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05.05.2019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05.05.2019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571480"/>
            <a:ext cx="7851648" cy="1828800"/>
          </a:xfrm>
        </p:spPr>
        <p:txBody>
          <a:bodyPr>
            <a:normAutofit/>
          </a:bodyPr>
          <a:lstStyle/>
          <a:p>
            <a:pPr algn="ctr"/>
            <a:r>
              <a:rPr lang="tr-TR" sz="5400" dirty="0" smtClean="0">
                <a:latin typeface="Comic Sans MS" pitchFamily="66" charset="0"/>
              </a:rPr>
              <a:t>Geleneksel Spor ve Oyunlar</a:t>
            </a:r>
            <a:endParaRPr lang="tr-TR" sz="5400" dirty="0">
              <a:latin typeface="Comic Sans MS" pitchFamily="66" charset="0"/>
            </a:endParaRPr>
          </a:p>
        </p:txBody>
      </p:sp>
      <p:sp>
        <p:nvSpPr>
          <p:cNvPr id="3" name="2 Alt Başlık"/>
          <p:cNvSpPr>
            <a:spLocks noGrp="1"/>
          </p:cNvSpPr>
          <p:nvPr>
            <p:ph type="subTitle" idx="1"/>
          </p:nvPr>
        </p:nvSpPr>
        <p:spPr>
          <a:xfrm>
            <a:off x="533400" y="2500306"/>
            <a:ext cx="7824814" cy="3500462"/>
          </a:xfrm>
        </p:spPr>
        <p:txBody>
          <a:bodyPr>
            <a:normAutofit/>
          </a:bodyPr>
          <a:lstStyle/>
          <a:p>
            <a:pPr algn="l">
              <a:buFont typeface="Wingdings" pitchFamily="2" charset="2"/>
              <a:buChar char="v"/>
            </a:pPr>
            <a:r>
              <a:rPr lang="tr-TR" sz="3600" dirty="0" smtClean="0">
                <a:latin typeface="Comic Sans MS" pitchFamily="66" charset="0"/>
              </a:rPr>
              <a:t>Ganggangsullae  </a:t>
            </a:r>
          </a:p>
          <a:p>
            <a:pPr algn="l">
              <a:buFont typeface="Wingdings" pitchFamily="2" charset="2"/>
              <a:buChar char="v"/>
            </a:pPr>
            <a:r>
              <a:rPr lang="tr-TR" sz="3600" dirty="0" smtClean="0">
                <a:latin typeface="Comic Sans MS" pitchFamily="66" charset="0"/>
              </a:rPr>
              <a:t>Tuho</a:t>
            </a:r>
          </a:p>
          <a:p>
            <a:pPr algn="l">
              <a:buFont typeface="Wingdings" pitchFamily="2" charset="2"/>
              <a:buChar char="v"/>
            </a:pPr>
            <a:r>
              <a:rPr lang="tr-TR" sz="3600" dirty="0" smtClean="0">
                <a:latin typeface="Comic Sans MS" pitchFamily="66" charset="0"/>
              </a:rPr>
              <a:t>Neolttwigi</a:t>
            </a:r>
          </a:p>
          <a:p>
            <a:pPr algn="l">
              <a:buFont typeface="Wingdings" pitchFamily="2" charset="2"/>
              <a:buChar char="v"/>
            </a:pPr>
            <a:r>
              <a:rPr lang="tr-TR" sz="3600" dirty="0" smtClean="0">
                <a:latin typeface="Comic Sans MS" pitchFamily="66" charset="0"/>
              </a:rPr>
              <a:t>Jegichagi</a:t>
            </a:r>
          </a:p>
          <a:p>
            <a:pPr algn="l">
              <a:buFont typeface="Wingdings" pitchFamily="2" charset="2"/>
              <a:buChar char="v"/>
            </a:pPr>
            <a:r>
              <a:rPr lang="tr-TR" sz="3600" dirty="0" smtClean="0">
                <a:latin typeface="Comic Sans MS" pitchFamily="66" charset="0"/>
              </a:rPr>
              <a:t>Geunetagi</a:t>
            </a:r>
          </a:p>
          <a:p>
            <a:pPr algn="l">
              <a:buFont typeface="Wingdings" pitchFamily="2" charset="2"/>
              <a:buChar char="v"/>
            </a:pPr>
            <a:endParaRPr lang="tr-TR" sz="3800" dirty="0" smtClean="0"/>
          </a:p>
          <a:p>
            <a:pPr algn="l">
              <a:buFont typeface="Wingdings" pitchFamily="2" charset="2"/>
              <a:buChar char="v"/>
            </a:pPr>
            <a:endParaRPr lang="tr-TR" dirty="0"/>
          </a:p>
        </p:txBody>
      </p:sp>
      <p:pic>
        <p:nvPicPr>
          <p:cNvPr id="1026" name="Picture 2" descr="C:\Documents and Settings\Administrator\Desktop\ganggangsullae.jpg"/>
          <p:cNvPicPr>
            <a:picLocks noChangeAspect="1" noChangeArrowheads="1"/>
          </p:cNvPicPr>
          <p:nvPr/>
        </p:nvPicPr>
        <p:blipFill>
          <a:blip r:embed="rId2" cstate="print"/>
          <a:srcRect/>
          <a:stretch>
            <a:fillRect/>
          </a:stretch>
        </p:blipFill>
        <p:spPr bwMode="auto">
          <a:xfrm>
            <a:off x="4429124" y="2643182"/>
            <a:ext cx="1531937" cy="1531937"/>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Administrator\Desktop\tuho.jpg"/>
          <p:cNvPicPr>
            <a:picLocks noChangeAspect="1" noChangeArrowheads="1"/>
          </p:cNvPicPr>
          <p:nvPr/>
        </p:nvPicPr>
        <p:blipFill>
          <a:blip r:embed="rId3" cstate="print"/>
          <a:srcRect/>
          <a:stretch>
            <a:fillRect/>
          </a:stretch>
        </p:blipFill>
        <p:spPr bwMode="auto">
          <a:xfrm>
            <a:off x="6357950" y="2428868"/>
            <a:ext cx="2143140" cy="1857389"/>
          </a:xfrm>
          <a:prstGeom prst="rect">
            <a:avLst/>
          </a:prstGeom>
          <a:ln>
            <a:noFill/>
          </a:ln>
          <a:effectLst>
            <a:outerShdw blurRad="292100" dist="139700" dir="2700000" algn="tl" rotWithShape="0">
              <a:srgbClr val="333333">
                <a:alpha val="65000"/>
              </a:srgbClr>
            </a:outerShdw>
          </a:effectLst>
        </p:spPr>
      </p:pic>
      <p:pic>
        <p:nvPicPr>
          <p:cNvPr id="1028" name="Picture 4" descr="C:\Documents and Settings\Administrator\Desktop\neolddwigi.jpg"/>
          <p:cNvPicPr>
            <a:picLocks noChangeAspect="1" noChangeArrowheads="1"/>
          </p:cNvPicPr>
          <p:nvPr/>
        </p:nvPicPr>
        <p:blipFill>
          <a:blip r:embed="rId4"/>
          <a:srcRect/>
          <a:stretch>
            <a:fillRect/>
          </a:stretch>
        </p:blipFill>
        <p:spPr bwMode="auto">
          <a:xfrm>
            <a:off x="3143241" y="4429132"/>
            <a:ext cx="1928825" cy="1643074"/>
          </a:xfrm>
          <a:prstGeom prst="rect">
            <a:avLst/>
          </a:prstGeom>
          <a:ln>
            <a:noFill/>
          </a:ln>
          <a:effectLst>
            <a:outerShdw blurRad="292100" dist="139700" dir="2700000" algn="tl" rotWithShape="0">
              <a:srgbClr val="333333">
                <a:alpha val="65000"/>
              </a:srgbClr>
            </a:outerShdw>
          </a:effectLst>
        </p:spPr>
      </p:pic>
      <p:pic>
        <p:nvPicPr>
          <p:cNvPr id="1029" name="Picture 5" descr="C:\Documents and Settings\Administrator\Desktop\jegichagi.jpg"/>
          <p:cNvPicPr>
            <a:picLocks noChangeAspect="1" noChangeArrowheads="1"/>
          </p:cNvPicPr>
          <p:nvPr/>
        </p:nvPicPr>
        <p:blipFill>
          <a:blip r:embed="rId5"/>
          <a:srcRect/>
          <a:stretch>
            <a:fillRect/>
          </a:stretch>
        </p:blipFill>
        <p:spPr bwMode="auto">
          <a:xfrm>
            <a:off x="5214942" y="4500570"/>
            <a:ext cx="1714512" cy="1571636"/>
          </a:xfrm>
          <a:prstGeom prst="rect">
            <a:avLst/>
          </a:prstGeom>
          <a:ln>
            <a:noFill/>
          </a:ln>
          <a:effectLst>
            <a:outerShdw blurRad="292100" dist="139700" dir="2700000" algn="tl" rotWithShape="0">
              <a:srgbClr val="333333">
                <a:alpha val="65000"/>
              </a:srgbClr>
            </a:outerShdw>
          </a:effectLst>
        </p:spPr>
      </p:pic>
      <p:pic>
        <p:nvPicPr>
          <p:cNvPr id="1030" name="Picture 6" descr="C:\Documents and Settings\Administrator\Desktop\geunetagi.jpg"/>
          <p:cNvPicPr>
            <a:picLocks noChangeAspect="1" noChangeArrowheads="1"/>
          </p:cNvPicPr>
          <p:nvPr/>
        </p:nvPicPr>
        <p:blipFill>
          <a:blip r:embed="rId6" cstate="print"/>
          <a:srcRect/>
          <a:stretch>
            <a:fillRect/>
          </a:stretch>
        </p:blipFill>
        <p:spPr bwMode="auto">
          <a:xfrm>
            <a:off x="7072330" y="4429132"/>
            <a:ext cx="1935161" cy="19351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tx2">
                    <a:lumMod val="60000"/>
                    <a:lumOff val="40000"/>
                  </a:schemeClr>
                </a:solidFill>
                <a:latin typeface="Comic Sans MS" pitchFamily="66" charset="0"/>
              </a:rPr>
              <a:t>Ganggangsullae</a:t>
            </a:r>
            <a:endParaRPr lang="tr-TR" dirty="0">
              <a:solidFill>
                <a:schemeClr val="tx2">
                  <a:lumMod val="60000"/>
                  <a:lumOff val="40000"/>
                </a:schemeClr>
              </a:solidFill>
              <a:latin typeface="Comic Sans MS" pitchFamily="66" charset="0"/>
            </a:endParaRPr>
          </a:p>
        </p:txBody>
      </p:sp>
      <p:sp>
        <p:nvSpPr>
          <p:cNvPr id="3" name="2 İçerik Yer Tutucusu"/>
          <p:cNvSpPr>
            <a:spLocks noGrp="1"/>
          </p:cNvSpPr>
          <p:nvPr>
            <p:ph idx="1"/>
          </p:nvPr>
        </p:nvSpPr>
        <p:spPr>
          <a:xfrm>
            <a:off x="457200" y="1935480"/>
            <a:ext cx="4614866" cy="4389120"/>
          </a:xfrm>
        </p:spPr>
        <p:txBody>
          <a:bodyPr>
            <a:normAutofit fontScale="77500" lnSpcReduction="20000"/>
          </a:bodyPr>
          <a:lstStyle/>
          <a:p>
            <a:pPr algn="ctr">
              <a:buNone/>
            </a:pPr>
            <a:r>
              <a:rPr lang="tr-TR" dirty="0" smtClean="0">
                <a:latin typeface="Comic Sans MS" pitchFamily="66" charset="0"/>
              </a:rPr>
              <a:t>   </a:t>
            </a:r>
          </a:p>
          <a:p>
            <a:pPr algn="ctr">
              <a:buNone/>
            </a:pPr>
            <a:r>
              <a:rPr lang="tr-TR" dirty="0" smtClean="0">
                <a:latin typeface="Comic Sans MS" pitchFamily="66" charset="0"/>
              </a:rPr>
              <a:t>Ganggangsullae, Kore’nin eski hasat dansıdır.Hasatın bol olması için dans edilir.Gece vakti ve sadece kadınlar tarafından dans edilir.Dansçılara eşlik eden bir müzik yoktur. Kökeni Jeollanam-do eyaletindendir.Chuseok, Daeboreum, Seollal gibi günlerde sergilenir.Performans sırasında kadınlar halka şekli oluşturup el ele tutuşur ve dolunayın altında dans ederler.Saat yönünde ilerlenilir.Bir kişi şarkı sözlerken diğerleri dansları ve tezauratlarıyla ona eşlik eder.</a:t>
            </a:r>
            <a:endParaRPr lang="tr-TR" dirty="0">
              <a:latin typeface="Comic Sans MS" pitchFamily="66" charset="0"/>
            </a:endParaRPr>
          </a:p>
        </p:txBody>
      </p:sp>
      <p:pic>
        <p:nvPicPr>
          <p:cNvPr id="2050" name="Picture 2" descr="C:\Documents and Settings\Administrator\Desktop\ganggangsullae 2.png"/>
          <p:cNvPicPr>
            <a:picLocks noChangeAspect="1" noChangeArrowheads="1"/>
          </p:cNvPicPr>
          <p:nvPr/>
        </p:nvPicPr>
        <p:blipFill>
          <a:blip r:embed="rId2"/>
          <a:srcRect/>
          <a:stretch>
            <a:fillRect/>
          </a:stretch>
        </p:blipFill>
        <p:spPr bwMode="auto">
          <a:xfrm>
            <a:off x="5048548" y="2143117"/>
            <a:ext cx="3759774" cy="4000528"/>
          </a:xfrm>
          <a:prstGeom prst="rect">
            <a:avLst/>
          </a:prstGeom>
          <a:ln>
            <a:noFill/>
          </a:ln>
          <a:effectLst>
            <a:softEdge rad="112500"/>
          </a:effectLst>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tx2">
                    <a:lumMod val="60000"/>
                    <a:lumOff val="40000"/>
                  </a:schemeClr>
                </a:solidFill>
                <a:latin typeface="Comic Sans MS" pitchFamily="66" charset="0"/>
              </a:rPr>
              <a:t>Tuho</a:t>
            </a:r>
            <a:endParaRPr lang="tr-TR" dirty="0">
              <a:solidFill>
                <a:schemeClr val="tx2">
                  <a:lumMod val="60000"/>
                  <a:lumOff val="40000"/>
                </a:schemeClr>
              </a:solidFill>
              <a:latin typeface="Comic Sans MS" pitchFamily="66" charset="0"/>
            </a:endParaRPr>
          </a:p>
        </p:txBody>
      </p:sp>
      <p:sp>
        <p:nvSpPr>
          <p:cNvPr id="3" name="2 İçerik Yer Tutucusu"/>
          <p:cNvSpPr>
            <a:spLocks noGrp="1"/>
          </p:cNvSpPr>
          <p:nvPr>
            <p:ph idx="1"/>
          </p:nvPr>
        </p:nvSpPr>
        <p:spPr>
          <a:xfrm>
            <a:off x="457200" y="1935480"/>
            <a:ext cx="4900618" cy="4389120"/>
          </a:xfrm>
        </p:spPr>
        <p:txBody>
          <a:bodyPr>
            <a:normAutofit fontScale="85000" lnSpcReduction="20000"/>
          </a:bodyPr>
          <a:lstStyle/>
          <a:p>
            <a:pPr algn="ctr">
              <a:buNone/>
            </a:pPr>
            <a:r>
              <a:rPr lang="tr-TR" dirty="0" smtClean="0">
                <a:latin typeface="Comic Sans MS" pitchFamily="66" charset="0"/>
              </a:rPr>
              <a:t>Tuho, aristokrat ve üst sınıfın eğlencesi için Goryo Krallığı döneminde oluşturulmuş bir oyundur.Oyun, Goryo Kralına hediye olarak verilen tuho oyununu alması ama nasıl oynaması gerektiğini bilmemesi sebebiyle popüleritesini kaybetmiş sonradan Joseon döneminde popüleritesini tekrar geri kazanmıştır.Oyun plastik uçlu bir okun ince uzun bir kaba sokulmaya çalışılarak oynanır.En çok oku sokan kişi kazanır.İçki içerken oynanan oyunlardan da biridir.Her kaçırılan atışta bir içki içilir.</a:t>
            </a:r>
            <a:endParaRPr lang="tr-TR" dirty="0">
              <a:latin typeface="Comic Sans MS" pitchFamily="66" charset="0"/>
            </a:endParaRPr>
          </a:p>
        </p:txBody>
      </p:sp>
      <p:pic>
        <p:nvPicPr>
          <p:cNvPr id="3074" name="Picture 2" descr="C:\Documents and Settings\Administrator\Desktop\tuho (2).jpg"/>
          <p:cNvPicPr>
            <a:picLocks noChangeAspect="1" noChangeArrowheads="1"/>
          </p:cNvPicPr>
          <p:nvPr/>
        </p:nvPicPr>
        <p:blipFill>
          <a:blip r:embed="rId2"/>
          <a:srcRect/>
          <a:stretch>
            <a:fillRect/>
          </a:stretch>
        </p:blipFill>
        <p:spPr bwMode="auto">
          <a:xfrm>
            <a:off x="5643570" y="1785926"/>
            <a:ext cx="3143272" cy="1808218"/>
          </a:xfrm>
          <a:prstGeom prst="rect">
            <a:avLst/>
          </a:prstGeom>
          <a:ln>
            <a:noFill/>
          </a:ln>
          <a:effectLst>
            <a:softEdge rad="112500"/>
          </a:effectLst>
        </p:spPr>
      </p:pic>
      <p:pic>
        <p:nvPicPr>
          <p:cNvPr id="3075" name="Picture 3" descr="C:\Documents and Settings\Administrator\Desktop\tuho3.jpg"/>
          <p:cNvPicPr>
            <a:picLocks noChangeAspect="1" noChangeArrowheads="1"/>
          </p:cNvPicPr>
          <p:nvPr/>
        </p:nvPicPr>
        <p:blipFill>
          <a:blip r:embed="rId3"/>
          <a:srcRect/>
          <a:stretch>
            <a:fillRect/>
          </a:stretch>
        </p:blipFill>
        <p:spPr bwMode="auto">
          <a:xfrm>
            <a:off x="5357818" y="3786190"/>
            <a:ext cx="1691145" cy="2531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C:\Documents and Settings\Administrator\Desktop\tuho4.jpg"/>
          <p:cNvPicPr>
            <a:picLocks noChangeAspect="1" noChangeArrowheads="1"/>
          </p:cNvPicPr>
          <p:nvPr/>
        </p:nvPicPr>
        <p:blipFill>
          <a:blip r:embed="rId4"/>
          <a:srcRect/>
          <a:stretch>
            <a:fillRect/>
          </a:stretch>
        </p:blipFill>
        <p:spPr bwMode="auto">
          <a:xfrm>
            <a:off x="7286644" y="3929066"/>
            <a:ext cx="1643074"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tx2">
                    <a:lumMod val="60000"/>
                    <a:lumOff val="40000"/>
                  </a:schemeClr>
                </a:solidFill>
                <a:latin typeface="Comic Sans MS" pitchFamily="66" charset="0"/>
              </a:rPr>
              <a:t>Neolttwigi</a:t>
            </a:r>
            <a:endParaRPr lang="tr-TR" dirty="0">
              <a:solidFill>
                <a:schemeClr val="tx2">
                  <a:lumMod val="60000"/>
                  <a:lumOff val="40000"/>
                </a:schemeClr>
              </a:solidFill>
              <a:latin typeface="Comic Sans MS" pitchFamily="66" charset="0"/>
            </a:endParaRPr>
          </a:p>
        </p:txBody>
      </p:sp>
      <p:sp>
        <p:nvSpPr>
          <p:cNvPr id="3" name="2 İçerik Yer Tutucusu"/>
          <p:cNvSpPr>
            <a:spLocks noGrp="1"/>
          </p:cNvSpPr>
          <p:nvPr>
            <p:ph idx="1"/>
          </p:nvPr>
        </p:nvSpPr>
        <p:spPr>
          <a:xfrm>
            <a:off x="457200" y="1935480"/>
            <a:ext cx="4829180" cy="4208164"/>
          </a:xfrm>
        </p:spPr>
        <p:txBody>
          <a:bodyPr>
            <a:noAutofit/>
          </a:bodyPr>
          <a:lstStyle/>
          <a:p>
            <a:pPr algn="ctr">
              <a:buNone/>
            </a:pPr>
            <a:r>
              <a:rPr lang="tr-TR" sz="1600" dirty="0" smtClean="0">
                <a:latin typeface="Comic Sans MS" pitchFamily="66" charset="0"/>
              </a:rPr>
              <a:t>Neolttwigi,kadınlar tarafından ev işleri ve yapılacak işler yüzünden vakit bulamamaları nedeniyle genellikle tatillerde(chuseok,seollal...) oynanan geleneksel bir açık hava oyunudur.Tahtrevalliye benzeyen bir mekanizmanın üzerinde duran iki kadın zıplayarak diğer tarafın havaya yükselmesini sağlar.Eski zamanlarda kadınların dışarı çıkma gibi bir şansları pek olmadığı ve dışarıdaki hayatı göremedikleri için bu oyunu bulmuşlar.Yükseğe zıplayarak duvarın arkasındaki hayatı ve aşık olup evlenecekleri insanı bulabileceklerini düşünmüşler.Bu yüzden en güzel elbiselerini ve takılarını giyinip süslenerek oynamışlar.Grup halinde kadınlar şarkı söylerken dışarıda gördükleri hakkında sohbet ederek oynamışlar.</a:t>
            </a:r>
            <a:endParaRPr lang="tr-TR" sz="1600" dirty="0">
              <a:latin typeface="Comic Sans MS" pitchFamily="66" charset="0"/>
            </a:endParaRPr>
          </a:p>
        </p:txBody>
      </p:sp>
      <p:pic>
        <p:nvPicPr>
          <p:cNvPr id="4098" name="Picture 2" descr="C:\Documents and Settings\Administrator\Desktop\neolttwigi3.jpg"/>
          <p:cNvPicPr>
            <a:picLocks noChangeAspect="1" noChangeArrowheads="1"/>
          </p:cNvPicPr>
          <p:nvPr/>
        </p:nvPicPr>
        <p:blipFill>
          <a:blip r:embed="rId2"/>
          <a:srcRect/>
          <a:stretch>
            <a:fillRect/>
          </a:stretch>
        </p:blipFill>
        <p:spPr bwMode="auto">
          <a:xfrm>
            <a:off x="5357818" y="1928802"/>
            <a:ext cx="3571900" cy="2143140"/>
          </a:xfrm>
          <a:prstGeom prst="rect">
            <a:avLst/>
          </a:prstGeom>
          <a:ln>
            <a:noFill/>
          </a:ln>
          <a:effectLst>
            <a:softEdge rad="112500"/>
          </a:effectLst>
        </p:spPr>
      </p:pic>
      <p:pic>
        <p:nvPicPr>
          <p:cNvPr id="4099" name="Picture 3" descr="C:\Documents and Settings\Administrator\Desktop\neolttwigi4.jpg"/>
          <p:cNvPicPr>
            <a:picLocks noChangeAspect="1" noChangeArrowheads="1"/>
          </p:cNvPicPr>
          <p:nvPr/>
        </p:nvPicPr>
        <p:blipFill>
          <a:blip r:embed="rId3" cstate="print"/>
          <a:srcRect/>
          <a:stretch>
            <a:fillRect/>
          </a:stretch>
        </p:blipFill>
        <p:spPr bwMode="auto">
          <a:xfrm>
            <a:off x="5357818" y="4143380"/>
            <a:ext cx="3571900" cy="2428892"/>
          </a:xfrm>
          <a:prstGeom prst="rect">
            <a:avLst/>
          </a:prstGeom>
          <a:ln>
            <a:noFill/>
          </a:ln>
          <a:effectLst>
            <a:softEdge rad="112500"/>
          </a:effectLst>
        </p:spPr>
      </p:pic>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Desktop\jegichagi.png"/>
          <p:cNvPicPr>
            <a:picLocks noChangeAspect="1" noChangeArrowheads="1"/>
          </p:cNvPicPr>
          <p:nvPr/>
        </p:nvPicPr>
        <p:blipFill>
          <a:blip r:embed="rId2"/>
          <a:srcRect/>
          <a:stretch>
            <a:fillRect/>
          </a:stretch>
        </p:blipFill>
        <p:spPr bwMode="auto">
          <a:xfrm>
            <a:off x="5357786" y="1285860"/>
            <a:ext cx="3786214" cy="1857389"/>
          </a:xfrm>
          <a:prstGeom prst="rect">
            <a:avLst/>
          </a:prstGeom>
          <a:ln>
            <a:noFill/>
          </a:ln>
          <a:effectLst>
            <a:softEdge rad="112500"/>
          </a:effectLst>
        </p:spPr>
      </p:pic>
      <p:sp>
        <p:nvSpPr>
          <p:cNvPr id="2" name="1 Başlık"/>
          <p:cNvSpPr>
            <a:spLocks noGrp="1"/>
          </p:cNvSpPr>
          <p:nvPr>
            <p:ph type="title"/>
          </p:nvPr>
        </p:nvSpPr>
        <p:spPr/>
        <p:txBody>
          <a:bodyPr/>
          <a:lstStyle/>
          <a:p>
            <a:pPr algn="ctr"/>
            <a:r>
              <a:rPr lang="tr-TR" dirty="0" smtClean="0">
                <a:solidFill>
                  <a:schemeClr val="tx2">
                    <a:lumMod val="60000"/>
                    <a:lumOff val="40000"/>
                  </a:schemeClr>
                </a:solidFill>
                <a:latin typeface="Comic Sans MS" pitchFamily="66" charset="0"/>
              </a:rPr>
              <a:t>Jegichagi</a:t>
            </a:r>
            <a:endParaRPr lang="tr-TR" dirty="0">
              <a:solidFill>
                <a:schemeClr val="tx2">
                  <a:lumMod val="60000"/>
                  <a:lumOff val="40000"/>
                </a:schemeClr>
              </a:solidFill>
              <a:latin typeface="Comic Sans MS" pitchFamily="66" charset="0"/>
            </a:endParaRPr>
          </a:p>
        </p:txBody>
      </p:sp>
      <p:sp>
        <p:nvSpPr>
          <p:cNvPr id="3" name="2 İçerik Yer Tutucusu"/>
          <p:cNvSpPr>
            <a:spLocks noGrp="1"/>
          </p:cNvSpPr>
          <p:nvPr>
            <p:ph idx="1"/>
          </p:nvPr>
        </p:nvSpPr>
        <p:spPr>
          <a:xfrm>
            <a:off x="457200" y="1935480"/>
            <a:ext cx="4543428" cy="4389120"/>
          </a:xfrm>
        </p:spPr>
        <p:txBody>
          <a:bodyPr>
            <a:normAutofit fontScale="85000" lnSpcReduction="10000"/>
          </a:bodyPr>
          <a:lstStyle/>
          <a:p>
            <a:pPr algn="ctr">
              <a:buNone/>
            </a:pPr>
            <a:r>
              <a:rPr lang="tr-TR" dirty="0" smtClean="0">
                <a:latin typeface="Comic Sans MS" pitchFamily="66" charset="0"/>
              </a:rPr>
              <a:t>Jegichagi,Kore’nin geleneksel oyunlarından biridir.Kökenin Çin kökenli bir oyun olan Cuju oyunundan geldiği düşünülüyor.Genellikle kışın,özellikle Seollal zamanında gençler tarafından oynanırdı.</a:t>
            </a:r>
            <a:r>
              <a:rPr lang="ko-KR" altLang="en-US" b="1" dirty="0" smtClean="0">
                <a:latin typeface="Comic Sans MS" pitchFamily="66" charset="0"/>
              </a:rPr>
              <a:t> </a:t>
            </a:r>
            <a:r>
              <a:rPr lang="ko-KR" altLang="en-US" b="1" dirty="0" smtClean="0">
                <a:latin typeface="Comic Sans MS" pitchFamily="66" charset="0"/>
              </a:rPr>
              <a:t>헐랭이</a:t>
            </a:r>
            <a:r>
              <a:rPr lang="tr-TR" altLang="ko-KR" b="1" dirty="0" smtClean="0">
                <a:latin typeface="Comic Sans MS" pitchFamily="66" charset="0"/>
              </a:rPr>
              <a:t>,</a:t>
            </a:r>
            <a:r>
              <a:rPr lang="ko-KR" altLang="en-US" b="1" dirty="0" smtClean="0">
                <a:latin typeface="Comic Sans MS" pitchFamily="66" charset="0"/>
              </a:rPr>
              <a:t> </a:t>
            </a:r>
            <a:r>
              <a:rPr lang="ko-KR" altLang="en-US" b="1" dirty="0" smtClean="0">
                <a:latin typeface="Comic Sans MS" pitchFamily="66" charset="0"/>
              </a:rPr>
              <a:t>땅강아지</a:t>
            </a:r>
            <a:r>
              <a:rPr lang="tr-TR" altLang="ko-KR" b="1" dirty="0" smtClean="0">
                <a:latin typeface="Comic Sans MS" pitchFamily="66" charset="0"/>
              </a:rPr>
              <a:t>,</a:t>
            </a:r>
            <a:r>
              <a:rPr lang="ko-KR" altLang="en-US" b="1" dirty="0" smtClean="0">
                <a:latin typeface="Comic Sans MS" pitchFamily="66" charset="0"/>
              </a:rPr>
              <a:t> </a:t>
            </a:r>
            <a:r>
              <a:rPr lang="ko-KR" altLang="en-US" b="1" dirty="0" smtClean="0">
                <a:latin typeface="Comic Sans MS" pitchFamily="66" charset="0"/>
              </a:rPr>
              <a:t>우지좌지</a:t>
            </a:r>
            <a:r>
              <a:rPr lang="tr-TR" altLang="ko-KR" b="1" dirty="0" smtClean="0">
                <a:latin typeface="Comic Sans MS" pitchFamily="66" charset="0"/>
              </a:rPr>
              <a:t>,</a:t>
            </a:r>
            <a:r>
              <a:rPr lang="ko-KR" altLang="en-US" b="1" dirty="0" smtClean="0">
                <a:latin typeface="Comic Sans MS" pitchFamily="66" charset="0"/>
              </a:rPr>
              <a:t> </a:t>
            </a:r>
            <a:r>
              <a:rPr lang="ko-KR" altLang="en-US" b="1" dirty="0" smtClean="0">
                <a:latin typeface="Comic Sans MS" pitchFamily="66" charset="0"/>
              </a:rPr>
              <a:t>앞차기</a:t>
            </a:r>
            <a:r>
              <a:rPr lang="tr-TR" altLang="ko-KR" b="1" dirty="0" smtClean="0">
                <a:latin typeface="Comic Sans MS" pitchFamily="66" charset="0"/>
              </a:rPr>
              <a:t> </a:t>
            </a:r>
            <a:r>
              <a:rPr lang="tr-TR" altLang="ko-KR" dirty="0" smtClean="0">
                <a:latin typeface="Comic Sans MS" pitchFamily="66" charset="0"/>
              </a:rPr>
              <a:t>gibi farklı şekillerde jegi adı verilen eşyanın ayakla havaya sektirilmeye çalışılması şeklinde oynanıyor.En fazla sektiren kişi kazanıyor.</a:t>
            </a:r>
            <a:endParaRPr lang="tr-TR" dirty="0">
              <a:latin typeface="Comic Sans MS" pitchFamily="66" charset="0"/>
            </a:endParaRPr>
          </a:p>
        </p:txBody>
      </p:sp>
      <p:pic>
        <p:nvPicPr>
          <p:cNvPr id="1027" name="Picture 3" descr="C:\Documents and Settings\Administrator\Desktop\jegichagi2.jpg"/>
          <p:cNvPicPr>
            <a:picLocks noChangeAspect="1" noChangeArrowheads="1"/>
          </p:cNvPicPr>
          <p:nvPr/>
        </p:nvPicPr>
        <p:blipFill>
          <a:blip r:embed="rId3"/>
          <a:srcRect/>
          <a:stretch>
            <a:fillRect/>
          </a:stretch>
        </p:blipFill>
        <p:spPr bwMode="auto">
          <a:xfrm>
            <a:off x="5429256" y="3286124"/>
            <a:ext cx="3214710"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1143000"/>
          </a:xfrm>
        </p:spPr>
        <p:txBody>
          <a:bodyPr/>
          <a:lstStyle/>
          <a:p>
            <a:pPr algn="ctr"/>
            <a:r>
              <a:rPr lang="tr-TR" dirty="0" smtClean="0">
                <a:solidFill>
                  <a:schemeClr val="tx2">
                    <a:lumMod val="60000"/>
                    <a:lumOff val="40000"/>
                  </a:schemeClr>
                </a:solidFill>
                <a:latin typeface="Comic Sans MS" pitchFamily="66" charset="0"/>
              </a:rPr>
              <a:t>Geunetagi</a:t>
            </a:r>
            <a:endParaRPr lang="tr-TR" dirty="0">
              <a:solidFill>
                <a:schemeClr val="tx2">
                  <a:lumMod val="60000"/>
                  <a:lumOff val="40000"/>
                </a:schemeClr>
              </a:solidFill>
              <a:latin typeface="Comic Sans MS" pitchFamily="66" charset="0"/>
            </a:endParaRPr>
          </a:p>
        </p:txBody>
      </p:sp>
      <p:sp>
        <p:nvSpPr>
          <p:cNvPr id="3" name="2 İçerik Yer Tutucusu"/>
          <p:cNvSpPr>
            <a:spLocks noGrp="1"/>
          </p:cNvSpPr>
          <p:nvPr>
            <p:ph idx="1"/>
          </p:nvPr>
        </p:nvSpPr>
        <p:spPr>
          <a:xfrm>
            <a:off x="285720" y="1643050"/>
            <a:ext cx="4400552" cy="4389120"/>
          </a:xfrm>
        </p:spPr>
        <p:txBody>
          <a:bodyPr>
            <a:noAutofit/>
          </a:bodyPr>
          <a:lstStyle/>
          <a:p>
            <a:pPr algn="ctr">
              <a:buNone/>
            </a:pPr>
            <a:r>
              <a:rPr lang="tr-TR" sz="2000" dirty="0" smtClean="0">
                <a:latin typeface="Comic Sans MS" pitchFamily="66" charset="0"/>
              </a:rPr>
              <a:t>Geunetagi oyununun Çin’den Silla Krallığı döneminde ülkeye geçtiği düşünülmektedir.Dano festivalinde insanların salıncakta sallanarak yarışma düzenledikleri ve oynadıkları bir Goryolu tarafından yazılmıştır.Daha sonradan dışarının hayatına yabancı olan kadınlar tarafından oynanmaya başlanmıştır.Yükseklere sallanıp göremedikleri duvarın dışını görmeye,aşklarını bu şekilde bulmaya çalışmışlar.Bu yüzden en güzel kıyafetlerini,takılarını giyip süslenmişler.</a:t>
            </a:r>
            <a:endParaRPr lang="tr-TR" sz="2000" dirty="0">
              <a:latin typeface="Comic Sans MS" pitchFamily="66" charset="0"/>
            </a:endParaRPr>
          </a:p>
        </p:txBody>
      </p:sp>
      <p:pic>
        <p:nvPicPr>
          <p:cNvPr id="2050" name="Picture 2" descr="C:\Documents and Settings\Administrator\Desktop\geunetagi.jpg"/>
          <p:cNvPicPr>
            <a:picLocks noChangeAspect="1" noChangeArrowheads="1"/>
          </p:cNvPicPr>
          <p:nvPr/>
        </p:nvPicPr>
        <p:blipFill>
          <a:blip r:embed="rId2"/>
          <a:srcRect/>
          <a:stretch>
            <a:fillRect/>
          </a:stretch>
        </p:blipFill>
        <p:spPr bwMode="auto">
          <a:xfrm>
            <a:off x="5286380" y="1643050"/>
            <a:ext cx="3500462" cy="2039938"/>
          </a:xfrm>
          <a:prstGeom prst="rect">
            <a:avLst/>
          </a:prstGeom>
          <a:ln>
            <a:noFill/>
          </a:ln>
          <a:effectLst>
            <a:outerShdw blurRad="190500" algn="tl" rotWithShape="0">
              <a:srgbClr val="000000">
                <a:alpha val="70000"/>
              </a:srgbClr>
            </a:outerShdw>
          </a:effectLst>
        </p:spPr>
      </p:pic>
      <p:pic>
        <p:nvPicPr>
          <p:cNvPr id="2051" name="Picture 3" descr="C:\Documents and Settings\Administrator\Desktop\geunetagi2.jpg"/>
          <p:cNvPicPr>
            <a:picLocks noChangeAspect="1" noChangeArrowheads="1"/>
          </p:cNvPicPr>
          <p:nvPr/>
        </p:nvPicPr>
        <p:blipFill>
          <a:blip r:embed="rId3"/>
          <a:srcRect/>
          <a:stretch>
            <a:fillRect/>
          </a:stretch>
        </p:blipFill>
        <p:spPr bwMode="auto">
          <a:xfrm>
            <a:off x="5429256" y="3786190"/>
            <a:ext cx="3214710" cy="2928934"/>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5181616"/>
          </a:xfrm>
        </p:spPr>
        <p:txBody>
          <a:bodyPr>
            <a:normAutofit/>
          </a:bodyPr>
          <a:lstStyle/>
          <a:p>
            <a:pPr algn="ctr">
              <a:buNone/>
            </a:pPr>
            <a:endParaRPr lang="tr-TR" sz="6000" dirty="0" smtClean="0">
              <a:solidFill>
                <a:schemeClr val="tx2">
                  <a:lumMod val="60000"/>
                  <a:lumOff val="40000"/>
                </a:schemeClr>
              </a:solidFill>
              <a:latin typeface="Comic Sans MS" pitchFamily="66" charset="0"/>
            </a:endParaRPr>
          </a:p>
          <a:p>
            <a:pPr algn="ctr">
              <a:buNone/>
            </a:pPr>
            <a:r>
              <a:rPr lang="tr-TR" sz="6000" dirty="0" smtClean="0">
                <a:solidFill>
                  <a:schemeClr val="tx2">
                    <a:lumMod val="60000"/>
                    <a:lumOff val="40000"/>
                  </a:schemeClr>
                </a:solidFill>
                <a:latin typeface="Comic Sans MS" pitchFamily="66" charset="0"/>
              </a:rPr>
              <a:t>Beni dinlediğiniz için teşekkür ederiiiim. ^^</a:t>
            </a:r>
            <a:endParaRPr lang="tr-TR" sz="6000" dirty="0">
              <a:solidFill>
                <a:schemeClr val="tx2">
                  <a:lumMod val="60000"/>
                  <a:lumOff val="40000"/>
                </a:schemeClr>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248</TotalTime>
  <Words>285</Words>
  <PresentationFormat>Ekran Gösterisi (4:3)</PresentationFormat>
  <Paragraphs>19</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Akış</vt:lpstr>
      <vt:lpstr>Geleneksel Spor ve Oyunlar</vt:lpstr>
      <vt:lpstr>Ganggangsullae</vt:lpstr>
      <vt:lpstr>Tuho</vt:lpstr>
      <vt:lpstr>Neolttwigi</vt:lpstr>
      <vt:lpstr>Jegichagi</vt:lpstr>
      <vt:lpstr>Geunetagi</vt:lpstr>
      <vt:lpstr>Slayt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Geleneksel Spor ve Oyunlar</dc:title>
  <cp:lastModifiedBy>PERFECT</cp:lastModifiedBy>
  <cp:revision>31</cp:revision>
  <dcterms:modified xsi:type="dcterms:W3CDTF">2019-05-05T09:44:22Z</dcterms:modified>
</cp:coreProperties>
</file>