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29"/>
  </p:notes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81" r:id="rId15"/>
    <p:sldId id="282" r:id="rId16"/>
    <p:sldId id="283" r:id="rId17"/>
    <p:sldId id="321" r:id="rId18"/>
    <p:sldId id="354" r:id="rId19"/>
    <p:sldId id="355" r:id="rId20"/>
    <p:sldId id="322" r:id="rId21"/>
    <p:sldId id="323" r:id="rId22"/>
    <p:sldId id="324" r:id="rId23"/>
    <p:sldId id="325" r:id="rId24"/>
    <p:sldId id="326" r:id="rId25"/>
    <p:sldId id="327" r:id="rId26"/>
    <p:sldId id="328" r:id="rId27"/>
    <p:sldId id="32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7"/>
    <p:restoredTop sz="94643"/>
  </p:normalViewPr>
  <p:slideViewPr>
    <p:cSldViewPr snapToGrid="0" snapToObjects="1">
      <p:cViewPr varScale="1">
        <p:scale>
          <a:sx n="61" d="100"/>
          <a:sy n="61" d="100"/>
        </p:scale>
        <p:origin x="392" y="2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0DAF6-7FDD-CD4E-8529-298919755893}" type="datetimeFigureOut">
              <a:rPr lang="tr-TR" smtClean="0"/>
              <a:t>25.03.2018</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A7A18C-930E-E440-A492-860DE39A3AFD}" type="slidenum">
              <a:rPr lang="tr-TR" smtClean="0"/>
              <a:t>‹#›</a:t>
            </a:fld>
            <a:endParaRPr lang="tr-TR"/>
          </a:p>
        </p:txBody>
      </p:sp>
    </p:spTree>
    <p:extLst>
      <p:ext uri="{BB962C8B-B14F-4D97-AF65-F5344CB8AC3E}">
        <p14:creationId xmlns:p14="http://schemas.microsoft.com/office/powerpoint/2010/main" val="1156815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2AE035E-DD9B-8143-BC7E-1342FE762104}" type="datetimeFigureOut">
              <a:rPr lang="tr-TR" smtClean="0"/>
              <a:t>25.03.2018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30149C34-560C-4745-BCB7-33B86E357578}"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E035E-DD9B-8143-BC7E-1342FE762104}" type="datetimeFigureOut">
              <a:rPr lang="tr-TR" smtClean="0"/>
              <a:t>25.03.2018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149C34-560C-4745-BCB7-33B86E35757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E035E-DD9B-8143-BC7E-1342FE762104}" type="datetimeFigureOut">
              <a:rPr lang="tr-TR" smtClean="0"/>
              <a:t>25.03.2018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149C34-560C-4745-BCB7-33B86E357578}"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E035E-DD9B-8143-BC7E-1342FE762104}" type="datetimeFigureOut">
              <a:rPr lang="tr-TR" smtClean="0"/>
              <a:t>25.03.2018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149C34-560C-4745-BCB7-33B86E357578}"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E035E-DD9B-8143-BC7E-1342FE762104}" type="datetimeFigureOut">
              <a:rPr lang="tr-TR" smtClean="0"/>
              <a:t>25.03.2018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149C34-560C-4745-BCB7-33B86E357578}" type="slidenum">
              <a:rPr lang="tr-TR" smtClean="0"/>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E035E-DD9B-8143-BC7E-1342FE762104}" type="datetimeFigureOut">
              <a:rPr lang="tr-TR" smtClean="0"/>
              <a:t>25.03.2018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149C34-560C-4745-BCB7-33B86E357578}"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E035E-DD9B-8143-BC7E-1342FE762104}" type="datetimeFigureOut">
              <a:rPr lang="tr-TR" smtClean="0"/>
              <a:t>25.03.2018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149C34-560C-4745-BCB7-33B86E357578}"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AE035E-DD9B-8143-BC7E-1342FE762104}" type="datetimeFigureOut">
              <a:rPr lang="tr-TR" smtClean="0"/>
              <a:t>25.03.2018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149C34-560C-4745-BCB7-33B86E35757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AE035E-DD9B-8143-BC7E-1342FE762104}" type="datetimeFigureOut">
              <a:rPr lang="tr-TR" smtClean="0"/>
              <a:t>25.03.2018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149C34-560C-4745-BCB7-33B86E357578}"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AE035E-DD9B-8143-BC7E-1342FE762104}" type="datetimeFigureOut">
              <a:rPr lang="tr-TR" smtClean="0"/>
              <a:t>25.03.2018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149C34-560C-4745-BCB7-33B86E357578}"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E035E-DD9B-8143-BC7E-1342FE762104}" type="datetimeFigureOut">
              <a:rPr lang="tr-TR" smtClean="0"/>
              <a:t>25.03.2018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149C34-560C-4745-BCB7-33B86E357578}"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AE035E-DD9B-8143-BC7E-1342FE762104}" type="datetimeFigureOut">
              <a:rPr lang="tr-TR" smtClean="0"/>
              <a:t>25.03.2018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149C34-560C-4745-BCB7-33B86E357578}"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AE035E-DD9B-8143-BC7E-1342FE762104}" type="datetimeFigureOut">
              <a:rPr lang="tr-TR" smtClean="0"/>
              <a:t>25.03.2018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0149C34-560C-4745-BCB7-33B86E357578}"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AE035E-DD9B-8143-BC7E-1342FE762104}" type="datetimeFigureOut">
              <a:rPr lang="tr-TR" smtClean="0"/>
              <a:t>25.03.2018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0149C34-560C-4745-BCB7-33B86E35757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E035E-DD9B-8143-BC7E-1342FE762104}" type="datetimeFigureOut">
              <a:rPr lang="tr-TR" smtClean="0"/>
              <a:t>25.03.2018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0149C34-560C-4745-BCB7-33B86E35757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E035E-DD9B-8143-BC7E-1342FE762104}" type="datetimeFigureOut">
              <a:rPr lang="tr-TR" smtClean="0"/>
              <a:t>25.03.2018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149C34-560C-4745-BCB7-33B86E357578}"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E035E-DD9B-8143-BC7E-1342FE762104}" type="datetimeFigureOut">
              <a:rPr lang="tr-TR" smtClean="0"/>
              <a:t>25.03.2018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149C34-560C-4745-BCB7-33B86E357578}"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AE035E-DD9B-8143-BC7E-1342FE762104}" type="datetimeFigureOut">
              <a:rPr lang="tr-TR" smtClean="0"/>
              <a:t>25.03.2018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149C34-560C-4745-BCB7-33B86E357578}" type="slidenum">
              <a:rPr lang="tr-TR" smtClean="0"/>
              <a:t>‹#›</a:t>
            </a:fld>
            <a:endParaRPr lang="tr-TR"/>
          </a:p>
        </p:txBody>
      </p:sp>
    </p:spTree>
    <p:extLst>
      <p:ext uri="{BB962C8B-B14F-4D97-AF65-F5344CB8AC3E}">
        <p14:creationId xmlns:p14="http://schemas.microsoft.com/office/powerpoint/2010/main" val="153399415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0.png"/><Relationship Id="rId1" Type="http://schemas.microsoft.com/office/2007/relationships/media" Target="file:////C:/Users/Tu&#287;ba/Dropbox/2014-2015/Formasyon/egitimde%20teknoloji%20kullanimi/1hafta/1.mp4" TargetMode="External"/><Relationship Id="rId2" Type="http://schemas.openxmlformats.org/officeDocument/2006/relationships/video" Target="file:////C:/Users/Tu&#287;ba/Dropbox/2014-2015/Formasyon/egitimde%20teknoloji%20kullanimi/1hafta/1.mp4"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png"/><Relationship Id="rId1" Type="http://schemas.microsoft.com/office/2007/relationships/media" Target="file:////C:/Users/Tu&#287;ba/Dropbox/2014-2015/Formasyon/egitimde%20teknoloji%20kullanimi/1hafta/2.mp4" TargetMode="External"/><Relationship Id="rId2" Type="http://schemas.openxmlformats.org/officeDocument/2006/relationships/video" Target="file:////C:/Users/Tu&#287;ba/Dropbox/2014-2015/Formasyon/egitimde%20teknoloji%20kullanimi/1hafta/2.mp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Bilgisayar II</a:t>
            </a:r>
            <a:endParaRPr lang="tr-TR" dirty="0"/>
          </a:p>
        </p:txBody>
      </p:sp>
      <p:sp>
        <p:nvSpPr>
          <p:cNvPr id="3" name="Subtitle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14394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tr-TR" dirty="0" smtClean="0"/>
              <a:t>Temel Kavramlar</a:t>
            </a:r>
            <a:endParaRPr lang="tr-TR" dirty="0"/>
          </a:p>
        </p:txBody>
      </p:sp>
      <p:sp>
        <p:nvSpPr>
          <p:cNvPr id="10244" name="Rectangle 3"/>
          <p:cNvSpPr>
            <a:spLocks noGrp="1" noChangeArrowheads="1"/>
          </p:cNvSpPr>
          <p:nvPr>
            <p:ph idx="1"/>
          </p:nvPr>
        </p:nvSpPr>
        <p:spPr/>
        <p:txBody>
          <a:bodyPr>
            <a:normAutofit fontScale="70000" lnSpcReduction="20000"/>
          </a:bodyPr>
          <a:lstStyle/>
          <a:p>
            <a:pPr eaLnBrk="1" hangingPunct="1"/>
            <a:r>
              <a:rPr lang="tr-TR" dirty="0">
                <a:solidFill>
                  <a:srgbClr val="000066"/>
                </a:solidFill>
                <a:latin typeface="Georgia" pitchFamily="18" charset="0"/>
              </a:rPr>
              <a:t>karma öğrenme (blended </a:t>
            </a:r>
            <a:r>
              <a:rPr lang="tr-TR" dirty="0" err="1">
                <a:solidFill>
                  <a:srgbClr val="000066"/>
                </a:solidFill>
                <a:latin typeface="Georgia" pitchFamily="18" charset="0"/>
              </a:rPr>
              <a:t>learning</a:t>
            </a:r>
            <a:r>
              <a:rPr lang="tr-TR" dirty="0">
                <a:solidFill>
                  <a:srgbClr val="000066"/>
                </a:solidFill>
                <a:latin typeface="Georgia" pitchFamily="18" charset="0"/>
              </a:rPr>
              <a:t>)</a:t>
            </a:r>
            <a:endParaRPr lang="en-GB" dirty="0"/>
          </a:p>
          <a:p>
            <a:pPr eaLnBrk="1" hangingPunct="1"/>
            <a:endParaRPr lang="en-GB" dirty="0">
              <a:solidFill>
                <a:srgbClr val="000066"/>
              </a:solidFill>
              <a:latin typeface="Georgia" pitchFamily="18" charset="0"/>
            </a:endParaRPr>
          </a:p>
          <a:p>
            <a:pPr eaLnBrk="1" hangingPunct="1"/>
            <a:r>
              <a:rPr lang="tr-TR" dirty="0">
                <a:solidFill>
                  <a:srgbClr val="000066"/>
                </a:solidFill>
                <a:latin typeface="Georgia" pitchFamily="18" charset="0"/>
              </a:rPr>
              <a:t>e-öğrenme (e-</a:t>
            </a:r>
            <a:r>
              <a:rPr lang="tr-TR" dirty="0" err="1">
                <a:solidFill>
                  <a:srgbClr val="000066"/>
                </a:solidFill>
                <a:latin typeface="Georgia" pitchFamily="18" charset="0"/>
              </a:rPr>
              <a:t>learning</a:t>
            </a:r>
            <a:r>
              <a:rPr lang="tr-TR" dirty="0">
                <a:solidFill>
                  <a:srgbClr val="000066"/>
                </a:solidFill>
                <a:latin typeface="Georgia" pitchFamily="18" charset="0"/>
              </a:rPr>
              <a:t>)</a:t>
            </a:r>
            <a:endParaRPr lang="en-GB" dirty="0">
              <a:solidFill>
                <a:srgbClr val="000066"/>
              </a:solidFill>
              <a:latin typeface="Georgia" pitchFamily="18" charset="0"/>
            </a:endParaRPr>
          </a:p>
          <a:p>
            <a:pPr marL="0" indent="0">
              <a:buNone/>
            </a:pPr>
            <a:endParaRPr lang="tr-TR" dirty="0">
              <a:solidFill>
                <a:srgbClr val="000066"/>
              </a:solidFill>
              <a:latin typeface="Georgia" pitchFamily="18" charset="0"/>
            </a:endParaRPr>
          </a:p>
          <a:p>
            <a:pPr eaLnBrk="1" hangingPunct="1"/>
            <a:r>
              <a:rPr lang="tr-TR" dirty="0">
                <a:solidFill>
                  <a:srgbClr val="000066"/>
                </a:solidFill>
                <a:latin typeface="Georgia" pitchFamily="18" charset="0"/>
              </a:rPr>
              <a:t>sanal (virtual</a:t>
            </a:r>
            <a:r>
              <a:rPr lang="tr-TR" dirty="0" smtClean="0"/>
              <a:t>) </a:t>
            </a:r>
            <a:endParaRPr lang="en-GB" dirty="0" smtClean="0"/>
          </a:p>
          <a:p>
            <a:pPr marL="0" indent="0">
              <a:buNone/>
            </a:pPr>
            <a:endParaRPr lang="tr-TR" dirty="0" smtClean="0"/>
          </a:p>
          <a:p>
            <a:r>
              <a:rPr lang="en-GB" dirty="0">
                <a:solidFill>
                  <a:srgbClr val="000066"/>
                </a:solidFill>
                <a:latin typeface="Georgia" pitchFamily="18" charset="0"/>
              </a:rPr>
              <a:t>s</a:t>
            </a:r>
            <a:r>
              <a:rPr lang="tr-TR" dirty="0" err="1">
                <a:solidFill>
                  <a:srgbClr val="000066"/>
                </a:solidFill>
                <a:latin typeface="Georgia" pitchFamily="18" charset="0"/>
              </a:rPr>
              <a:t>enkron</a:t>
            </a:r>
            <a:r>
              <a:rPr lang="tr-TR" dirty="0">
                <a:solidFill>
                  <a:srgbClr val="000066"/>
                </a:solidFill>
                <a:latin typeface="Georgia" pitchFamily="18" charset="0"/>
              </a:rPr>
              <a:t>/</a:t>
            </a:r>
            <a:r>
              <a:rPr lang="en-GB" dirty="0">
                <a:solidFill>
                  <a:srgbClr val="000066"/>
                </a:solidFill>
                <a:latin typeface="Georgia" pitchFamily="18" charset="0"/>
              </a:rPr>
              <a:t>a</a:t>
            </a:r>
            <a:r>
              <a:rPr lang="tr-TR" dirty="0">
                <a:solidFill>
                  <a:srgbClr val="000066"/>
                </a:solidFill>
                <a:latin typeface="Georgia" pitchFamily="18" charset="0"/>
              </a:rPr>
              <a:t>senkron</a:t>
            </a:r>
            <a:endParaRPr lang="en-GB" dirty="0">
              <a:solidFill>
                <a:srgbClr val="000066"/>
              </a:solidFill>
              <a:latin typeface="Georgia" pitchFamily="18" charset="0"/>
            </a:endParaRPr>
          </a:p>
          <a:p>
            <a:pPr marL="0" indent="0">
              <a:buNone/>
            </a:pPr>
            <a:endParaRPr lang="en-GB" dirty="0">
              <a:solidFill>
                <a:srgbClr val="000066"/>
              </a:solidFill>
              <a:latin typeface="Georgia" pitchFamily="18" charset="0"/>
            </a:endParaRPr>
          </a:p>
          <a:p>
            <a:r>
              <a:rPr lang="en-GB" dirty="0" err="1">
                <a:solidFill>
                  <a:srgbClr val="000066"/>
                </a:solidFill>
                <a:latin typeface="Georgia" pitchFamily="18" charset="0"/>
              </a:rPr>
              <a:t>ö</a:t>
            </a:r>
            <a:r>
              <a:rPr lang="en-GB" dirty="0" err="1" smtClean="0">
                <a:solidFill>
                  <a:srgbClr val="000066"/>
                </a:solidFill>
                <a:latin typeface="Georgia" pitchFamily="18" charset="0"/>
              </a:rPr>
              <a:t>rgün</a:t>
            </a:r>
            <a:r>
              <a:rPr lang="en-GB" dirty="0" smtClean="0">
                <a:solidFill>
                  <a:srgbClr val="000066"/>
                </a:solidFill>
                <a:latin typeface="Georgia" pitchFamily="18" charset="0"/>
              </a:rPr>
              <a:t> </a:t>
            </a:r>
            <a:r>
              <a:rPr lang="en-GB" dirty="0" err="1" smtClean="0">
                <a:solidFill>
                  <a:srgbClr val="000066"/>
                </a:solidFill>
                <a:latin typeface="Georgia" pitchFamily="18" charset="0"/>
              </a:rPr>
              <a:t>öğretim</a:t>
            </a:r>
            <a:r>
              <a:rPr lang="en-GB" dirty="0" smtClean="0">
                <a:solidFill>
                  <a:srgbClr val="000066"/>
                </a:solidFill>
                <a:latin typeface="Georgia" pitchFamily="18" charset="0"/>
              </a:rPr>
              <a:t>/</a:t>
            </a:r>
            <a:r>
              <a:rPr lang="en-GB" dirty="0" err="1" smtClean="0">
                <a:solidFill>
                  <a:srgbClr val="000066"/>
                </a:solidFill>
                <a:latin typeface="Georgia" pitchFamily="18" charset="0"/>
              </a:rPr>
              <a:t>eğitim</a:t>
            </a:r>
            <a:endParaRPr lang="en-GB" dirty="0" smtClean="0">
              <a:solidFill>
                <a:srgbClr val="000066"/>
              </a:solidFill>
              <a:latin typeface="Georgia" pitchFamily="18" charset="0"/>
            </a:endParaRPr>
          </a:p>
          <a:p>
            <a:endParaRPr lang="en-GB" dirty="0" smtClean="0">
              <a:solidFill>
                <a:srgbClr val="000066"/>
              </a:solidFill>
              <a:latin typeface="Georgia" pitchFamily="18" charset="0"/>
            </a:endParaRPr>
          </a:p>
          <a:p>
            <a:pPr marL="0" indent="0">
              <a:buNone/>
            </a:pPr>
            <a:endParaRPr lang="tr-TR" dirty="0" smtClean="0"/>
          </a:p>
        </p:txBody>
      </p:sp>
      <p:sp>
        <p:nvSpPr>
          <p:cNvPr id="3" name="Metin kutusu 2"/>
          <p:cNvSpPr txBox="1"/>
          <p:nvPr/>
        </p:nvSpPr>
        <p:spPr>
          <a:xfrm>
            <a:off x="2270886" y="4157176"/>
            <a:ext cx="6840760" cy="369332"/>
          </a:xfrm>
          <a:prstGeom prst="rect">
            <a:avLst/>
          </a:prstGeom>
          <a:noFill/>
        </p:spPr>
        <p:txBody>
          <a:bodyPr wrap="square" rtlCol="0">
            <a:spAutoFit/>
          </a:bodyPr>
          <a:lstStyle/>
          <a:p>
            <a:r>
              <a:rPr lang="en-GB" dirty="0" err="1"/>
              <a:t>Yüz</a:t>
            </a:r>
            <a:r>
              <a:rPr lang="en-GB" dirty="0"/>
              <a:t> </a:t>
            </a:r>
            <a:r>
              <a:rPr lang="en-GB" dirty="0" err="1"/>
              <a:t>yüze</a:t>
            </a:r>
            <a:r>
              <a:rPr lang="en-GB" dirty="0"/>
              <a:t> </a:t>
            </a:r>
            <a:r>
              <a:rPr lang="en-GB" dirty="0" err="1"/>
              <a:t>olmayan</a:t>
            </a:r>
            <a:r>
              <a:rPr lang="en-GB" dirty="0"/>
              <a:t> </a:t>
            </a:r>
            <a:r>
              <a:rPr lang="en-GB" dirty="0" err="1"/>
              <a:t>çoğunlukla</a:t>
            </a:r>
            <a:r>
              <a:rPr lang="en-GB" dirty="0"/>
              <a:t> internet </a:t>
            </a:r>
            <a:r>
              <a:rPr lang="en-GB" dirty="0" err="1"/>
              <a:t>üzerinden</a:t>
            </a:r>
            <a:r>
              <a:rPr lang="en-GB" dirty="0"/>
              <a:t> </a:t>
            </a:r>
            <a:r>
              <a:rPr lang="en-GB" dirty="0" err="1"/>
              <a:t>yürütülen</a:t>
            </a:r>
            <a:r>
              <a:rPr lang="en-GB" dirty="0"/>
              <a:t> </a:t>
            </a:r>
            <a:r>
              <a:rPr lang="en-GB" dirty="0" err="1"/>
              <a:t>eğitim</a:t>
            </a:r>
            <a:endParaRPr lang="en-GB" dirty="0"/>
          </a:p>
        </p:txBody>
      </p:sp>
      <p:sp>
        <p:nvSpPr>
          <p:cNvPr id="4" name="Metin kutusu 3"/>
          <p:cNvSpPr txBox="1"/>
          <p:nvPr/>
        </p:nvSpPr>
        <p:spPr>
          <a:xfrm>
            <a:off x="2441801" y="2825003"/>
            <a:ext cx="6768752" cy="369332"/>
          </a:xfrm>
          <a:prstGeom prst="rect">
            <a:avLst/>
          </a:prstGeom>
          <a:noFill/>
        </p:spPr>
        <p:txBody>
          <a:bodyPr wrap="square" rtlCol="0">
            <a:spAutoFit/>
          </a:bodyPr>
          <a:lstStyle/>
          <a:p>
            <a:r>
              <a:rPr lang="en-GB" dirty="0"/>
              <a:t>Hem </a:t>
            </a:r>
            <a:r>
              <a:rPr lang="en-GB" dirty="0" err="1"/>
              <a:t>yüz</a:t>
            </a:r>
            <a:r>
              <a:rPr lang="en-GB" dirty="0"/>
              <a:t> </a:t>
            </a:r>
            <a:r>
              <a:rPr lang="en-GB" dirty="0" err="1"/>
              <a:t>yüze</a:t>
            </a:r>
            <a:r>
              <a:rPr lang="en-GB" dirty="0"/>
              <a:t> hem de internet </a:t>
            </a:r>
            <a:r>
              <a:rPr lang="en-GB" dirty="0" err="1"/>
              <a:t>ortamında</a:t>
            </a:r>
            <a:r>
              <a:rPr lang="en-GB" dirty="0"/>
              <a:t> </a:t>
            </a:r>
            <a:r>
              <a:rPr lang="en-GB" dirty="0" err="1"/>
              <a:t>yürütülen</a:t>
            </a:r>
            <a:r>
              <a:rPr lang="en-GB" dirty="0"/>
              <a:t> </a:t>
            </a:r>
            <a:r>
              <a:rPr lang="en-GB" dirty="0" err="1"/>
              <a:t>eğitim</a:t>
            </a:r>
            <a:endParaRPr lang="en-GB" dirty="0"/>
          </a:p>
        </p:txBody>
      </p:sp>
      <p:sp>
        <p:nvSpPr>
          <p:cNvPr id="5" name="Metin kutusu 4"/>
          <p:cNvSpPr txBox="1"/>
          <p:nvPr/>
        </p:nvSpPr>
        <p:spPr>
          <a:xfrm>
            <a:off x="2567607" y="4775871"/>
            <a:ext cx="7056784" cy="369332"/>
          </a:xfrm>
          <a:prstGeom prst="rect">
            <a:avLst/>
          </a:prstGeom>
          <a:noFill/>
        </p:spPr>
        <p:txBody>
          <a:bodyPr wrap="square" rtlCol="0">
            <a:spAutoFit/>
          </a:bodyPr>
          <a:lstStyle/>
          <a:p>
            <a:r>
              <a:rPr lang="en-GB" dirty="0" err="1"/>
              <a:t>Eşzamanlı</a:t>
            </a:r>
            <a:r>
              <a:rPr lang="en-GB" dirty="0"/>
              <a:t> (</a:t>
            </a:r>
            <a:r>
              <a:rPr lang="en-GB" dirty="0" err="1"/>
              <a:t>aynı</a:t>
            </a:r>
            <a:r>
              <a:rPr lang="en-GB" dirty="0"/>
              <a:t> </a:t>
            </a:r>
            <a:r>
              <a:rPr lang="en-GB" dirty="0" err="1"/>
              <a:t>anda</a:t>
            </a:r>
            <a:r>
              <a:rPr lang="en-GB" dirty="0"/>
              <a:t>)/</a:t>
            </a:r>
            <a:r>
              <a:rPr lang="en-GB" dirty="0" err="1"/>
              <a:t>Eşzamansız</a:t>
            </a:r>
            <a:r>
              <a:rPr lang="en-GB" dirty="0"/>
              <a:t> (</a:t>
            </a:r>
            <a:r>
              <a:rPr lang="en-GB" dirty="0" err="1"/>
              <a:t>farklı</a:t>
            </a:r>
            <a:r>
              <a:rPr lang="en-GB" dirty="0"/>
              <a:t> </a:t>
            </a:r>
            <a:r>
              <a:rPr lang="en-GB" dirty="0" err="1"/>
              <a:t>zamanlarda</a:t>
            </a:r>
            <a:r>
              <a:rPr lang="en-GB" dirty="0"/>
              <a:t>) </a:t>
            </a:r>
            <a:r>
              <a:rPr lang="en-GB" dirty="0" err="1"/>
              <a:t>yapılan</a:t>
            </a:r>
            <a:r>
              <a:rPr lang="en-GB" dirty="0"/>
              <a:t> </a:t>
            </a:r>
            <a:r>
              <a:rPr lang="en-GB" dirty="0" err="1"/>
              <a:t>iletişim</a:t>
            </a:r>
            <a:r>
              <a:rPr lang="en-GB" dirty="0"/>
              <a:t> </a:t>
            </a:r>
          </a:p>
        </p:txBody>
      </p:sp>
      <p:sp>
        <p:nvSpPr>
          <p:cNvPr id="6" name="Metin kutusu 5"/>
          <p:cNvSpPr txBox="1"/>
          <p:nvPr/>
        </p:nvSpPr>
        <p:spPr>
          <a:xfrm>
            <a:off x="2441801" y="5506536"/>
            <a:ext cx="7812360" cy="369332"/>
          </a:xfrm>
          <a:prstGeom prst="rect">
            <a:avLst/>
          </a:prstGeom>
          <a:noFill/>
        </p:spPr>
        <p:txBody>
          <a:bodyPr wrap="square" rtlCol="0">
            <a:spAutoFit/>
          </a:bodyPr>
          <a:lstStyle/>
          <a:p>
            <a:r>
              <a:rPr lang="en-GB" dirty="0" err="1"/>
              <a:t>Belirli</a:t>
            </a:r>
            <a:r>
              <a:rPr lang="en-GB" dirty="0"/>
              <a:t> </a:t>
            </a:r>
            <a:r>
              <a:rPr lang="en-GB" dirty="0" err="1"/>
              <a:t>bir</a:t>
            </a:r>
            <a:r>
              <a:rPr lang="en-GB" dirty="0"/>
              <a:t> </a:t>
            </a:r>
            <a:r>
              <a:rPr lang="en-GB" dirty="0" err="1"/>
              <a:t>zaman</a:t>
            </a:r>
            <a:r>
              <a:rPr lang="en-GB" dirty="0"/>
              <a:t> </a:t>
            </a:r>
            <a:r>
              <a:rPr lang="en-GB" dirty="0" err="1"/>
              <a:t>ve</a:t>
            </a:r>
            <a:r>
              <a:rPr lang="en-GB" dirty="0"/>
              <a:t> </a:t>
            </a:r>
            <a:r>
              <a:rPr lang="en-GB" dirty="0" err="1"/>
              <a:t>mekan</a:t>
            </a:r>
            <a:r>
              <a:rPr lang="en-GB" dirty="0"/>
              <a:t> </a:t>
            </a:r>
            <a:r>
              <a:rPr lang="en-GB" dirty="0" err="1"/>
              <a:t>dahilinde</a:t>
            </a:r>
            <a:r>
              <a:rPr lang="en-GB" dirty="0"/>
              <a:t> </a:t>
            </a:r>
            <a:r>
              <a:rPr lang="en-GB" dirty="0" err="1"/>
              <a:t>yapılan</a:t>
            </a:r>
            <a:r>
              <a:rPr lang="en-GB" dirty="0"/>
              <a:t>, </a:t>
            </a:r>
            <a:r>
              <a:rPr lang="en-GB" dirty="0" err="1"/>
              <a:t>devam</a:t>
            </a:r>
            <a:r>
              <a:rPr lang="en-GB" dirty="0"/>
              <a:t> </a:t>
            </a:r>
            <a:r>
              <a:rPr lang="en-GB" dirty="0" err="1"/>
              <a:t>zorunluluğu</a:t>
            </a:r>
            <a:r>
              <a:rPr lang="en-GB" dirty="0"/>
              <a:t> </a:t>
            </a:r>
            <a:r>
              <a:rPr lang="en-GB" dirty="0" err="1"/>
              <a:t>olan</a:t>
            </a:r>
            <a:r>
              <a:rPr lang="en-GB" dirty="0"/>
              <a:t> </a:t>
            </a:r>
            <a:r>
              <a:rPr lang="en-GB" dirty="0" err="1"/>
              <a:t>eğitim</a:t>
            </a:r>
            <a:endParaRPr lang="en-GB" dirty="0"/>
          </a:p>
        </p:txBody>
      </p:sp>
      <p:sp>
        <p:nvSpPr>
          <p:cNvPr id="10" name="Metin kutusu 9"/>
          <p:cNvSpPr txBox="1"/>
          <p:nvPr/>
        </p:nvSpPr>
        <p:spPr>
          <a:xfrm>
            <a:off x="2306890" y="3569140"/>
            <a:ext cx="6768752" cy="369332"/>
          </a:xfrm>
          <a:prstGeom prst="rect">
            <a:avLst/>
          </a:prstGeom>
          <a:noFill/>
        </p:spPr>
        <p:txBody>
          <a:bodyPr wrap="square" rtlCol="0">
            <a:spAutoFit/>
          </a:bodyPr>
          <a:lstStyle/>
          <a:p>
            <a:r>
              <a:rPr lang="en-GB" dirty="0" err="1"/>
              <a:t>Elektronik</a:t>
            </a:r>
            <a:r>
              <a:rPr lang="en-GB" dirty="0"/>
              <a:t> </a:t>
            </a:r>
            <a:r>
              <a:rPr lang="en-GB" dirty="0" err="1"/>
              <a:t>ortamlarda</a:t>
            </a:r>
            <a:r>
              <a:rPr lang="en-GB" dirty="0"/>
              <a:t> </a:t>
            </a:r>
            <a:r>
              <a:rPr lang="en-GB" dirty="0" err="1"/>
              <a:t>yürütülen</a:t>
            </a:r>
            <a:r>
              <a:rPr lang="en-GB" dirty="0"/>
              <a:t> </a:t>
            </a:r>
            <a:r>
              <a:rPr lang="en-GB" dirty="0" err="1"/>
              <a:t>eğitim</a:t>
            </a:r>
            <a:endParaRPr lang="en-GB" dirty="0"/>
          </a:p>
        </p:txBody>
      </p:sp>
    </p:spTree>
    <p:extLst>
      <p:ext uri="{BB962C8B-B14F-4D97-AF65-F5344CB8AC3E}">
        <p14:creationId xmlns:p14="http://schemas.microsoft.com/office/powerpoint/2010/main" val="186514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GB" dirty="0" smtClean="0"/>
              <a:t>LMS (Learnıng management system)</a:t>
            </a:r>
            <a:br>
              <a:rPr lang="en-GB" dirty="0" smtClean="0"/>
            </a:br>
            <a:r>
              <a:rPr lang="en-GB" dirty="0" err="1" smtClean="0"/>
              <a:t>Öğrenme</a:t>
            </a:r>
            <a:r>
              <a:rPr lang="en-GB" dirty="0" smtClean="0"/>
              <a:t> </a:t>
            </a:r>
            <a:r>
              <a:rPr lang="en-GB" dirty="0" err="1" smtClean="0"/>
              <a:t>yönetim</a:t>
            </a:r>
            <a:r>
              <a:rPr lang="en-GB" dirty="0" smtClean="0"/>
              <a:t> </a:t>
            </a:r>
            <a:r>
              <a:rPr lang="en-GB" dirty="0" err="1" smtClean="0"/>
              <a:t>sistemi</a:t>
            </a:r>
            <a:endParaRPr lang="en-GB" dirty="0"/>
          </a:p>
        </p:txBody>
      </p:sp>
      <p:sp>
        <p:nvSpPr>
          <p:cNvPr id="3" name="İçerik Yer Tutucusu 2"/>
          <p:cNvSpPr>
            <a:spLocks noGrp="1"/>
          </p:cNvSpPr>
          <p:nvPr>
            <p:ph idx="1"/>
          </p:nvPr>
        </p:nvSpPr>
        <p:spPr/>
        <p:txBody>
          <a:bodyPr/>
          <a:lstStyle/>
          <a:p>
            <a:r>
              <a:rPr lang="en-GB" dirty="0" err="1" smtClean="0"/>
              <a:t>U</a:t>
            </a:r>
            <a:r>
              <a:rPr lang="en-GB" dirty="0" err="1"/>
              <a:t>zaktan</a:t>
            </a:r>
            <a:r>
              <a:rPr lang="en-GB" dirty="0"/>
              <a:t> </a:t>
            </a:r>
            <a:r>
              <a:rPr lang="en-GB" dirty="0" err="1"/>
              <a:t>eğitim</a:t>
            </a:r>
            <a:r>
              <a:rPr lang="en-GB" dirty="0"/>
              <a:t> </a:t>
            </a:r>
            <a:r>
              <a:rPr lang="en-GB" dirty="0" err="1"/>
              <a:t>alan</a:t>
            </a:r>
            <a:r>
              <a:rPr lang="en-GB" dirty="0"/>
              <a:t> </a:t>
            </a:r>
            <a:r>
              <a:rPr lang="en-GB" dirty="0" err="1"/>
              <a:t>öğrencilerin</a:t>
            </a:r>
            <a:r>
              <a:rPr lang="en-GB" dirty="0"/>
              <a:t> </a:t>
            </a:r>
            <a:r>
              <a:rPr lang="en-GB" dirty="0" err="1"/>
              <a:t>ders</a:t>
            </a:r>
            <a:r>
              <a:rPr lang="en-GB" dirty="0"/>
              <a:t> </a:t>
            </a:r>
            <a:r>
              <a:rPr lang="en-GB" dirty="0" err="1"/>
              <a:t>içeriği</a:t>
            </a:r>
            <a:r>
              <a:rPr lang="en-GB" dirty="0"/>
              <a:t> </a:t>
            </a:r>
            <a:r>
              <a:rPr lang="en-GB" dirty="0" err="1"/>
              <a:t>görüntüleme</a:t>
            </a:r>
            <a:r>
              <a:rPr lang="en-GB" dirty="0"/>
              <a:t>, </a:t>
            </a:r>
            <a:r>
              <a:rPr lang="en-GB" dirty="0" err="1"/>
              <a:t>çevrimiçi</a:t>
            </a:r>
            <a:r>
              <a:rPr lang="en-GB" dirty="0"/>
              <a:t> </a:t>
            </a:r>
            <a:r>
              <a:rPr lang="en-GB" dirty="0" err="1"/>
              <a:t>derslere</a:t>
            </a:r>
            <a:r>
              <a:rPr lang="en-GB" dirty="0"/>
              <a:t> </a:t>
            </a:r>
            <a:r>
              <a:rPr lang="en-GB" dirty="0" err="1"/>
              <a:t>katılma</a:t>
            </a:r>
            <a:r>
              <a:rPr lang="en-GB" dirty="0"/>
              <a:t>, </a:t>
            </a:r>
            <a:r>
              <a:rPr lang="en-GB" dirty="0" err="1"/>
              <a:t>okul</a:t>
            </a:r>
            <a:r>
              <a:rPr lang="en-GB" dirty="0"/>
              <a:t> </a:t>
            </a:r>
            <a:r>
              <a:rPr lang="en-GB" dirty="0" err="1"/>
              <a:t>ve</a:t>
            </a:r>
            <a:r>
              <a:rPr lang="en-GB" dirty="0"/>
              <a:t> </a:t>
            </a:r>
            <a:r>
              <a:rPr lang="en-GB" dirty="0" err="1"/>
              <a:t>diğer</a:t>
            </a:r>
            <a:r>
              <a:rPr lang="en-GB" dirty="0"/>
              <a:t> </a:t>
            </a:r>
            <a:r>
              <a:rPr lang="en-GB" dirty="0" err="1"/>
              <a:t>öğrencilerle</a:t>
            </a:r>
            <a:r>
              <a:rPr lang="en-GB" dirty="0"/>
              <a:t> </a:t>
            </a:r>
            <a:r>
              <a:rPr lang="en-GB" dirty="0" err="1"/>
              <a:t>iletişim</a:t>
            </a:r>
            <a:r>
              <a:rPr lang="en-GB" dirty="0"/>
              <a:t> </a:t>
            </a:r>
            <a:r>
              <a:rPr lang="en-GB" dirty="0" err="1"/>
              <a:t>kurma</a:t>
            </a:r>
            <a:r>
              <a:rPr lang="en-GB" dirty="0"/>
              <a:t> </a:t>
            </a:r>
            <a:r>
              <a:rPr lang="en-GB" dirty="0" err="1"/>
              <a:t>gibi</a:t>
            </a:r>
            <a:r>
              <a:rPr lang="en-GB" dirty="0"/>
              <a:t> </a:t>
            </a:r>
            <a:r>
              <a:rPr lang="en-GB" dirty="0" err="1"/>
              <a:t>temel</a:t>
            </a:r>
            <a:r>
              <a:rPr lang="en-GB" dirty="0"/>
              <a:t> </a:t>
            </a:r>
            <a:r>
              <a:rPr lang="en-GB" dirty="0" err="1"/>
              <a:t>işlevleri</a:t>
            </a:r>
            <a:r>
              <a:rPr lang="en-GB" dirty="0"/>
              <a:t> </a:t>
            </a:r>
            <a:r>
              <a:rPr lang="en-GB" dirty="0" err="1"/>
              <a:t>gerçekleştirdikleri</a:t>
            </a:r>
            <a:r>
              <a:rPr lang="en-GB" dirty="0"/>
              <a:t> web </a:t>
            </a:r>
            <a:r>
              <a:rPr lang="en-GB" dirty="0" err="1"/>
              <a:t>tabanlı</a:t>
            </a:r>
            <a:r>
              <a:rPr lang="en-GB" dirty="0"/>
              <a:t> </a:t>
            </a:r>
            <a:r>
              <a:rPr lang="en-GB" dirty="0" err="1"/>
              <a:t>bir</a:t>
            </a:r>
            <a:r>
              <a:rPr lang="en-GB" dirty="0"/>
              <a:t> </a:t>
            </a:r>
            <a:r>
              <a:rPr lang="en-GB" dirty="0" err="1"/>
              <a:t>eğitim</a:t>
            </a:r>
            <a:r>
              <a:rPr lang="en-GB" dirty="0"/>
              <a:t> </a:t>
            </a:r>
            <a:r>
              <a:rPr lang="en-GB" dirty="0" err="1"/>
              <a:t>platformudur</a:t>
            </a:r>
            <a:r>
              <a:rPr lang="en-GB" dirty="0" smtClean="0"/>
              <a:t>. </a:t>
            </a:r>
            <a:endParaRPr lang="en-GB" dirty="0"/>
          </a:p>
        </p:txBody>
      </p:sp>
    </p:spTree>
    <p:extLst>
      <p:ext uri="{BB962C8B-B14F-4D97-AF65-F5344CB8AC3E}">
        <p14:creationId xmlns:p14="http://schemas.microsoft.com/office/powerpoint/2010/main" val="157751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lstStyle/>
          <a:p>
            <a:endParaRPr lang="en-GB"/>
          </a:p>
        </p:txBody>
      </p:sp>
      <p:pic>
        <p:nvPicPr>
          <p:cNvPr id="4" name="Resim 3"/>
          <p:cNvPicPr>
            <a:picLocks noChangeAspect="1"/>
          </p:cNvPicPr>
          <p:nvPr/>
        </p:nvPicPr>
        <p:blipFill>
          <a:blip r:embed="rId2" cstate="print"/>
          <a:stretch>
            <a:fillRect/>
          </a:stretch>
        </p:blipFill>
        <p:spPr>
          <a:xfrm>
            <a:off x="1524000" y="1"/>
            <a:ext cx="9144000" cy="6858000"/>
          </a:xfrm>
          <a:prstGeom prst="rect">
            <a:avLst/>
          </a:prstGeom>
        </p:spPr>
      </p:pic>
    </p:spTree>
    <p:extLst>
      <p:ext uri="{BB962C8B-B14F-4D97-AF65-F5344CB8AC3E}">
        <p14:creationId xmlns:p14="http://schemas.microsoft.com/office/powerpoint/2010/main" val="522424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pic>
        <p:nvPicPr>
          <p:cNvPr id="4" name="Resim 3"/>
          <p:cNvPicPr>
            <a:picLocks noChangeAspect="1"/>
          </p:cNvPicPr>
          <p:nvPr/>
        </p:nvPicPr>
        <p:blipFill>
          <a:blip r:embed="rId2" cstate="print"/>
          <a:stretch>
            <a:fillRect/>
          </a:stretch>
        </p:blipFill>
        <p:spPr>
          <a:xfrm>
            <a:off x="1524001" y="-24561"/>
            <a:ext cx="9111487" cy="6882561"/>
          </a:xfrm>
          <a:prstGeom prst="rect">
            <a:avLst/>
          </a:prstGeom>
        </p:spPr>
      </p:pic>
    </p:spTree>
    <p:extLst>
      <p:ext uri="{BB962C8B-B14F-4D97-AF65-F5344CB8AC3E}">
        <p14:creationId xmlns:p14="http://schemas.microsoft.com/office/powerpoint/2010/main" val="1475641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27650" name="Picture 2"/>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61059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err="1" smtClean="0"/>
              <a:t>Webinar</a:t>
            </a:r>
            <a:r>
              <a:rPr lang="tr-TR" dirty="0" smtClean="0"/>
              <a:t> </a:t>
            </a:r>
            <a:r>
              <a:rPr lang="tr-TR" dirty="0"/>
              <a:t>örneği (</a:t>
            </a:r>
            <a:r>
              <a:rPr lang="tr-TR" dirty="0" err="1"/>
              <a:t>Elluminate</a:t>
            </a:r>
            <a:r>
              <a:rPr lang="tr-TR" dirty="0"/>
              <a:t> </a:t>
            </a:r>
            <a:r>
              <a:rPr lang="tr-TR" dirty="0" smtClean="0"/>
              <a:t>Live)</a:t>
            </a:r>
            <a:endParaRPr lang="tr-TR" dirty="0"/>
          </a:p>
        </p:txBody>
      </p:sp>
      <p:pic>
        <p:nvPicPr>
          <p:cNvPr id="4" name="1.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4432299" y="2513013"/>
            <a:ext cx="4881821" cy="3661366"/>
          </a:xfrm>
          <a:prstGeom prst="rect">
            <a:avLst/>
          </a:prstGeom>
        </p:spPr>
      </p:pic>
    </p:spTree>
    <p:extLst>
      <p:ext uri="{BB962C8B-B14F-4D97-AF65-F5344CB8AC3E}">
        <p14:creationId xmlns:p14="http://schemas.microsoft.com/office/powerpoint/2010/main" val="153571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4" name="2.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1295402" y="1634065"/>
            <a:ext cx="5305075" cy="3978806"/>
          </a:xfrm>
          <a:prstGeom prst="rect">
            <a:avLst/>
          </a:prstGeom>
        </p:spPr>
      </p:pic>
      <p:sp>
        <p:nvSpPr>
          <p:cNvPr id="3" name="TextBox 2"/>
          <p:cNvSpPr txBox="1"/>
          <p:nvPr/>
        </p:nvSpPr>
        <p:spPr>
          <a:xfrm>
            <a:off x="7336465" y="2594344"/>
            <a:ext cx="2998382" cy="923330"/>
          </a:xfrm>
          <a:prstGeom prst="rect">
            <a:avLst/>
          </a:prstGeom>
          <a:noFill/>
        </p:spPr>
        <p:txBody>
          <a:bodyPr wrap="square" rtlCol="0">
            <a:spAutoFit/>
          </a:bodyPr>
          <a:lstStyle/>
          <a:p>
            <a:r>
              <a:rPr lang="tr-TR" dirty="0" smtClean="0"/>
              <a:t>(Açık ders üzerinde Bu hafta alanına yüklenen videoya bakınız)</a:t>
            </a:r>
            <a:endParaRPr lang="tr-TR" dirty="0"/>
          </a:p>
        </p:txBody>
      </p:sp>
    </p:spTree>
    <p:extLst>
      <p:ext uri="{BB962C8B-B14F-4D97-AF65-F5344CB8AC3E}">
        <p14:creationId xmlns:p14="http://schemas.microsoft.com/office/powerpoint/2010/main" val="220792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1919536" y="2204865"/>
            <a:ext cx="8458200" cy="1222375"/>
          </a:xfrm>
        </p:spPr>
        <p:txBody>
          <a:bodyPr>
            <a:normAutofit fontScale="90000"/>
          </a:bodyPr>
          <a:lstStyle/>
          <a:p>
            <a:r>
              <a:rPr lang="tr-TR" dirty="0" err="1" smtClean="0"/>
              <a:t>Massıve</a:t>
            </a:r>
            <a:r>
              <a:rPr lang="tr-TR" dirty="0" smtClean="0"/>
              <a:t> </a:t>
            </a:r>
            <a:r>
              <a:rPr lang="tr-TR" dirty="0" err="1" smtClean="0"/>
              <a:t>open</a:t>
            </a:r>
            <a:r>
              <a:rPr lang="tr-TR" dirty="0" smtClean="0"/>
              <a:t> </a:t>
            </a:r>
            <a:r>
              <a:rPr lang="tr-TR" dirty="0" err="1" smtClean="0"/>
              <a:t>onlıne</a:t>
            </a:r>
            <a:r>
              <a:rPr lang="tr-TR" dirty="0" smtClean="0"/>
              <a:t> </a:t>
            </a:r>
            <a:r>
              <a:rPr lang="tr-TR" dirty="0" err="1" smtClean="0"/>
              <a:t>courses</a:t>
            </a:r>
            <a:r>
              <a:rPr lang="tr-TR" dirty="0" smtClean="0"/>
              <a:t> (MOOC)</a:t>
            </a:r>
            <a:br>
              <a:rPr lang="tr-TR" dirty="0" smtClean="0"/>
            </a:br>
            <a:r>
              <a:rPr lang="tr-TR" dirty="0" smtClean="0"/>
              <a:t>kitlesel açık çevrimiçi kurlar</a:t>
            </a:r>
            <a:endParaRPr lang="tr-TR" dirty="0"/>
          </a:p>
        </p:txBody>
      </p:sp>
      <p:sp>
        <p:nvSpPr>
          <p:cNvPr id="5" name="4 Alt Başlık"/>
          <p:cNvSpPr>
            <a:spLocks noGrp="1"/>
          </p:cNvSpPr>
          <p:nvPr>
            <p:ph type="subTitle" idx="1"/>
          </p:nvPr>
        </p:nvSpPr>
        <p:spPr/>
        <p:txBody>
          <a:bodyPr/>
          <a:lstStyle/>
          <a:p>
            <a:endParaRPr lang="tr-TR"/>
          </a:p>
        </p:txBody>
      </p:sp>
    </p:spTree>
    <p:extLst>
      <p:ext uri="{BB962C8B-B14F-4D97-AF65-F5344CB8AC3E}">
        <p14:creationId xmlns:p14="http://schemas.microsoft.com/office/powerpoint/2010/main" val="2065821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Massıve</a:t>
            </a:r>
            <a:r>
              <a:rPr lang="tr-TR" dirty="0" smtClean="0"/>
              <a:t> </a:t>
            </a:r>
            <a:r>
              <a:rPr lang="tr-TR" dirty="0" err="1" smtClean="0"/>
              <a:t>open</a:t>
            </a:r>
            <a:r>
              <a:rPr lang="tr-TR" dirty="0" smtClean="0"/>
              <a:t> </a:t>
            </a:r>
            <a:r>
              <a:rPr lang="tr-TR" dirty="0" err="1" smtClean="0"/>
              <a:t>onlıne</a:t>
            </a:r>
            <a:r>
              <a:rPr lang="tr-TR" dirty="0" smtClean="0"/>
              <a:t> </a:t>
            </a:r>
            <a:r>
              <a:rPr lang="tr-TR" dirty="0" err="1" smtClean="0"/>
              <a:t>courses</a:t>
            </a:r>
            <a:r>
              <a:rPr lang="tr-TR" dirty="0" smtClean="0"/>
              <a:t> (</a:t>
            </a:r>
            <a:r>
              <a:rPr lang="tr-TR" dirty="0" err="1" smtClean="0"/>
              <a:t>Mooc</a:t>
            </a:r>
            <a:r>
              <a:rPr lang="tr-TR" dirty="0" smtClean="0"/>
              <a:t>)</a:t>
            </a:r>
            <a:endParaRPr lang="tr-TR" dirty="0"/>
          </a:p>
        </p:txBody>
      </p:sp>
      <p:sp>
        <p:nvSpPr>
          <p:cNvPr id="3" name="2 İçerik Yer Tutucusu"/>
          <p:cNvSpPr>
            <a:spLocks noGrp="1"/>
          </p:cNvSpPr>
          <p:nvPr>
            <p:ph idx="1"/>
          </p:nvPr>
        </p:nvSpPr>
        <p:spPr/>
        <p:txBody>
          <a:bodyPr/>
          <a:lstStyle/>
          <a:p>
            <a:r>
              <a:rPr lang="tr-TR" dirty="0" smtClean="0"/>
              <a:t>Kitlesel çevrimiçi dersler olarak çevrilmiştir. </a:t>
            </a:r>
          </a:p>
          <a:p>
            <a:r>
              <a:rPr lang="tr-TR" dirty="0" smtClean="0"/>
              <a:t>Harvard gibi üniversitelerin derslerini çevrimiçi ortamlarda halka açması ile başlayan bir süreçtir. Yoğun ilgiden dolayı (milyonlarca kişi bu dersleri izlemiştir), derslerin yapılandırılması amaçlanmıştır (materyal, tartışma ortamı vb eklenmiştir) ve böylece MOOC ortaya çıkmıştır. </a:t>
            </a:r>
            <a:endParaRPr lang="tr-TR" dirty="0"/>
          </a:p>
        </p:txBody>
      </p:sp>
    </p:spTree>
    <p:extLst>
      <p:ext uri="{BB962C8B-B14F-4D97-AF65-F5344CB8AC3E}">
        <p14:creationId xmlns:p14="http://schemas.microsoft.com/office/powerpoint/2010/main" val="1665523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52600" y="0"/>
            <a:ext cx="8686800" cy="838200"/>
          </a:xfrm>
        </p:spPr>
        <p:txBody>
          <a:bodyPr/>
          <a:lstStyle/>
          <a:p>
            <a:r>
              <a:rPr lang="en-GB" dirty="0" smtClean="0"/>
              <a:t>MOOC (massıve open </a:t>
            </a:r>
            <a:r>
              <a:rPr lang="en-GB" dirty="0" err="1" smtClean="0"/>
              <a:t>onlıne</a:t>
            </a:r>
            <a:r>
              <a:rPr lang="en-GB" dirty="0" smtClean="0"/>
              <a:t> courses)</a:t>
            </a:r>
            <a:endParaRPr lang="en-GB" dirty="0"/>
          </a:p>
        </p:txBody>
      </p:sp>
      <p:sp>
        <p:nvSpPr>
          <p:cNvPr id="3" name="İçerik Yer Tutucusu 2"/>
          <p:cNvSpPr>
            <a:spLocks noGrp="1"/>
          </p:cNvSpPr>
          <p:nvPr>
            <p:ph idx="1"/>
          </p:nvPr>
        </p:nvSpPr>
        <p:spPr/>
        <p:txBody>
          <a:bodyPr/>
          <a:lstStyle/>
          <a:p>
            <a:endParaRPr lang="en-GB"/>
          </a:p>
        </p:txBody>
      </p:sp>
      <p:pic>
        <p:nvPicPr>
          <p:cNvPr id="4" name="Resim 3"/>
          <p:cNvPicPr>
            <a:picLocks noChangeAspect="1"/>
          </p:cNvPicPr>
          <p:nvPr/>
        </p:nvPicPr>
        <p:blipFill rotWithShape="1">
          <a:blip r:embed="rId2" cstate="print"/>
          <a:srcRect l="191" t="8657" r="4065" b="9641"/>
          <a:stretch/>
        </p:blipFill>
        <p:spPr>
          <a:xfrm>
            <a:off x="1524000" y="836712"/>
            <a:ext cx="9144000" cy="5877361"/>
          </a:xfrm>
          <a:prstGeom prst="rect">
            <a:avLst/>
          </a:prstGeom>
        </p:spPr>
      </p:pic>
    </p:spTree>
    <p:extLst>
      <p:ext uri="{BB962C8B-B14F-4D97-AF65-F5344CB8AC3E}">
        <p14:creationId xmlns:p14="http://schemas.microsoft.com/office/powerpoint/2010/main" val="3285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Uzaktan Eğitim</a:t>
            </a:r>
            <a:endParaRPr lang="tr-TR" dirty="0"/>
          </a:p>
        </p:txBody>
      </p:sp>
      <p:sp>
        <p:nvSpPr>
          <p:cNvPr id="4" name="Subtitle 3"/>
          <p:cNvSpPr>
            <a:spLocks noGrp="1"/>
          </p:cNvSpPr>
          <p:nvPr>
            <p:ph type="subTitle" idx="1"/>
          </p:nvPr>
        </p:nvSpPr>
        <p:spPr/>
        <p:txBody>
          <a:bodyPr/>
          <a:lstStyle/>
          <a:p>
            <a:endParaRPr lang="tr-TR"/>
          </a:p>
        </p:txBody>
      </p:sp>
    </p:spTree>
    <p:extLst>
      <p:ext uri="{BB962C8B-B14F-4D97-AF65-F5344CB8AC3E}">
        <p14:creationId xmlns:p14="http://schemas.microsoft.com/office/powerpoint/2010/main" val="135095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122" name="Picture 2"/>
          <p:cNvPicPr>
            <a:picLocks noChangeAspect="1" noChangeArrowheads="1"/>
          </p:cNvPicPr>
          <p:nvPr/>
        </p:nvPicPr>
        <p:blipFill>
          <a:blip r:embed="rId2" cstate="print"/>
          <a:srcRect l="1380" t="3563" r="10071" b="6250"/>
          <a:stretch>
            <a:fillRect/>
          </a:stretch>
        </p:blipFill>
        <p:spPr bwMode="auto">
          <a:xfrm>
            <a:off x="1596008" y="188640"/>
            <a:ext cx="8964488" cy="6597352"/>
          </a:xfrm>
          <a:prstGeom prst="rect">
            <a:avLst/>
          </a:prstGeom>
          <a:noFill/>
          <a:ln w="9525">
            <a:noFill/>
            <a:miter lim="800000"/>
            <a:headEnd/>
            <a:tailEnd/>
          </a:ln>
        </p:spPr>
      </p:pic>
      <p:sp>
        <p:nvSpPr>
          <p:cNvPr id="5" name="4 Dikdörtgen"/>
          <p:cNvSpPr/>
          <p:nvPr/>
        </p:nvSpPr>
        <p:spPr>
          <a:xfrm>
            <a:off x="1524000" y="188640"/>
            <a:ext cx="4283968" cy="576064"/>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9552384" y="548680"/>
            <a:ext cx="1115616" cy="512440"/>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91476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6146" name="Picture 2"/>
          <p:cNvPicPr>
            <a:picLocks noChangeAspect="1" noChangeArrowheads="1"/>
          </p:cNvPicPr>
          <p:nvPr/>
        </p:nvPicPr>
        <p:blipFill>
          <a:blip r:embed="rId2" cstate="print"/>
          <a:srcRect l="11341" t="4547" r="35529" b="13751"/>
          <a:stretch>
            <a:fillRect/>
          </a:stretch>
        </p:blipFill>
        <p:spPr bwMode="auto">
          <a:xfrm>
            <a:off x="2999656" y="332656"/>
            <a:ext cx="6912768" cy="5976664"/>
          </a:xfrm>
          <a:prstGeom prst="rect">
            <a:avLst/>
          </a:prstGeom>
          <a:noFill/>
          <a:ln w="9525">
            <a:noFill/>
            <a:miter lim="800000"/>
            <a:headEnd/>
            <a:tailEnd/>
          </a:ln>
        </p:spPr>
      </p:pic>
    </p:spTree>
    <p:extLst>
      <p:ext uri="{BB962C8B-B14F-4D97-AF65-F5344CB8AC3E}">
        <p14:creationId xmlns:p14="http://schemas.microsoft.com/office/powerpoint/2010/main" val="844621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Emailinizdeki</a:t>
            </a:r>
            <a:r>
              <a:rPr lang="tr-TR" dirty="0" smtClean="0"/>
              <a:t> gelen onaylama </a:t>
            </a:r>
            <a:r>
              <a:rPr lang="tr-TR" dirty="0" err="1" smtClean="0"/>
              <a:t>işlemını</a:t>
            </a:r>
            <a:r>
              <a:rPr lang="tr-TR" dirty="0" smtClean="0"/>
              <a:t> tamamlayın</a:t>
            </a:r>
            <a:endParaRPr lang="tr-TR" dirty="0"/>
          </a:p>
        </p:txBody>
      </p:sp>
      <p:sp>
        <p:nvSpPr>
          <p:cNvPr id="3" name="2 İçerik Yer Tutucusu"/>
          <p:cNvSpPr>
            <a:spLocks noGrp="1"/>
          </p:cNvSpPr>
          <p:nvPr>
            <p:ph idx="1"/>
          </p:nvPr>
        </p:nvSpPr>
        <p:spPr/>
        <p:txBody>
          <a:bodyPr/>
          <a:lstStyle/>
          <a:p>
            <a:endParaRPr lang="tr-TR"/>
          </a:p>
        </p:txBody>
      </p:sp>
      <p:pic>
        <p:nvPicPr>
          <p:cNvPr id="7171" name="Picture 3"/>
          <p:cNvPicPr>
            <a:picLocks noChangeAspect="1" noChangeArrowheads="1"/>
          </p:cNvPicPr>
          <p:nvPr/>
        </p:nvPicPr>
        <p:blipFill>
          <a:blip r:embed="rId2" cstate="print"/>
          <a:srcRect/>
          <a:stretch>
            <a:fillRect/>
          </a:stretch>
        </p:blipFill>
        <p:spPr bwMode="auto">
          <a:xfrm>
            <a:off x="1647826" y="1685504"/>
            <a:ext cx="9020175" cy="4695825"/>
          </a:xfrm>
          <a:prstGeom prst="rect">
            <a:avLst/>
          </a:prstGeom>
          <a:noFill/>
          <a:ln w="9525">
            <a:noFill/>
            <a:miter lim="800000"/>
            <a:headEnd/>
            <a:tailEnd/>
          </a:ln>
        </p:spPr>
      </p:pic>
      <p:sp>
        <p:nvSpPr>
          <p:cNvPr id="6" name="5 Dikdörtgen"/>
          <p:cNvSpPr/>
          <p:nvPr/>
        </p:nvSpPr>
        <p:spPr>
          <a:xfrm>
            <a:off x="2927648" y="2780928"/>
            <a:ext cx="5688632" cy="720080"/>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87585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8194" name="Picture 2"/>
          <p:cNvPicPr>
            <a:picLocks noChangeAspect="1" noChangeArrowheads="1"/>
          </p:cNvPicPr>
          <p:nvPr/>
        </p:nvPicPr>
        <p:blipFill>
          <a:blip r:embed="rId2" cstate="print"/>
          <a:srcRect l="11895" t="3563" r="8411" b="23594"/>
          <a:stretch>
            <a:fillRect/>
          </a:stretch>
        </p:blipFill>
        <p:spPr bwMode="auto">
          <a:xfrm>
            <a:off x="1847528" y="476672"/>
            <a:ext cx="8640960" cy="5328592"/>
          </a:xfrm>
          <a:prstGeom prst="rect">
            <a:avLst/>
          </a:prstGeom>
          <a:noFill/>
          <a:ln w="9525">
            <a:noFill/>
            <a:miter lim="800000"/>
            <a:headEnd/>
            <a:tailEnd/>
          </a:ln>
        </p:spPr>
      </p:pic>
      <p:sp>
        <p:nvSpPr>
          <p:cNvPr id="5" name="4 Dikdörtgen"/>
          <p:cNvSpPr/>
          <p:nvPr/>
        </p:nvSpPr>
        <p:spPr>
          <a:xfrm>
            <a:off x="3143672" y="4005064"/>
            <a:ext cx="5688632" cy="720080"/>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31960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9218" name="Picture 2"/>
          <p:cNvPicPr>
            <a:picLocks noChangeAspect="1" noChangeArrowheads="1"/>
          </p:cNvPicPr>
          <p:nvPr/>
        </p:nvPicPr>
        <p:blipFill>
          <a:blip r:embed="rId2" cstate="print"/>
          <a:srcRect t="3563" r="18372" b="22610"/>
          <a:stretch>
            <a:fillRect/>
          </a:stretch>
        </p:blipFill>
        <p:spPr bwMode="auto">
          <a:xfrm>
            <a:off x="1524000" y="260648"/>
            <a:ext cx="9144000" cy="5400600"/>
          </a:xfrm>
          <a:prstGeom prst="rect">
            <a:avLst/>
          </a:prstGeom>
          <a:noFill/>
          <a:ln w="9525">
            <a:noFill/>
            <a:miter lim="800000"/>
            <a:headEnd/>
            <a:tailEnd/>
          </a:ln>
        </p:spPr>
      </p:pic>
      <p:sp>
        <p:nvSpPr>
          <p:cNvPr id="5" name="4 Dikdörtgen"/>
          <p:cNvSpPr/>
          <p:nvPr/>
        </p:nvSpPr>
        <p:spPr>
          <a:xfrm>
            <a:off x="2423592" y="2924944"/>
            <a:ext cx="5688632" cy="720080"/>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49236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42" name="Picture 2"/>
          <p:cNvPicPr>
            <a:picLocks noChangeAspect="1" noChangeArrowheads="1"/>
          </p:cNvPicPr>
          <p:nvPr/>
        </p:nvPicPr>
        <p:blipFill>
          <a:blip r:embed="rId2" cstate="print"/>
          <a:srcRect t="4547" r="8964" b="6250"/>
          <a:stretch>
            <a:fillRect/>
          </a:stretch>
        </p:blipFill>
        <p:spPr bwMode="auto">
          <a:xfrm>
            <a:off x="1524000" y="216024"/>
            <a:ext cx="9144000" cy="6525344"/>
          </a:xfrm>
          <a:prstGeom prst="rect">
            <a:avLst/>
          </a:prstGeom>
          <a:noFill/>
          <a:ln w="9525">
            <a:noFill/>
            <a:miter lim="800000"/>
            <a:headEnd/>
            <a:tailEnd/>
          </a:ln>
        </p:spPr>
      </p:pic>
      <p:sp>
        <p:nvSpPr>
          <p:cNvPr id="5" name="4 Dikdörtgen"/>
          <p:cNvSpPr/>
          <p:nvPr/>
        </p:nvSpPr>
        <p:spPr>
          <a:xfrm>
            <a:off x="4295800" y="2636912"/>
            <a:ext cx="5688632" cy="720080"/>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1847528" y="3429000"/>
            <a:ext cx="2448272" cy="360040"/>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8219728" y="3212976"/>
            <a:ext cx="2448272" cy="360040"/>
          </a:xfrm>
          <a:prstGeom prst="rect">
            <a:avLst/>
          </a:pr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2083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1266" name="Picture 2"/>
          <p:cNvPicPr>
            <a:picLocks noChangeAspect="1" noChangeArrowheads="1"/>
          </p:cNvPicPr>
          <p:nvPr/>
        </p:nvPicPr>
        <p:blipFill>
          <a:blip r:embed="rId2" cstate="print"/>
          <a:srcRect l="6361" t="4547" r="12285" b="6250"/>
          <a:stretch>
            <a:fillRect/>
          </a:stretch>
        </p:blipFill>
        <p:spPr bwMode="auto">
          <a:xfrm>
            <a:off x="1524000" y="72008"/>
            <a:ext cx="9144000" cy="6525344"/>
          </a:xfrm>
          <a:prstGeom prst="rect">
            <a:avLst/>
          </a:prstGeom>
          <a:noFill/>
          <a:ln w="9525">
            <a:noFill/>
            <a:miter lim="800000"/>
            <a:headEnd/>
            <a:tailEnd/>
          </a:ln>
        </p:spPr>
      </p:pic>
      <p:sp>
        <p:nvSpPr>
          <p:cNvPr id="5" name="4 Dikdörtgen"/>
          <p:cNvSpPr/>
          <p:nvPr/>
        </p:nvSpPr>
        <p:spPr>
          <a:xfrm>
            <a:off x="4295800" y="980728"/>
            <a:ext cx="5688632" cy="720080"/>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4985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290" name="Picture 2"/>
          <p:cNvPicPr>
            <a:picLocks noChangeAspect="1" noChangeArrowheads="1"/>
          </p:cNvPicPr>
          <p:nvPr/>
        </p:nvPicPr>
        <p:blipFill>
          <a:blip r:embed="rId2" cstate="print"/>
          <a:srcRect t="14391" r="17819" b="10798"/>
          <a:stretch>
            <a:fillRect/>
          </a:stretch>
        </p:blipFill>
        <p:spPr bwMode="auto">
          <a:xfrm>
            <a:off x="1847528" y="260648"/>
            <a:ext cx="8244408" cy="5472608"/>
          </a:xfrm>
          <a:prstGeom prst="rect">
            <a:avLst/>
          </a:prstGeom>
          <a:noFill/>
          <a:ln w="9525">
            <a:noFill/>
            <a:miter lim="800000"/>
            <a:headEnd/>
            <a:tailEnd/>
          </a:ln>
        </p:spPr>
      </p:pic>
      <p:sp>
        <p:nvSpPr>
          <p:cNvPr id="5" name="4 Dikdörtgen"/>
          <p:cNvSpPr/>
          <p:nvPr/>
        </p:nvSpPr>
        <p:spPr>
          <a:xfrm>
            <a:off x="2279576" y="4869160"/>
            <a:ext cx="7416824" cy="720080"/>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Video</a:t>
            </a:r>
          </a:p>
        </p:txBody>
      </p:sp>
    </p:spTree>
    <p:extLst>
      <p:ext uri="{BB962C8B-B14F-4D97-AF65-F5344CB8AC3E}">
        <p14:creationId xmlns:p14="http://schemas.microsoft.com/office/powerpoint/2010/main" val="1410736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type="title"/>
          </p:nvPr>
        </p:nvSpPr>
        <p:spPr>
          <a:xfrm>
            <a:off x="1713147" y="1199796"/>
            <a:ext cx="7283450" cy="633412"/>
          </a:xfrm>
        </p:spPr>
        <p:txBody>
          <a:bodyPr>
            <a:normAutofit fontScale="90000"/>
          </a:bodyPr>
          <a:lstStyle/>
          <a:p>
            <a:pPr algn="l" eaLnBrk="1" hangingPunct="1">
              <a:lnSpc>
                <a:spcPct val="115000"/>
              </a:lnSpc>
            </a:pPr>
            <a:r>
              <a:rPr lang="tr-TR" sz="2400" b="1">
                <a:solidFill>
                  <a:srgbClr val="003399"/>
                </a:solidFill>
                <a:latin typeface="Georgia" pitchFamily="18" charset="0"/>
              </a:rPr>
              <a:t>Uzaktan Eğitimin Temelleri</a:t>
            </a:r>
            <a:br>
              <a:rPr lang="tr-TR" sz="2400" b="1">
                <a:solidFill>
                  <a:srgbClr val="003399"/>
                </a:solidFill>
                <a:latin typeface="Georgia" pitchFamily="18" charset="0"/>
              </a:rPr>
            </a:br>
            <a:r>
              <a:rPr lang="tr-TR" sz="2400" b="1">
                <a:solidFill>
                  <a:srgbClr val="003399"/>
                </a:solidFill>
                <a:latin typeface="Georgia" pitchFamily="18" charset="0"/>
              </a:rPr>
              <a:t> </a:t>
            </a:r>
            <a:r>
              <a:rPr lang="tr-TR" sz="2400" b="1">
                <a:latin typeface="Georgia" pitchFamily="18" charset="0"/>
              </a:rPr>
              <a:t>Tanım</a:t>
            </a:r>
          </a:p>
        </p:txBody>
      </p:sp>
      <p:sp>
        <p:nvSpPr>
          <p:cNvPr id="32771" name="Rectangle 2"/>
          <p:cNvSpPr>
            <a:spLocks noChangeArrowheads="1"/>
          </p:cNvSpPr>
          <p:nvPr/>
        </p:nvSpPr>
        <p:spPr bwMode="auto">
          <a:xfrm>
            <a:off x="2927350" y="1833208"/>
            <a:ext cx="7272338" cy="2640723"/>
          </a:xfrm>
          <a:prstGeom prst="rect">
            <a:avLst/>
          </a:prstGeom>
          <a:noFill/>
          <a:ln w="9525">
            <a:noFill/>
            <a:miter lim="800000"/>
            <a:headEnd/>
            <a:tailEnd/>
          </a:ln>
        </p:spPr>
        <p:txBody>
          <a:bodyPr anchor="ctr">
            <a:spAutoFit/>
          </a:bodyPr>
          <a:lstStyle/>
          <a:p>
            <a:pPr algn="just">
              <a:lnSpc>
                <a:spcPct val="115000"/>
              </a:lnSpc>
            </a:pPr>
            <a:r>
              <a:rPr lang="tr-TR" sz="2400">
                <a:solidFill>
                  <a:srgbClr val="000066"/>
                </a:solidFill>
              </a:rPr>
              <a:t>Kaya (2002):</a:t>
            </a:r>
          </a:p>
          <a:p>
            <a:pPr algn="just">
              <a:lnSpc>
                <a:spcPct val="115000"/>
              </a:lnSpc>
            </a:pPr>
            <a:r>
              <a:rPr lang="tr-TR" sz="2400">
                <a:solidFill>
                  <a:srgbClr val="000066"/>
                </a:solidFill>
              </a:rPr>
              <a:t>Uzaktan eğitim, öğrenci danışmanlığı, öğrenci başarısının gözetilmesi ve korunması ve öğrenilen materyalin gösterilmesinde, her biri sorumluluk alan öğretmenlerin oluşturduğu bir ekip tarafından yürütülen kendi kendine çalışma şeklinin sistematik olarak düzenlenmesidir.</a:t>
            </a:r>
          </a:p>
        </p:txBody>
      </p:sp>
      <p:sp>
        <p:nvSpPr>
          <p:cNvPr id="32773" name="Line 4"/>
          <p:cNvSpPr>
            <a:spLocks noChangeShapeType="1"/>
          </p:cNvSpPr>
          <p:nvPr/>
        </p:nvSpPr>
        <p:spPr bwMode="auto">
          <a:xfrm>
            <a:off x="3071814" y="620713"/>
            <a:ext cx="4319587" cy="0"/>
          </a:xfrm>
          <a:prstGeom prst="line">
            <a:avLst/>
          </a:prstGeom>
          <a:noFill/>
          <a:ln w="9525">
            <a:solidFill>
              <a:srgbClr val="FF66CC"/>
            </a:solidFill>
            <a:round/>
            <a:headEnd/>
            <a:tailEnd/>
          </a:ln>
        </p:spPr>
        <p:txBody>
          <a:bodyPr/>
          <a:lstStyle/>
          <a:p>
            <a:endParaRPr lang="tr-TR"/>
          </a:p>
        </p:txBody>
      </p:sp>
    </p:spTree>
    <p:extLst>
      <p:ext uri="{BB962C8B-B14F-4D97-AF65-F5344CB8AC3E}">
        <p14:creationId xmlns:p14="http://schemas.microsoft.com/office/powerpoint/2010/main" val="16689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11"/>
          <p:cNvSpPr>
            <a:spLocks noChangeArrowheads="1"/>
          </p:cNvSpPr>
          <p:nvPr/>
        </p:nvSpPr>
        <p:spPr bwMode="auto">
          <a:xfrm>
            <a:off x="2927350" y="274638"/>
            <a:ext cx="7283450" cy="633412"/>
          </a:xfrm>
          <a:prstGeom prst="rect">
            <a:avLst/>
          </a:prstGeom>
          <a:noFill/>
          <a:ln w="9525">
            <a:noFill/>
            <a:miter lim="800000"/>
            <a:headEnd/>
            <a:tailEnd/>
          </a:ln>
        </p:spPr>
        <p:txBody>
          <a:bodyPr anchor="ctr"/>
          <a:lstStyle/>
          <a:p>
            <a:pPr>
              <a:lnSpc>
                <a:spcPct val="115000"/>
              </a:lnSpc>
            </a:pPr>
            <a:r>
              <a:rPr lang="tr-TR" sz="2400" b="1">
                <a:solidFill>
                  <a:srgbClr val="003399"/>
                </a:solidFill>
              </a:rPr>
              <a:t>Uzaktan Eğitimin Temelleri</a:t>
            </a:r>
            <a:br>
              <a:rPr lang="tr-TR" sz="2400" b="1">
                <a:solidFill>
                  <a:srgbClr val="003399"/>
                </a:solidFill>
              </a:rPr>
            </a:br>
            <a:r>
              <a:rPr lang="tr-TR" sz="2400" b="1">
                <a:solidFill>
                  <a:srgbClr val="003399"/>
                </a:solidFill>
              </a:rPr>
              <a:t> </a:t>
            </a:r>
            <a:r>
              <a:rPr lang="tr-TR" sz="2800" b="1">
                <a:solidFill>
                  <a:schemeClr val="tx2"/>
                </a:solidFill>
              </a:rPr>
              <a:t>Tanımların Sentezi</a:t>
            </a:r>
          </a:p>
        </p:txBody>
      </p:sp>
      <p:sp>
        <p:nvSpPr>
          <p:cNvPr id="33796" name="Line 12"/>
          <p:cNvSpPr>
            <a:spLocks noChangeShapeType="1"/>
          </p:cNvSpPr>
          <p:nvPr/>
        </p:nvSpPr>
        <p:spPr bwMode="auto">
          <a:xfrm>
            <a:off x="3071814" y="620713"/>
            <a:ext cx="4319587" cy="0"/>
          </a:xfrm>
          <a:prstGeom prst="line">
            <a:avLst/>
          </a:prstGeom>
          <a:noFill/>
          <a:ln w="9525">
            <a:solidFill>
              <a:srgbClr val="FF66CC"/>
            </a:solidFill>
            <a:round/>
            <a:headEnd/>
            <a:tailEnd/>
          </a:ln>
        </p:spPr>
        <p:txBody>
          <a:bodyPr/>
          <a:lstStyle/>
          <a:p>
            <a:endParaRPr lang="tr-TR"/>
          </a:p>
        </p:txBody>
      </p:sp>
      <p:grpSp>
        <p:nvGrpSpPr>
          <p:cNvPr id="2" name="Group 37"/>
          <p:cNvGrpSpPr>
            <a:grpSpLocks/>
          </p:cNvGrpSpPr>
          <p:nvPr/>
        </p:nvGrpSpPr>
        <p:grpSpPr bwMode="auto">
          <a:xfrm>
            <a:off x="4151313" y="1196976"/>
            <a:ext cx="4608512" cy="4608513"/>
            <a:chOff x="1655" y="754"/>
            <a:chExt cx="2903" cy="2903"/>
          </a:xfrm>
        </p:grpSpPr>
        <p:grpSp>
          <p:nvGrpSpPr>
            <p:cNvPr id="3" name="Group 30"/>
            <p:cNvGrpSpPr>
              <a:grpSpLocks/>
            </p:cNvGrpSpPr>
            <p:nvPr/>
          </p:nvGrpSpPr>
          <p:grpSpPr bwMode="auto">
            <a:xfrm>
              <a:off x="1655" y="754"/>
              <a:ext cx="2903" cy="2903"/>
              <a:chOff x="1655" y="663"/>
              <a:chExt cx="2903" cy="2903"/>
            </a:xfrm>
          </p:grpSpPr>
          <p:sp>
            <p:nvSpPr>
              <p:cNvPr id="33805" name="Oval 21"/>
              <p:cNvSpPr>
                <a:spLocks noChangeArrowheads="1"/>
              </p:cNvSpPr>
              <p:nvPr/>
            </p:nvSpPr>
            <p:spPr bwMode="auto">
              <a:xfrm>
                <a:off x="1655" y="663"/>
                <a:ext cx="2903" cy="290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33806" name="Line 22"/>
              <p:cNvSpPr>
                <a:spLocks noChangeShapeType="1"/>
              </p:cNvSpPr>
              <p:nvPr/>
            </p:nvSpPr>
            <p:spPr bwMode="auto">
              <a:xfrm>
                <a:off x="1655" y="2115"/>
                <a:ext cx="2903" cy="0"/>
              </a:xfrm>
              <a:prstGeom prst="line">
                <a:avLst/>
              </a:prstGeom>
              <a:noFill/>
              <a:ln w="9525">
                <a:solidFill>
                  <a:schemeClr val="tx1"/>
                </a:solidFill>
                <a:round/>
                <a:headEnd/>
                <a:tailEnd/>
              </a:ln>
            </p:spPr>
            <p:txBody>
              <a:bodyPr/>
              <a:lstStyle/>
              <a:p>
                <a:endParaRPr lang="tr-TR"/>
              </a:p>
            </p:txBody>
          </p:sp>
          <p:sp>
            <p:nvSpPr>
              <p:cNvPr id="33807" name="Line 25"/>
              <p:cNvSpPr>
                <a:spLocks noChangeShapeType="1"/>
              </p:cNvSpPr>
              <p:nvPr/>
            </p:nvSpPr>
            <p:spPr bwMode="auto">
              <a:xfrm>
                <a:off x="3107" y="2114"/>
                <a:ext cx="952" cy="1089"/>
              </a:xfrm>
              <a:prstGeom prst="line">
                <a:avLst/>
              </a:prstGeom>
              <a:noFill/>
              <a:ln w="9525">
                <a:solidFill>
                  <a:schemeClr val="tx1"/>
                </a:solidFill>
                <a:round/>
                <a:headEnd/>
                <a:tailEnd/>
              </a:ln>
            </p:spPr>
            <p:txBody>
              <a:bodyPr/>
              <a:lstStyle/>
              <a:p>
                <a:endParaRPr lang="tr-TR"/>
              </a:p>
            </p:txBody>
          </p:sp>
          <p:sp>
            <p:nvSpPr>
              <p:cNvPr id="33808" name="Line 26"/>
              <p:cNvSpPr>
                <a:spLocks noChangeShapeType="1"/>
              </p:cNvSpPr>
              <p:nvPr/>
            </p:nvSpPr>
            <p:spPr bwMode="auto">
              <a:xfrm flipH="1">
                <a:off x="2200" y="2115"/>
                <a:ext cx="907" cy="1134"/>
              </a:xfrm>
              <a:prstGeom prst="line">
                <a:avLst/>
              </a:prstGeom>
              <a:noFill/>
              <a:ln w="9525">
                <a:solidFill>
                  <a:schemeClr val="tx1"/>
                </a:solidFill>
                <a:round/>
                <a:headEnd/>
                <a:tailEnd/>
              </a:ln>
            </p:spPr>
            <p:txBody>
              <a:bodyPr/>
              <a:lstStyle/>
              <a:p>
                <a:endParaRPr lang="tr-TR"/>
              </a:p>
            </p:txBody>
          </p:sp>
          <p:sp>
            <p:nvSpPr>
              <p:cNvPr id="33809" name="Line 27"/>
              <p:cNvSpPr>
                <a:spLocks noChangeShapeType="1"/>
              </p:cNvSpPr>
              <p:nvPr/>
            </p:nvSpPr>
            <p:spPr bwMode="auto">
              <a:xfrm flipV="1">
                <a:off x="3107" y="1026"/>
                <a:ext cx="952" cy="1089"/>
              </a:xfrm>
              <a:prstGeom prst="line">
                <a:avLst/>
              </a:prstGeom>
              <a:noFill/>
              <a:ln w="9525">
                <a:solidFill>
                  <a:schemeClr val="tx1"/>
                </a:solidFill>
                <a:round/>
                <a:headEnd/>
                <a:tailEnd/>
              </a:ln>
            </p:spPr>
            <p:txBody>
              <a:bodyPr/>
              <a:lstStyle/>
              <a:p>
                <a:endParaRPr lang="tr-TR"/>
              </a:p>
            </p:txBody>
          </p:sp>
          <p:sp>
            <p:nvSpPr>
              <p:cNvPr id="33810" name="Line 28"/>
              <p:cNvSpPr>
                <a:spLocks noChangeShapeType="1"/>
              </p:cNvSpPr>
              <p:nvPr/>
            </p:nvSpPr>
            <p:spPr bwMode="auto">
              <a:xfrm flipH="1" flipV="1">
                <a:off x="2200" y="981"/>
                <a:ext cx="907" cy="1134"/>
              </a:xfrm>
              <a:prstGeom prst="line">
                <a:avLst/>
              </a:prstGeom>
              <a:noFill/>
              <a:ln w="9525">
                <a:solidFill>
                  <a:schemeClr val="tx1"/>
                </a:solidFill>
                <a:round/>
                <a:headEnd/>
                <a:tailEnd/>
              </a:ln>
            </p:spPr>
            <p:txBody>
              <a:bodyPr/>
              <a:lstStyle/>
              <a:p>
                <a:endParaRPr lang="tr-TR"/>
              </a:p>
            </p:txBody>
          </p:sp>
        </p:grpSp>
        <p:sp>
          <p:nvSpPr>
            <p:cNvPr id="33799" name="Text Box 31"/>
            <p:cNvSpPr txBox="1">
              <a:spLocks noChangeArrowheads="1"/>
            </p:cNvSpPr>
            <p:nvPr/>
          </p:nvSpPr>
          <p:spPr bwMode="auto">
            <a:xfrm>
              <a:off x="1791" y="1434"/>
              <a:ext cx="1089" cy="577"/>
            </a:xfrm>
            <a:prstGeom prst="rect">
              <a:avLst/>
            </a:prstGeom>
            <a:noFill/>
            <a:ln w="9525">
              <a:noFill/>
              <a:miter lim="800000"/>
              <a:headEnd/>
              <a:tailEnd/>
            </a:ln>
          </p:spPr>
          <p:txBody>
            <a:bodyPr>
              <a:spAutoFit/>
            </a:bodyPr>
            <a:lstStyle/>
            <a:p>
              <a:r>
                <a:rPr lang="tr-TR" b="1">
                  <a:solidFill>
                    <a:srgbClr val="000066"/>
                  </a:solidFill>
                  <a:latin typeface="Garamond" pitchFamily="18" charset="0"/>
                </a:rPr>
                <a:t>Öğretmen </a:t>
              </a:r>
            </a:p>
            <a:p>
              <a:r>
                <a:rPr lang="tr-TR" b="1">
                  <a:solidFill>
                    <a:srgbClr val="000066"/>
                  </a:solidFill>
                  <a:latin typeface="Garamond" pitchFamily="18" charset="0"/>
                </a:rPr>
                <a:t>ve öğrencinin ayrılığı</a:t>
              </a:r>
              <a:endParaRPr lang="tr-TR" sz="1400"/>
            </a:p>
          </p:txBody>
        </p:sp>
        <p:sp>
          <p:nvSpPr>
            <p:cNvPr id="33800" name="Text Box 32"/>
            <p:cNvSpPr txBox="1">
              <a:spLocks noChangeArrowheads="1"/>
            </p:cNvSpPr>
            <p:nvPr/>
          </p:nvSpPr>
          <p:spPr bwMode="auto">
            <a:xfrm>
              <a:off x="3696" y="1616"/>
              <a:ext cx="726" cy="442"/>
            </a:xfrm>
            <a:prstGeom prst="rect">
              <a:avLst/>
            </a:prstGeom>
            <a:noFill/>
            <a:ln w="9525">
              <a:noFill/>
              <a:miter lim="800000"/>
              <a:headEnd/>
              <a:tailEnd/>
            </a:ln>
          </p:spPr>
          <p:txBody>
            <a:bodyPr>
              <a:spAutoFit/>
            </a:bodyPr>
            <a:lstStyle/>
            <a:p>
              <a:pPr algn="r"/>
              <a:r>
                <a:rPr lang="tr-TR" sz="2000" b="1">
                  <a:solidFill>
                    <a:srgbClr val="000066"/>
                  </a:solidFill>
                  <a:latin typeface="Garamond" pitchFamily="18" charset="0"/>
                </a:rPr>
                <a:t>Kuruma</a:t>
              </a:r>
            </a:p>
            <a:p>
              <a:pPr algn="r"/>
              <a:r>
                <a:rPr lang="tr-TR" sz="2000" b="1">
                  <a:solidFill>
                    <a:srgbClr val="000066"/>
                  </a:solidFill>
                  <a:latin typeface="Garamond" pitchFamily="18" charset="0"/>
                </a:rPr>
                <a:t>dayalı</a:t>
              </a:r>
              <a:endParaRPr lang="tr-TR"/>
            </a:p>
          </p:txBody>
        </p:sp>
        <p:sp>
          <p:nvSpPr>
            <p:cNvPr id="33801" name="Text Box 33"/>
            <p:cNvSpPr txBox="1">
              <a:spLocks noChangeArrowheads="1"/>
            </p:cNvSpPr>
            <p:nvPr/>
          </p:nvSpPr>
          <p:spPr bwMode="auto">
            <a:xfrm>
              <a:off x="2426" y="935"/>
              <a:ext cx="1361" cy="826"/>
            </a:xfrm>
            <a:prstGeom prst="rect">
              <a:avLst/>
            </a:prstGeom>
            <a:noFill/>
            <a:ln w="9525">
              <a:noFill/>
              <a:miter lim="800000"/>
              <a:headEnd/>
              <a:tailEnd/>
            </a:ln>
          </p:spPr>
          <p:txBody>
            <a:bodyPr>
              <a:spAutoFit/>
            </a:bodyPr>
            <a:lstStyle/>
            <a:p>
              <a:pPr algn="ctr"/>
              <a:r>
                <a:rPr lang="tr-TR" sz="2000" b="1">
                  <a:solidFill>
                    <a:srgbClr val="000066"/>
                  </a:solidFill>
                  <a:latin typeface="Garamond" pitchFamily="18" charset="0"/>
                </a:rPr>
                <a:t>Eğitim içeriğini taşımak üzere teknik ortamların kullanımı</a:t>
              </a:r>
              <a:endParaRPr lang="tr-TR"/>
            </a:p>
          </p:txBody>
        </p:sp>
        <p:sp>
          <p:nvSpPr>
            <p:cNvPr id="33802" name="Text Box 34"/>
            <p:cNvSpPr txBox="1">
              <a:spLocks noChangeArrowheads="1"/>
            </p:cNvSpPr>
            <p:nvPr/>
          </p:nvSpPr>
          <p:spPr bwMode="auto">
            <a:xfrm>
              <a:off x="1882" y="2341"/>
              <a:ext cx="862" cy="634"/>
            </a:xfrm>
            <a:prstGeom prst="rect">
              <a:avLst/>
            </a:prstGeom>
            <a:noFill/>
            <a:ln w="9525">
              <a:noFill/>
              <a:miter lim="800000"/>
              <a:headEnd/>
              <a:tailEnd/>
            </a:ln>
          </p:spPr>
          <p:txBody>
            <a:bodyPr>
              <a:spAutoFit/>
            </a:bodyPr>
            <a:lstStyle/>
            <a:p>
              <a:r>
                <a:rPr lang="tr-TR" sz="2000" b="1">
                  <a:solidFill>
                    <a:srgbClr val="000066"/>
                  </a:solidFill>
                  <a:latin typeface="Garamond" pitchFamily="18" charset="0"/>
                </a:rPr>
                <a:t>İki yönlü iletişim şartı</a:t>
              </a:r>
              <a:endParaRPr lang="tr-TR"/>
            </a:p>
          </p:txBody>
        </p:sp>
        <p:sp>
          <p:nvSpPr>
            <p:cNvPr id="33803" name="Text Box 35"/>
            <p:cNvSpPr txBox="1">
              <a:spLocks noChangeArrowheads="1"/>
            </p:cNvSpPr>
            <p:nvPr/>
          </p:nvSpPr>
          <p:spPr bwMode="auto">
            <a:xfrm>
              <a:off x="2426" y="2704"/>
              <a:ext cx="1361" cy="634"/>
            </a:xfrm>
            <a:prstGeom prst="rect">
              <a:avLst/>
            </a:prstGeom>
            <a:noFill/>
            <a:ln w="9525">
              <a:noFill/>
              <a:miter lim="800000"/>
              <a:headEnd/>
              <a:tailEnd/>
            </a:ln>
          </p:spPr>
          <p:txBody>
            <a:bodyPr>
              <a:spAutoFit/>
            </a:bodyPr>
            <a:lstStyle/>
            <a:p>
              <a:pPr algn="ctr"/>
              <a:r>
                <a:rPr lang="tr-TR" sz="2000" b="1">
                  <a:solidFill>
                    <a:srgbClr val="000066"/>
                  </a:solidFill>
                  <a:latin typeface="Garamond" pitchFamily="18" charset="0"/>
                </a:rPr>
                <a:t>Ara sıra gerçekleşen oturum imkanı   </a:t>
              </a:r>
              <a:endParaRPr lang="tr-TR"/>
            </a:p>
          </p:txBody>
        </p:sp>
        <p:sp>
          <p:nvSpPr>
            <p:cNvPr id="33804" name="Text Box 36"/>
            <p:cNvSpPr txBox="1">
              <a:spLocks noChangeArrowheads="1"/>
            </p:cNvSpPr>
            <p:nvPr/>
          </p:nvSpPr>
          <p:spPr bwMode="auto">
            <a:xfrm>
              <a:off x="3016" y="2205"/>
              <a:ext cx="1361" cy="826"/>
            </a:xfrm>
            <a:prstGeom prst="rect">
              <a:avLst/>
            </a:prstGeom>
            <a:noFill/>
            <a:ln w="9525">
              <a:noFill/>
              <a:miter lim="800000"/>
              <a:headEnd/>
              <a:tailEnd/>
            </a:ln>
          </p:spPr>
          <p:txBody>
            <a:bodyPr>
              <a:spAutoFit/>
            </a:bodyPr>
            <a:lstStyle/>
            <a:p>
              <a:pPr algn="r"/>
              <a:r>
                <a:rPr lang="tr-TR" sz="2000" b="1">
                  <a:solidFill>
                    <a:srgbClr val="000066"/>
                  </a:solidFill>
                  <a:latin typeface="Garamond" pitchFamily="18" charset="0"/>
                </a:rPr>
                <a:t>Endüstrileşmiş eğitim </a:t>
              </a:r>
            </a:p>
            <a:p>
              <a:pPr algn="r"/>
              <a:r>
                <a:rPr lang="tr-TR" sz="2000" b="1">
                  <a:solidFill>
                    <a:srgbClr val="000066"/>
                  </a:solidFill>
                  <a:latin typeface="Garamond" pitchFamily="18" charset="0"/>
                </a:rPr>
                <a:t>biçimine </a:t>
              </a:r>
            </a:p>
            <a:p>
              <a:pPr algn="r"/>
              <a:r>
                <a:rPr lang="tr-TR" sz="2000" b="1">
                  <a:solidFill>
                    <a:srgbClr val="000066"/>
                  </a:solidFill>
                  <a:latin typeface="Garamond" pitchFamily="18" charset="0"/>
                </a:rPr>
                <a:t>katılım</a:t>
              </a:r>
            </a:p>
          </p:txBody>
        </p:sp>
      </p:grpSp>
    </p:spTree>
    <p:extLst>
      <p:ext uri="{BB962C8B-B14F-4D97-AF65-F5344CB8AC3E}">
        <p14:creationId xmlns:p14="http://schemas.microsoft.com/office/powerpoint/2010/main" val="343058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791612" y="1568008"/>
            <a:ext cx="7283450" cy="609600"/>
          </a:xfrm>
        </p:spPr>
        <p:txBody>
          <a:bodyPr/>
          <a:lstStyle/>
          <a:p>
            <a:pPr eaLnBrk="1" hangingPunct="1"/>
            <a:r>
              <a:rPr lang="tr-TR" sz="3200" dirty="0">
                <a:latin typeface="Georgia" pitchFamily="18" charset="0"/>
              </a:rPr>
              <a:t>Sınıfta Eğitimin Sıkıntıları</a:t>
            </a:r>
          </a:p>
        </p:txBody>
      </p:sp>
      <p:sp>
        <p:nvSpPr>
          <p:cNvPr id="7172" name="Rectangle 3"/>
          <p:cNvSpPr>
            <a:spLocks noGrp="1" noChangeArrowheads="1"/>
          </p:cNvSpPr>
          <p:nvPr>
            <p:ph idx="1"/>
          </p:nvPr>
        </p:nvSpPr>
        <p:spPr>
          <a:xfrm>
            <a:off x="2855913" y="2566478"/>
            <a:ext cx="6878637" cy="3232150"/>
          </a:xfrm>
        </p:spPr>
        <p:txBody>
          <a:bodyPr>
            <a:normAutofit/>
          </a:bodyPr>
          <a:lstStyle/>
          <a:p>
            <a:pPr eaLnBrk="1" hangingPunct="1">
              <a:lnSpc>
                <a:spcPct val="110000"/>
              </a:lnSpc>
              <a:spcAft>
                <a:spcPct val="20000"/>
              </a:spcAft>
            </a:pPr>
            <a:r>
              <a:rPr lang="tr-TR" sz="2400" dirty="0">
                <a:solidFill>
                  <a:srgbClr val="000066"/>
                </a:solidFill>
                <a:latin typeface="Times New Roman" pitchFamily="18" charset="0"/>
              </a:rPr>
              <a:t>Eğitimin yaygınlaştırılamaması</a:t>
            </a:r>
          </a:p>
          <a:p>
            <a:pPr eaLnBrk="1" hangingPunct="1">
              <a:lnSpc>
                <a:spcPct val="110000"/>
              </a:lnSpc>
              <a:spcAft>
                <a:spcPct val="20000"/>
              </a:spcAft>
            </a:pPr>
            <a:r>
              <a:rPr lang="tr-TR" sz="2400" dirty="0">
                <a:solidFill>
                  <a:srgbClr val="000066"/>
                </a:solidFill>
                <a:latin typeface="Times New Roman" pitchFamily="18" charset="0"/>
              </a:rPr>
              <a:t>Fırsat ve olanak eşitsizliği</a:t>
            </a:r>
          </a:p>
          <a:p>
            <a:pPr eaLnBrk="1" hangingPunct="1">
              <a:lnSpc>
                <a:spcPct val="110000"/>
              </a:lnSpc>
              <a:spcAft>
                <a:spcPct val="20000"/>
              </a:spcAft>
            </a:pPr>
            <a:r>
              <a:rPr lang="tr-TR" sz="2400" dirty="0">
                <a:solidFill>
                  <a:srgbClr val="000066"/>
                </a:solidFill>
                <a:latin typeface="Times New Roman" pitchFamily="18" charset="0"/>
              </a:rPr>
              <a:t>Kaynakların verimli kullanılamaması</a:t>
            </a:r>
          </a:p>
          <a:p>
            <a:pPr eaLnBrk="1" hangingPunct="1">
              <a:lnSpc>
                <a:spcPct val="110000"/>
              </a:lnSpc>
              <a:spcAft>
                <a:spcPct val="20000"/>
              </a:spcAft>
            </a:pPr>
            <a:r>
              <a:rPr lang="tr-TR" sz="2400" dirty="0">
                <a:solidFill>
                  <a:srgbClr val="000066"/>
                </a:solidFill>
                <a:latin typeface="Times New Roman" pitchFamily="18" charset="0"/>
              </a:rPr>
              <a:t>Eğitimde standardın sağlanamayışı</a:t>
            </a:r>
          </a:p>
        </p:txBody>
      </p:sp>
    </p:spTree>
    <p:extLst>
      <p:ext uri="{BB962C8B-B14F-4D97-AF65-F5344CB8AC3E}">
        <p14:creationId xmlns:p14="http://schemas.microsoft.com/office/powerpoint/2010/main" val="193319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Grp="1" noChangeArrowheads="1"/>
          </p:cNvSpPr>
          <p:nvPr>
            <p:ph type="title"/>
          </p:nvPr>
        </p:nvSpPr>
        <p:spPr>
          <a:xfrm>
            <a:off x="1848059" y="1683713"/>
            <a:ext cx="7283450" cy="633412"/>
          </a:xfrm>
        </p:spPr>
        <p:txBody>
          <a:bodyPr>
            <a:normAutofit fontScale="90000"/>
          </a:bodyPr>
          <a:lstStyle/>
          <a:p>
            <a:pPr algn="l" eaLnBrk="1" hangingPunct="1">
              <a:lnSpc>
                <a:spcPct val="115000"/>
              </a:lnSpc>
            </a:pPr>
            <a:r>
              <a:rPr lang="tr-TR" sz="2400" b="1">
                <a:solidFill>
                  <a:srgbClr val="003399"/>
                </a:solidFill>
                <a:latin typeface="Georgia" pitchFamily="18" charset="0"/>
              </a:rPr>
              <a:t>Uzaktan Eğitimin Temelleri</a:t>
            </a:r>
            <a:br>
              <a:rPr lang="tr-TR" sz="2400" b="1">
                <a:solidFill>
                  <a:srgbClr val="003399"/>
                </a:solidFill>
                <a:latin typeface="Georgia" pitchFamily="18" charset="0"/>
              </a:rPr>
            </a:br>
            <a:r>
              <a:rPr lang="tr-TR" sz="2400" b="1">
                <a:latin typeface="Georgia" pitchFamily="18" charset="0"/>
              </a:rPr>
              <a:t>Neden Uzaktan Eğitim?</a:t>
            </a:r>
          </a:p>
        </p:txBody>
      </p:sp>
      <p:sp>
        <p:nvSpPr>
          <p:cNvPr id="16387" name="Rectangle 2"/>
          <p:cNvSpPr>
            <a:spLocks noGrp="1" noChangeArrowheads="1"/>
          </p:cNvSpPr>
          <p:nvPr>
            <p:ph idx="1"/>
          </p:nvPr>
        </p:nvSpPr>
        <p:spPr>
          <a:xfrm>
            <a:off x="2166911" y="2902223"/>
            <a:ext cx="7816878" cy="2269383"/>
          </a:xfrm>
        </p:spPr>
        <p:txBody>
          <a:bodyPr>
            <a:normAutofit/>
          </a:bodyPr>
          <a:lstStyle/>
          <a:p>
            <a:pPr eaLnBrk="1" hangingPunct="1">
              <a:lnSpc>
                <a:spcPct val="105000"/>
              </a:lnSpc>
            </a:pPr>
            <a:r>
              <a:rPr lang="tr-TR" dirty="0">
                <a:solidFill>
                  <a:srgbClr val="000066"/>
                </a:solidFill>
                <a:latin typeface="Georgia" pitchFamily="18" charset="0"/>
              </a:rPr>
              <a:t>Eğitimde maliyeti düşürme, kaliteyi yükseltme,</a:t>
            </a:r>
          </a:p>
          <a:p>
            <a:pPr eaLnBrk="1" hangingPunct="1">
              <a:lnSpc>
                <a:spcPct val="105000"/>
              </a:lnSpc>
            </a:pPr>
            <a:r>
              <a:rPr lang="tr-TR" dirty="0">
                <a:solidFill>
                  <a:srgbClr val="000066"/>
                </a:solidFill>
                <a:latin typeface="Georgia" pitchFamily="18" charset="0"/>
              </a:rPr>
              <a:t>Öğrenciye serbesti sağlama, sınırlamaları kaldırma,</a:t>
            </a:r>
          </a:p>
          <a:p>
            <a:pPr eaLnBrk="1" hangingPunct="1">
              <a:lnSpc>
                <a:spcPct val="105000"/>
              </a:lnSpc>
            </a:pPr>
            <a:r>
              <a:rPr lang="tr-TR" dirty="0">
                <a:solidFill>
                  <a:srgbClr val="000066"/>
                </a:solidFill>
                <a:latin typeface="Georgia" pitchFamily="18" charset="0"/>
              </a:rPr>
              <a:t>Daha zengin bir eğitim ortamı sunma,</a:t>
            </a:r>
          </a:p>
          <a:p>
            <a:pPr eaLnBrk="1" hangingPunct="1">
              <a:lnSpc>
                <a:spcPct val="105000"/>
              </a:lnSpc>
            </a:pPr>
            <a:r>
              <a:rPr lang="tr-TR" dirty="0">
                <a:solidFill>
                  <a:srgbClr val="000066"/>
                </a:solidFill>
                <a:latin typeface="Georgia" pitchFamily="18" charset="0"/>
              </a:rPr>
              <a:t>Kendi kendine öğrenmeye katkı sağlama,</a:t>
            </a:r>
          </a:p>
        </p:txBody>
      </p:sp>
      <p:sp>
        <p:nvSpPr>
          <p:cNvPr id="16388" name="Line 3"/>
          <p:cNvSpPr>
            <a:spLocks noChangeShapeType="1"/>
          </p:cNvSpPr>
          <p:nvPr/>
        </p:nvSpPr>
        <p:spPr bwMode="auto">
          <a:xfrm>
            <a:off x="3071814" y="620713"/>
            <a:ext cx="4319587" cy="0"/>
          </a:xfrm>
          <a:prstGeom prst="line">
            <a:avLst/>
          </a:prstGeom>
          <a:noFill/>
          <a:ln w="9525">
            <a:solidFill>
              <a:srgbClr val="FF66CC"/>
            </a:solidFill>
            <a:round/>
            <a:headEnd/>
            <a:tailEnd/>
          </a:ln>
        </p:spPr>
        <p:txBody>
          <a:bodyPr/>
          <a:lstStyle/>
          <a:p>
            <a:endParaRPr lang="tr-TR"/>
          </a:p>
        </p:txBody>
      </p:sp>
    </p:spTree>
    <p:extLst>
      <p:ext uri="{BB962C8B-B14F-4D97-AF65-F5344CB8AC3E}">
        <p14:creationId xmlns:p14="http://schemas.microsoft.com/office/powerpoint/2010/main" val="189983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4"/>
          <p:cNvSpPr>
            <a:spLocks noGrp="1" noChangeArrowheads="1"/>
          </p:cNvSpPr>
          <p:nvPr>
            <p:ph type="title"/>
          </p:nvPr>
        </p:nvSpPr>
        <p:spPr>
          <a:xfrm>
            <a:off x="1698156" y="1638742"/>
            <a:ext cx="7283450" cy="633412"/>
          </a:xfrm>
        </p:spPr>
        <p:txBody>
          <a:bodyPr>
            <a:normAutofit fontScale="90000"/>
          </a:bodyPr>
          <a:lstStyle/>
          <a:p>
            <a:pPr algn="l" eaLnBrk="1" hangingPunct="1">
              <a:lnSpc>
                <a:spcPct val="115000"/>
              </a:lnSpc>
            </a:pPr>
            <a:r>
              <a:rPr lang="tr-TR" sz="2400" b="1">
                <a:solidFill>
                  <a:srgbClr val="003399"/>
                </a:solidFill>
                <a:latin typeface="Georgia" pitchFamily="18" charset="0"/>
              </a:rPr>
              <a:t>Uzaktan Eğitimin Temelleri</a:t>
            </a:r>
            <a:br>
              <a:rPr lang="tr-TR" sz="2400" b="1">
                <a:solidFill>
                  <a:srgbClr val="003399"/>
                </a:solidFill>
                <a:latin typeface="Georgia" pitchFamily="18" charset="0"/>
              </a:rPr>
            </a:br>
            <a:r>
              <a:rPr lang="tr-TR" sz="2400" b="1">
                <a:latin typeface="Georgia" pitchFamily="18" charset="0"/>
              </a:rPr>
              <a:t>Neden Uzaktan Eğitim?</a:t>
            </a:r>
          </a:p>
        </p:txBody>
      </p:sp>
      <p:sp>
        <p:nvSpPr>
          <p:cNvPr id="18435" name="Rectangle 2"/>
          <p:cNvSpPr>
            <a:spLocks noGrp="1" noChangeArrowheads="1"/>
          </p:cNvSpPr>
          <p:nvPr>
            <p:ph idx="1"/>
          </p:nvPr>
        </p:nvSpPr>
        <p:spPr>
          <a:xfrm>
            <a:off x="2024035" y="2501445"/>
            <a:ext cx="7959754" cy="3455988"/>
          </a:xfrm>
        </p:spPr>
        <p:txBody>
          <a:bodyPr>
            <a:normAutofit/>
          </a:bodyPr>
          <a:lstStyle/>
          <a:p>
            <a:pPr eaLnBrk="1" hangingPunct="1">
              <a:lnSpc>
                <a:spcPct val="105000"/>
              </a:lnSpc>
            </a:pPr>
            <a:r>
              <a:rPr lang="tr-TR" dirty="0">
                <a:solidFill>
                  <a:srgbClr val="000066"/>
                </a:solidFill>
                <a:latin typeface="Georgia" pitchFamily="18" charset="0"/>
              </a:rPr>
              <a:t>Eğitimi bir taraftan kitleselleştirebilirken, diğer taraftan bireyselleştirebilme,</a:t>
            </a:r>
          </a:p>
          <a:p>
            <a:pPr eaLnBrk="1" hangingPunct="1">
              <a:lnSpc>
                <a:spcPct val="105000"/>
              </a:lnSpc>
            </a:pPr>
            <a:r>
              <a:rPr lang="tr-TR" dirty="0">
                <a:solidFill>
                  <a:srgbClr val="000066"/>
                </a:solidFill>
                <a:latin typeface="Georgia" pitchFamily="18" charset="0"/>
              </a:rPr>
              <a:t>Belli bir zamanda ve belli bir kapalı alanda bulunma zorunluluğunu ortadan kaldırma,</a:t>
            </a:r>
          </a:p>
          <a:p>
            <a:pPr eaLnBrk="1" hangingPunct="1">
              <a:lnSpc>
                <a:spcPct val="105000"/>
              </a:lnSpc>
            </a:pPr>
            <a:r>
              <a:rPr lang="tr-TR" dirty="0">
                <a:solidFill>
                  <a:srgbClr val="000066"/>
                </a:solidFill>
                <a:latin typeface="Georgia" pitchFamily="18" charset="0"/>
              </a:rPr>
              <a:t>Mevcut eğitim sistemlerinin kalitesini destekler,</a:t>
            </a:r>
          </a:p>
        </p:txBody>
      </p:sp>
      <p:sp>
        <p:nvSpPr>
          <p:cNvPr id="18436" name="Line 3"/>
          <p:cNvSpPr>
            <a:spLocks noChangeShapeType="1"/>
          </p:cNvSpPr>
          <p:nvPr/>
        </p:nvSpPr>
        <p:spPr bwMode="auto">
          <a:xfrm>
            <a:off x="3071814" y="620713"/>
            <a:ext cx="4319587" cy="0"/>
          </a:xfrm>
          <a:prstGeom prst="line">
            <a:avLst/>
          </a:prstGeom>
          <a:noFill/>
          <a:ln w="9525">
            <a:solidFill>
              <a:srgbClr val="FF66CC"/>
            </a:solidFill>
            <a:round/>
            <a:headEnd/>
            <a:tailEnd/>
          </a:ln>
        </p:spPr>
        <p:txBody>
          <a:bodyPr/>
          <a:lstStyle/>
          <a:p>
            <a:endParaRPr lang="tr-TR"/>
          </a:p>
        </p:txBody>
      </p:sp>
    </p:spTree>
    <p:extLst>
      <p:ext uri="{BB962C8B-B14F-4D97-AF65-F5344CB8AC3E}">
        <p14:creationId xmlns:p14="http://schemas.microsoft.com/office/powerpoint/2010/main" val="1691123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4"/>
          <p:cNvSpPr>
            <a:spLocks noGrp="1" noChangeArrowheads="1"/>
          </p:cNvSpPr>
          <p:nvPr>
            <p:ph type="title"/>
          </p:nvPr>
        </p:nvSpPr>
        <p:spPr>
          <a:xfrm>
            <a:off x="2222813" y="1206735"/>
            <a:ext cx="7283450" cy="633412"/>
          </a:xfrm>
        </p:spPr>
        <p:txBody>
          <a:bodyPr>
            <a:normAutofit fontScale="90000"/>
          </a:bodyPr>
          <a:lstStyle/>
          <a:p>
            <a:pPr algn="l" eaLnBrk="1" hangingPunct="1">
              <a:lnSpc>
                <a:spcPct val="115000"/>
              </a:lnSpc>
            </a:pPr>
            <a:r>
              <a:rPr lang="tr-TR" sz="2400" b="1" dirty="0">
                <a:solidFill>
                  <a:srgbClr val="003399"/>
                </a:solidFill>
                <a:latin typeface="Georgia" pitchFamily="18" charset="0"/>
              </a:rPr>
              <a:t>Uzaktan Eğitimin Temelleri</a:t>
            </a:r>
            <a:br>
              <a:rPr lang="tr-TR" sz="2400" b="1" dirty="0">
                <a:solidFill>
                  <a:srgbClr val="003399"/>
                </a:solidFill>
                <a:latin typeface="Georgia" pitchFamily="18" charset="0"/>
              </a:rPr>
            </a:br>
            <a:r>
              <a:rPr lang="tr-TR" sz="2400" b="1" dirty="0">
                <a:latin typeface="Georgia" pitchFamily="18" charset="0"/>
              </a:rPr>
              <a:t>Uzaktan Eğitimin dezavantajları?</a:t>
            </a:r>
          </a:p>
        </p:txBody>
      </p:sp>
      <p:sp>
        <p:nvSpPr>
          <p:cNvPr id="20483" name="Rectangle 2"/>
          <p:cNvSpPr>
            <a:spLocks noGrp="1" noChangeArrowheads="1"/>
          </p:cNvSpPr>
          <p:nvPr>
            <p:ph idx="1"/>
          </p:nvPr>
        </p:nvSpPr>
        <p:spPr>
          <a:xfrm>
            <a:off x="2097454" y="2426168"/>
            <a:ext cx="6911975" cy="3455988"/>
          </a:xfrm>
        </p:spPr>
        <p:txBody>
          <a:bodyPr/>
          <a:lstStyle/>
          <a:p>
            <a:pPr eaLnBrk="1" hangingPunct="1"/>
            <a:r>
              <a:rPr lang="tr-TR" dirty="0" smtClean="0">
                <a:solidFill>
                  <a:srgbClr val="000066"/>
                </a:solidFill>
                <a:latin typeface="Georgia" pitchFamily="18" charset="0"/>
              </a:rPr>
              <a:t>Okul </a:t>
            </a:r>
            <a:r>
              <a:rPr lang="tr-TR" dirty="0">
                <a:solidFill>
                  <a:srgbClr val="000066"/>
                </a:solidFill>
                <a:latin typeface="Georgia" pitchFamily="18" charset="0"/>
              </a:rPr>
              <a:t>ortamındakine benzer sosyal etkileşime yer vermemesi,</a:t>
            </a:r>
          </a:p>
          <a:p>
            <a:pPr eaLnBrk="1" hangingPunct="1"/>
            <a:r>
              <a:rPr lang="tr-TR" dirty="0">
                <a:solidFill>
                  <a:srgbClr val="000066"/>
                </a:solidFill>
                <a:latin typeface="Georgia" pitchFamily="18" charset="0"/>
              </a:rPr>
              <a:t>Yardımsız ve kendi kendine öğrenme alışkanlığı olmayan öğrencilere yeterince yardım sağlayamaması,</a:t>
            </a:r>
          </a:p>
        </p:txBody>
      </p:sp>
      <p:sp>
        <p:nvSpPr>
          <p:cNvPr id="20484" name="Line 3"/>
          <p:cNvSpPr>
            <a:spLocks noChangeShapeType="1"/>
          </p:cNvSpPr>
          <p:nvPr/>
        </p:nvSpPr>
        <p:spPr bwMode="auto">
          <a:xfrm>
            <a:off x="3071814" y="620713"/>
            <a:ext cx="4319587" cy="0"/>
          </a:xfrm>
          <a:prstGeom prst="line">
            <a:avLst/>
          </a:prstGeom>
          <a:noFill/>
          <a:ln w="9525">
            <a:solidFill>
              <a:srgbClr val="FF66CC"/>
            </a:solidFill>
            <a:round/>
            <a:headEnd/>
            <a:tailEnd/>
          </a:ln>
        </p:spPr>
        <p:txBody>
          <a:bodyPr/>
          <a:lstStyle/>
          <a:p>
            <a:endParaRPr lang="tr-TR"/>
          </a:p>
        </p:txBody>
      </p:sp>
    </p:spTree>
    <p:extLst>
      <p:ext uri="{BB962C8B-B14F-4D97-AF65-F5344CB8AC3E}">
        <p14:creationId xmlns:p14="http://schemas.microsoft.com/office/powerpoint/2010/main" val="76584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4"/>
          <p:cNvSpPr>
            <a:spLocks noGrp="1" noChangeArrowheads="1"/>
          </p:cNvSpPr>
          <p:nvPr>
            <p:ph type="title"/>
          </p:nvPr>
        </p:nvSpPr>
        <p:spPr>
          <a:xfrm>
            <a:off x="2037493" y="1488841"/>
            <a:ext cx="7283450" cy="633412"/>
          </a:xfrm>
        </p:spPr>
        <p:txBody>
          <a:bodyPr>
            <a:normAutofit fontScale="90000"/>
          </a:bodyPr>
          <a:lstStyle/>
          <a:p>
            <a:pPr algn="l" eaLnBrk="1" hangingPunct="1">
              <a:lnSpc>
                <a:spcPct val="115000"/>
              </a:lnSpc>
            </a:pPr>
            <a:r>
              <a:rPr lang="tr-TR" sz="2400" b="1">
                <a:solidFill>
                  <a:srgbClr val="003399"/>
                </a:solidFill>
                <a:latin typeface="Georgia" pitchFamily="18" charset="0"/>
              </a:rPr>
              <a:t>Uzaktan Eğitimin Temelleri</a:t>
            </a:r>
            <a:br>
              <a:rPr lang="tr-TR" sz="2400" b="1">
                <a:solidFill>
                  <a:srgbClr val="003399"/>
                </a:solidFill>
                <a:latin typeface="Georgia" pitchFamily="18" charset="0"/>
              </a:rPr>
            </a:br>
            <a:r>
              <a:rPr lang="tr-TR" sz="2400" b="1">
                <a:latin typeface="Georgia" pitchFamily="18" charset="0"/>
              </a:rPr>
              <a:t>Neden Uzaktan Eğitim Değil?</a:t>
            </a:r>
          </a:p>
        </p:txBody>
      </p:sp>
      <p:sp>
        <p:nvSpPr>
          <p:cNvPr id="21507" name="Rectangle 2"/>
          <p:cNvSpPr>
            <a:spLocks noGrp="1" noChangeArrowheads="1"/>
          </p:cNvSpPr>
          <p:nvPr>
            <p:ph idx="1"/>
          </p:nvPr>
        </p:nvSpPr>
        <p:spPr>
          <a:xfrm>
            <a:off x="2037493" y="2666012"/>
            <a:ext cx="6911975" cy="3455988"/>
          </a:xfrm>
        </p:spPr>
        <p:txBody>
          <a:bodyPr/>
          <a:lstStyle/>
          <a:p>
            <a:pPr eaLnBrk="1" hangingPunct="1"/>
            <a:r>
              <a:rPr lang="tr-TR" dirty="0">
                <a:solidFill>
                  <a:srgbClr val="000066"/>
                </a:solidFill>
                <a:latin typeface="Georgia" pitchFamily="18" charset="0"/>
              </a:rPr>
              <a:t>Çalışan öğrencilerin dinlenme zamanını alması,</a:t>
            </a:r>
          </a:p>
          <a:p>
            <a:pPr eaLnBrk="1" hangingPunct="1"/>
            <a:r>
              <a:rPr lang="tr-TR" dirty="0">
                <a:solidFill>
                  <a:srgbClr val="000066"/>
                </a:solidFill>
                <a:latin typeface="Georgia" pitchFamily="18" charset="0"/>
              </a:rPr>
              <a:t>Uygulama ve tutuma yönelik davranışların gerçekleştirilmesinde etkili olamaması,</a:t>
            </a:r>
          </a:p>
          <a:p>
            <a:pPr eaLnBrk="1" hangingPunct="1"/>
            <a:r>
              <a:rPr lang="tr-TR" dirty="0">
                <a:solidFill>
                  <a:srgbClr val="000066"/>
                </a:solidFill>
                <a:latin typeface="Georgia" pitchFamily="18" charset="0"/>
              </a:rPr>
              <a:t>İletişim teknolojilerine bağımlı olması.</a:t>
            </a:r>
          </a:p>
        </p:txBody>
      </p:sp>
      <p:sp>
        <p:nvSpPr>
          <p:cNvPr id="21508" name="Line 3"/>
          <p:cNvSpPr>
            <a:spLocks noChangeShapeType="1"/>
          </p:cNvSpPr>
          <p:nvPr/>
        </p:nvSpPr>
        <p:spPr bwMode="auto">
          <a:xfrm>
            <a:off x="3071814" y="620713"/>
            <a:ext cx="4319587" cy="0"/>
          </a:xfrm>
          <a:prstGeom prst="line">
            <a:avLst/>
          </a:prstGeom>
          <a:noFill/>
          <a:ln w="9525">
            <a:solidFill>
              <a:srgbClr val="FF66CC"/>
            </a:solidFill>
            <a:round/>
            <a:headEnd/>
            <a:tailEnd/>
          </a:ln>
        </p:spPr>
        <p:txBody>
          <a:bodyPr/>
          <a:lstStyle/>
          <a:p>
            <a:endParaRPr lang="tr-TR"/>
          </a:p>
        </p:txBody>
      </p:sp>
    </p:spTree>
    <p:extLst>
      <p:ext uri="{BB962C8B-B14F-4D97-AF65-F5344CB8AC3E}">
        <p14:creationId xmlns:p14="http://schemas.microsoft.com/office/powerpoint/2010/main" val="160573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111</TotalTime>
  <Words>387</Words>
  <Application>Microsoft Macintosh PowerPoint</Application>
  <PresentationFormat>Widescreen</PresentationFormat>
  <Paragraphs>63</Paragraphs>
  <Slides>27</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Garamond</vt:lpstr>
      <vt:lpstr>Georgia</vt:lpstr>
      <vt:lpstr>Times New Roman</vt:lpstr>
      <vt:lpstr>Arial</vt:lpstr>
      <vt:lpstr>Organic</vt:lpstr>
      <vt:lpstr>Bilgisayar II</vt:lpstr>
      <vt:lpstr>Uzaktan Eğitim</vt:lpstr>
      <vt:lpstr>Uzaktan Eğitimin Temelleri  Tanım</vt:lpstr>
      <vt:lpstr>PowerPoint Presentation</vt:lpstr>
      <vt:lpstr>Sınıfta Eğitimin Sıkıntıları</vt:lpstr>
      <vt:lpstr>Uzaktan Eğitimin Temelleri Neden Uzaktan Eğitim?</vt:lpstr>
      <vt:lpstr>Uzaktan Eğitimin Temelleri Neden Uzaktan Eğitim?</vt:lpstr>
      <vt:lpstr>Uzaktan Eğitimin Temelleri Uzaktan Eğitimin dezavantajları?</vt:lpstr>
      <vt:lpstr>Uzaktan Eğitimin Temelleri Neden Uzaktan Eğitim Değil?</vt:lpstr>
      <vt:lpstr>Temel Kavramlar</vt:lpstr>
      <vt:lpstr>LMS (Learnıng management system) Öğrenme yönetim sistemi</vt:lpstr>
      <vt:lpstr>PowerPoint Presentation</vt:lpstr>
      <vt:lpstr>PowerPoint Presentation</vt:lpstr>
      <vt:lpstr>PowerPoint Presentation</vt:lpstr>
      <vt:lpstr>Webinar örneği (Elluminate Live)</vt:lpstr>
      <vt:lpstr>PowerPoint Presentation</vt:lpstr>
      <vt:lpstr>Massıve open onlıne courses (MOOC) kitlesel açık çevrimiçi kurlar</vt:lpstr>
      <vt:lpstr>Massıve open onlıne courses (Mooc)</vt:lpstr>
      <vt:lpstr>MOOC (massıve open onlıne courses)</vt:lpstr>
      <vt:lpstr>PowerPoint Presentation</vt:lpstr>
      <vt:lpstr>PowerPoint Presentation</vt:lpstr>
      <vt:lpstr>Emailinizdeki gelen onaylama işlemını tamamlayın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cp:lastModifiedBy>
  <cp:revision>26</cp:revision>
  <dcterms:created xsi:type="dcterms:W3CDTF">2018-03-05T01:17:08Z</dcterms:created>
  <dcterms:modified xsi:type="dcterms:W3CDTF">2018-03-25T18:03:17Z</dcterms:modified>
</cp:coreProperties>
</file>