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80" r:id="rId3"/>
    <p:sldId id="269" r:id="rId4"/>
    <p:sldId id="274" r:id="rId5"/>
    <p:sldId id="273" r:id="rId6"/>
    <p:sldId id="279" r:id="rId7"/>
    <p:sldId id="278" r:id="rId8"/>
    <p:sldId id="277" r:id="rId9"/>
    <p:sldId id="276" r:id="rId10"/>
    <p:sldId id="27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18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95" y="468922"/>
            <a:ext cx="7863619" cy="1043355"/>
          </a:xfrm>
        </p:spPr>
        <p:txBody>
          <a:bodyPr>
            <a:normAutofit fontScale="90000"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r>
              <a:rPr lang="tr-TR" sz="4900" dirty="0" err="1" smtClean="0"/>
              <a:t>Dewey</a:t>
            </a:r>
            <a:r>
              <a:rPr lang="tr-TR" sz="4900" dirty="0" smtClean="0"/>
              <a:t> Onlu Sınıflama Sistemi: </a:t>
            </a:r>
            <a:endParaRPr lang="tr-TR" sz="49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6195" y="1512278"/>
            <a:ext cx="8871804" cy="5345723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</a:rPr>
              <a:t>Dewey</a:t>
            </a:r>
            <a:r>
              <a:rPr lang="tr-TR" dirty="0" smtClean="0">
                <a:solidFill>
                  <a:schemeClr val="tx1"/>
                </a:solidFill>
              </a:rPr>
              <a:t> onlu Sınıflama sisteminde Tablolardan yararlanarak verilen numaraların mutlaka cetvellerdeki açıklama ve yönlendirmelere göre düzenlenmesi gerekmektedir. </a:t>
            </a:r>
            <a:r>
              <a:rPr lang="tr-TR" dirty="0" smtClean="0">
                <a:solidFill>
                  <a:schemeClr val="tx1"/>
                </a:solidFill>
              </a:rPr>
              <a:t>Cetvellerden bulunan numaraların başında * işareti ile yönlendirme varsa cetvel içi tablolardan yararlanmak gerekir.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Burada verilen örnek numara ve bu ilişkin Konu başlıkları örnek oluşturmak amacı ile verilmiştir. Bir bilgi merkezinde çalışılırken mutlaka elektronik ya da basılı ortamdaki DOSS sitemi cetvellerinden yararlanılmalıdır.</a:t>
            </a:r>
            <a:endParaRPr lang="tr-T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101600"/>
            <a:ext cx="914400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612390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090 ELYAZMALARI, NADİR ESERLER,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Genel yaklaşım: eleştirel değerlendirme, tanımlama, tarih Örnek: Nadir tek yüzlü baskılar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078598"/>
              </p:ext>
            </p:extLst>
          </p:nvPr>
        </p:nvGraphicFramePr>
        <p:xfrm>
          <a:off x="193963" y="1034471"/>
          <a:ext cx="8025477" cy="5310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189">
                  <a:extLst>
                    <a:ext uri="{9D8B030D-6E8A-4147-A177-3AD203B41FA5}">
                      <a16:colId xmlns:a16="http://schemas.microsoft.com/office/drawing/2014/main" val="3035808281"/>
                    </a:ext>
                  </a:extLst>
                </a:gridCol>
                <a:gridCol w="4347533">
                  <a:extLst>
                    <a:ext uri="{9D8B030D-6E8A-4147-A177-3AD203B41FA5}">
                      <a16:colId xmlns:a16="http://schemas.microsoft.com/office/drawing/2014/main" val="4156989051"/>
                    </a:ext>
                  </a:extLst>
                </a:gridCol>
                <a:gridCol w="2938755">
                  <a:extLst>
                    <a:ext uri="{9D8B030D-6E8A-4147-A177-3AD203B41FA5}">
                      <a16:colId xmlns:a16="http://schemas.microsoft.com/office/drawing/2014/main" val="3790097130"/>
                    </a:ext>
                  </a:extLst>
                </a:gridCol>
              </a:tblGrid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Elyazmaları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Elyazması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98531232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Taş baskılı Kitaplar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Taş baskılı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1744146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İnkunabeller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İnkunabeller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02670216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Özellikli basma kitaplar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Özellikli basma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98353524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Özel ciltli kitaplar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Özel ciltli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16182593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 anchor="b"/>
                </a:tc>
                <a:extLst>
                  <a:ext uri="{0D108BD9-81ED-4DB2-BD59-A6C34878D82A}">
                    <a16:rowId xmlns:a16="http://schemas.microsoft.com/office/drawing/2014/main" val="624734330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Özel kökenli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Özel kökenli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12715615"/>
                  </a:ext>
                </a:extLst>
              </a:tr>
              <a:tr h="9974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Yasaklı, taklit, sahte kitaplar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Kitaplar - Yasaklı; Kitaplar - Taklit; Kitaplar - Sahte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17299231"/>
                  </a:ext>
                </a:extLst>
              </a:tr>
              <a:tr h="539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099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Özel boyutlu kitaplar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Kitaplar - Özel boyutlu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74470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50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73130"/>
          </a:xfrm>
        </p:spPr>
        <p:txBody>
          <a:bodyPr>
            <a:normAutofit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r>
              <a:rPr lang="tr-TR" sz="4900" dirty="0" err="1" smtClean="0"/>
              <a:t>Dewey</a:t>
            </a:r>
            <a:r>
              <a:rPr lang="tr-TR" sz="4900" dirty="0" smtClean="0"/>
              <a:t> Onlu Sınıflama Sistemi:</a:t>
            </a:r>
            <a:br>
              <a:rPr lang="tr-TR" sz="4900" dirty="0" smtClean="0"/>
            </a:br>
            <a:r>
              <a:rPr lang="tr-TR" sz="4900" dirty="0" smtClean="0"/>
              <a:t>000-099 GENEL KONULAR</a:t>
            </a:r>
            <a:r>
              <a:rPr lang="tr-TR" sz="4900" dirty="0" smtClean="0"/>
              <a:t> </a:t>
            </a:r>
            <a:endParaRPr lang="tr-TR" sz="4900" dirty="0"/>
          </a:p>
        </p:txBody>
      </p:sp>
    </p:spTree>
    <p:extLst>
      <p:ext uri="{BB962C8B-B14F-4D97-AF65-F5344CB8AC3E}">
        <p14:creationId xmlns:p14="http://schemas.microsoft.com/office/powerpoint/2010/main" val="167476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276343"/>
              </p:ext>
            </p:extLst>
          </p:nvPr>
        </p:nvGraphicFramePr>
        <p:xfrm>
          <a:off x="2355274" y="64656"/>
          <a:ext cx="7010399" cy="6653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20">
                  <a:extLst>
                    <a:ext uri="{9D8B030D-6E8A-4147-A177-3AD203B41FA5}">
                      <a16:colId xmlns:a16="http://schemas.microsoft.com/office/drawing/2014/main" val="2669047957"/>
                    </a:ext>
                  </a:extLst>
                </a:gridCol>
                <a:gridCol w="3811325">
                  <a:extLst>
                    <a:ext uri="{9D8B030D-6E8A-4147-A177-3AD203B41FA5}">
                      <a16:colId xmlns:a16="http://schemas.microsoft.com/office/drawing/2014/main" val="2116468500"/>
                    </a:ext>
                  </a:extLst>
                </a:gridCol>
                <a:gridCol w="2551054">
                  <a:extLst>
                    <a:ext uri="{9D8B030D-6E8A-4147-A177-3AD203B41FA5}">
                      <a16:colId xmlns:a16="http://schemas.microsoft.com/office/drawing/2014/main" val="2031573905"/>
                    </a:ext>
                  </a:extLst>
                </a:gridCol>
              </a:tblGrid>
              <a:tr h="15186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Bilgi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Çeşitli alanlardan fikirlerin tartışılmasını burada sınıflayın. Epistemolojiyi 121'de; bilginin belirli bir biçimde bir araya getirilmiş halini, söz konusu biçimle birlikte sınıflayın. Örneğin ansiklopediler 030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Bilgi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639486713"/>
                  </a:ext>
                </a:extLst>
              </a:tr>
              <a:tr h="3244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001.4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Araştırma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Araştırmalar - Genel konulu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03826209"/>
                  </a:ext>
                </a:extLst>
              </a:tr>
              <a:tr h="10459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Kitap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Genel yaklaşım: Tarih, tanımlama, eleştirel değerlendirme Tarihi bibliyografya, kitap ile ilgili disiplinlerarası eserleri burada sınıflayın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Kitap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03561461"/>
                  </a:ext>
                </a:extLst>
              </a:tr>
              <a:tr h="10459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Dizgeler (sistemler)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Yöneylem araştırmasını; sistem kuramı; dünya sistemlerine uygulanmış modelleri burada sınıflayın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Dizgeler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56658545"/>
                  </a:ext>
                </a:extLst>
              </a:tr>
              <a:tr h="3244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Veri işleme, Bilgisayar bilimi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Veri işleme; Bilgisayar bilimi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79093067"/>
                  </a:ext>
                </a:extLst>
              </a:tr>
              <a:tr h="108534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Bilgisayar programlama, 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Programlar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Metin işlemeyi; yazılım güvenliğini, uyumu, taşınabilirliği burada sınıflayın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Bilgisayar - Programlama 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Bilgisayar - Programlar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63836582"/>
                  </a:ext>
                </a:extLst>
              </a:tr>
              <a:tr h="130909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006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Özel bilgisayar yöntemleri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Özel bilgisayar yöntemleriyle ilişkili programları, programlamayı, donanım seçimi ve kullanımını burada sınıflayın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Bilgisayar - Yöntemler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56791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912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475613"/>
              </p:ext>
            </p:extLst>
          </p:nvPr>
        </p:nvGraphicFramePr>
        <p:xfrm>
          <a:off x="2540000" y="147779"/>
          <a:ext cx="7075055" cy="6710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016">
                  <a:extLst>
                    <a:ext uri="{9D8B030D-6E8A-4147-A177-3AD203B41FA5}">
                      <a16:colId xmlns:a16="http://schemas.microsoft.com/office/drawing/2014/main" val="1236884301"/>
                    </a:ext>
                  </a:extLst>
                </a:gridCol>
                <a:gridCol w="3840713">
                  <a:extLst>
                    <a:ext uri="{9D8B030D-6E8A-4147-A177-3AD203B41FA5}">
                      <a16:colId xmlns:a16="http://schemas.microsoft.com/office/drawing/2014/main" val="473602921"/>
                    </a:ext>
                  </a:extLst>
                </a:gridCol>
                <a:gridCol w="2581326">
                  <a:extLst>
                    <a:ext uri="{9D8B030D-6E8A-4147-A177-3AD203B41FA5}">
                      <a16:colId xmlns:a16="http://schemas.microsoft.com/office/drawing/2014/main" val="1510167450"/>
                    </a:ext>
                  </a:extLst>
                </a:gridCol>
              </a:tblGrid>
              <a:tr h="7302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Basılı, yazılı, görsel-işitsel, makina ile okunabilir kayıtların tarihi, tanımı, tarifi</a:t>
                      </a:r>
                      <a:r>
                        <a:rPr lang="tr-TR" sz="1000">
                          <a:effectLst/>
                        </a:rPr>
                        <a:t>.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</a:t>
                      </a:r>
                      <a:endParaRPr lang="tr-TR" sz="1200">
                        <a:effectLst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</a:tabLst>
                      </a:pPr>
                      <a:r>
                        <a:rPr lang="tr-TR" sz="1000">
                          <a:effectLst/>
                        </a:rPr>
                        <a:t>Türkiye Bibliyografyası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2156019801"/>
                  </a:ext>
                </a:extLst>
              </a:tr>
              <a:tr h="7073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Kişi bibliyografyaları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Belirli bir konuyla açıkça ilişkili olmayan kişiler tarafından ya da onlar hakkındaki eserler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 - Kişisel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504446658"/>
                  </a:ext>
                </a:extLst>
              </a:tr>
              <a:tr h="7417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Yazar toplulukları eserlerinin bibliyografyaları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Belirli bir konuyu ele almayan eserler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 - Yazar topluluklarına ilişkin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339950919"/>
                  </a:ext>
                </a:extLst>
              </a:tr>
              <a:tr h="5238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014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Anonim ve takma adlı yazarların eserleri için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 - Anonim iğreti adlı yazarlar için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1474935621"/>
                  </a:ext>
                </a:extLst>
              </a:tr>
              <a:tr h="7073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Belirli yerlerden gelen eserler için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Belirli bölgeler, kıtalar, ülkeler, yerlerde ya da belirli yayıncılar tarafından yayınlanmış eserler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 - Berlirli yerlerden gelen eserler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1354092625"/>
                  </a:ext>
                </a:extLst>
              </a:tr>
              <a:tr h="17418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016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Belirli konuda eserler bibliyografya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Temel numara olan 016'ya, 001-999 notasyonunu ekleyin. Örneğin süreli yayınlarla ilgili eserlerin bibliyografyaları 016.05, el yazmalarıyla ilgili eserlerin bibliyografyaları 016.091, nadir eserlerle ilgili eserlerin bibliyografyaları 016.094,  felsefe bibliyografyaları 016.1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Bibliyografyalar - Konusal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1070248958"/>
                  </a:ext>
                </a:extLst>
              </a:tr>
              <a:tr h="7073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Genel konulu kataloglar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Kataloglarla ilgili kapsamlı eserleri burada sınıflayın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Konu katalogları – Genel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1864550098"/>
                  </a:ext>
                </a:extLst>
              </a:tr>
              <a:tr h="28660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 anchor="b"/>
                </a:tc>
                <a:extLst>
                  <a:ext uri="{0D108BD9-81ED-4DB2-BD59-A6C34878D82A}">
                    <a16:rowId xmlns:a16="http://schemas.microsoft.com/office/drawing/2014/main" val="2221118276"/>
                  </a:ext>
                </a:extLst>
              </a:tr>
              <a:tr h="56390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019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Sözlük kataloglar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Sözlük Kataloglar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272" marR="17272" marT="17272" marB="17272"/>
                </a:tc>
                <a:extLst>
                  <a:ext uri="{0D108BD9-81ED-4DB2-BD59-A6C34878D82A}">
                    <a16:rowId xmlns:a16="http://schemas.microsoft.com/office/drawing/2014/main" val="663175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4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310193"/>
              </p:ext>
            </p:extLst>
          </p:nvPr>
        </p:nvGraphicFramePr>
        <p:xfrm>
          <a:off x="2124364" y="1327765"/>
          <a:ext cx="6871855" cy="5530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469">
                  <a:extLst>
                    <a:ext uri="{9D8B030D-6E8A-4147-A177-3AD203B41FA5}">
                      <a16:colId xmlns:a16="http://schemas.microsoft.com/office/drawing/2014/main" val="2887132789"/>
                    </a:ext>
                  </a:extLst>
                </a:gridCol>
                <a:gridCol w="3725258">
                  <a:extLst>
                    <a:ext uri="{9D8B030D-6E8A-4147-A177-3AD203B41FA5}">
                      <a16:colId xmlns:a16="http://schemas.microsoft.com/office/drawing/2014/main" val="1488744942"/>
                    </a:ext>
                  </a:extLst>
                </a:gridCol>
                <a:gridCol w="2505128">
                  <a:extLst>
                    <a:ext uri="{9D8B030D-6E8A-4147-A177-3AD203B41FA5}">
                      <a16:colId xmlns:a16="http://schemas.microsoft.com/office/drawing/2014/main" val="3789811778"/>
                    </a:ext>
                  </a:extLst>
                </a:gridCol>
              </a:tblGrid>
              <a:tr h="234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298627958"/>
                  </a:ext>
                </a:extLst>
              </a:tr>
              <a:tr h="789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021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Kütüphaneler, arşivle ve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bilgilendirme merkezlerinin ilişkileri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Bilgi depolama merkezi olarak rolleri dahil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Kütüphaneler – İlişkiler; Arşivler - İlişkiler; Bilgilendirme merkezleri - İlişkiler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2444155418"/>
                  </a:ext>
                </a:extLst>
              </a:tr>
              <a:tr h="8089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022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Fiziksel yapının yönetimi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Okuma salonları ve diğer özel odalar, gezici kütüphaneler dahil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Kütüphaneler -Fiziksel yapı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Arşivler - Fiziksel yapı;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Bilgilendirme Merkezleri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 Fiziksel yapı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2374144278"/>
                  </a:ext>
                </a:extLst>
              </a:tr>
              <a:tr h="956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Çalışanların yönetimi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Kütüphaneler – Çalışanlar - yönetimi; Arşivler – Çalışanlar yönetimi; Bilgilendirme Merkezleri – Çalışanlar yönetimi.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4241654242"/>
                  </a:ext>
                </a:extLst>
              </a:tr>
              <a:tr h="773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025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Kütüphanelerin işleyişi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Dokümantasyonu burada sınıflayın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Kütüphaneler - İşleyiş; Arşivler - İşleyiş; Bilgilendirme Merkezleri - İşleyiş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3349267314"/>
                  </a:ext>
                </a:extLst>
              </a:tr>
              <a:tr h="10842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026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Konulara ayırılmış kütüphaneler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Belirli disiplinler ve konulardaki bilgilendirme kuruluşlarını ve kütüphane bölümlerini ve koleksiyonları; arşivler, özel kütüphanelerle ilgili kapsamlı eserleri burada sınıflayın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>
                          <a:effectLst/>
                        </a:rPr>
                        <a:t>Kütüphaneler - Konusal; Arşivler - Konusal; Bilgilendirme Merkezleri - Konusal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440218062"/>
                  </a:ext>
                </a:extLst>
              </a:tr>
              <a:tr h="8832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027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Genel kütüphaneler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Bu numaranın altbölümleri içinde, kütüphaneler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terimi kütüphaneler, arşivler, bilgilendirme merkezleri, medya merkezlerini kapsayacak biçimde kullanılmıştır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200" dirty="0">
                          <a:effectLst/>
                        </a:rPr>
                        <a:t>Halk kütüphaneleri; Çocuk kütüphaneleri; Okul kütüphaneleri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960" marR="16960" marT="16960" marB="16960"/>
                </a:tc>
                <a:extLst>
                  <a:ext uri="{0D108BD9-81ED-4DB2-BD59-A6C34878D82A}">
                    <a16:rowId xmlns:a16="http://schemas.microsoft.com/office/drawing/2014/main" val="140213534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01964" y="404435"/>
            <a:ext cx="11425381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020 KÜTÜHANE ve BİLGİLENDİRME BİLİMLERİ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b="0" i="1" u="none" strike="noStrike" cap="none" normalizeH="0" baseline="0" dirty="0" smtClean="0">
                <a:ln>
                  <a:noFill/>
                </a:ln>
                <a:solidFill>
                  <a:srgbClr val="606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Kitapların, diğer basılı ve yazılı kayıtların, görsel-işitsel ve makinayla okunan malzemenin, bilginin saptanması, toplanması, düzenlenmesi, yayılması ve kullanımıyla ilgili bilim ve sanat dalı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406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4256" y="149878"/>
            <a:ext cx="10741306" cy="11079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030 GENEL ANSİKLOPEDİK ESERLER</a:t>
            </a:r>
            <a:endParaRPr kumimoji="0" lang="tr-TR" altLang="tr-T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rgbClr val="606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Merak uyandıran konularla ilgili genel eserleri, çeşitli olguları içeren kitapları (örneğin almanaklar), ansiklopedi yıllıklarını burada sınıflayın</a:t>
            </a:r>
            <a:endParaRPr kumimoji="0" lang="tr-TR" altLang="tr-T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691490"/>
              </p:ext>
            </p:extLst>
          </p:nvPr>
        </p:nvGraphicFramePr>
        <p:xfrm>
          <a:off x="988291" y="1257875"/>
          <a:ext cx="7231149" cy="49766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6027">
                  <a:extLst>
                    <a:ext uri="{9D8B030D-6E8A-4147-A177-3AD203B41FA5}">
                      <a16:colId xmlns:a16="http://schemas.microsoft.com/office/drawing/2014/main" val="786006631"/>
                    </a:ext>
                  </a:extLst>
                </a:gridCol>
                <a:gridCol w="3917233">
                  <a:extLst>
                    <a:ext uri="{9D8B030D-6E8A-4147-A177-3AD203B41FA5}">
                      <a16:colId xmlns:a16="http://schemas.microsoft.com/office/drawing/2014/main" val="3094587026"/>
                    </a:ext>
                  </a:extLst>
                </a:gridCol>
                <a:gridCol w="2647889">
                  <a:extLst>
                    <a:ext uri="{9D8B030D-6E8A-4147-A177-3AD203B41FA5}">
                      <a16:colId xmlns:a16="http://schemas.microsoft.com/office/drawing/2014/main" val="2280627491"/>
                    </a:ext>
                  </a:extLst>
                </a:gridCol>
              </a:tblGrid>
              <a:tr h="47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 ansiklopediler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- Türkçe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24199580"/>
                  </a:ext>
                </a:extLst>
              </a:tr>
              <a:tr h="1250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 ansiklopediler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– İngilizce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78282830"/>
                  </a:ext>
                </a:extLst>
              </a:tr>
              <a:tr h="47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- Fransızca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2641267"/>
                  </a:ext>
                </a:extLst>
              </a:tr>
              <a:tr h="47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- İtalyanca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72638452"/>
                  </a:ext>
                </a:extLst>
              </a:tr>
              <a:tr h="47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İspanyolca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- İspanyolca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60439971"/>
                  </a:ext>
                </a:extLst>
              </a:tr>
              <a:tr h="47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Slav dilli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- Slavca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9912201"/>
                  </a:ext>
                </a:extLst>
              </a:tr>
              <a:tr h="8638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İskandinav dilli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Ansiklopediler - İskandinav dilli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70828190"/>
                  </a:ext>
                </a:extLst>
              </a:tr>
              <a:tr h="477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039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dillerde ansiklopediler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37379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875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083863"/>
              </p:ext>
            </p:extLst>
          </p:nvPr>
        </p:nvGraphicFramePr>
        <p:xfrm>
          <a:off x="3213660" y="1229121"/>
          <a:ext cx="5782558" cy="5411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723">
                  <a:extLst>
                    <a:ext uri="{9D8B030D-6E8A-4147-A177-3AD203B41FA5}">
                      <a16:colId xmlns:a16="http://schemas.microsoft.com/office/drawing/2014/main" val="3485835386"/>
                    </a:ext>
                  </a:extLst>
                </a:gridCol>
                <a:gridCol w="3139078">
                  <a:extLst>
                    <a:ext uri="{9D8B030D-6E8A-4147-A177-3AD203B41FA5}">
                      <a16:colId xmlns:a16="http://schemas.microsoft.com/office/drawing/2014/main" val="3398164714"/>
                    </a:ext>
                  </a:extLst>
                </a:gridCol>
                <a:gridCol w="2109757">
                  <a:extLst>
                    <a:ext uri="{9D8B030D-6E8A-4147-A177-3AD203B41FA5}">
                      <a16:colId xmlns:a16="http://schemas.microsoft.com/office/drawing/2014/main" val="3319318528"/>
                    </a:ext>
                  </a:extLst>
                </a:gridCol>
              </a:tblGrid>
              <a:tr h="5516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Türkçe süreli yayınlar ve dizinler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Türkçe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21071901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İngilizce süreli yayınlar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İngilizce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02469779"/>
                  </a:ext>
                </a:extLst>
              </a:tr>
              <a:tr h="5740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Almanca süreli yayınlar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Almanca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87849054"/>
                  </a:ext>
                </a:extLst>
              </a:tr>
              <a:tr h="5740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054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Fransızca süreli yayınlar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Süreli yayınlar - Fransızca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92036797"/>
                  </a:ext>
                </a:extLst>
              </a:tr>
              <a:tr h="5740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İtalyanca süreli yayınlar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İtalyanca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92902431"/>
                  </a:ext>
                </a:extLst>
              </a:tr>
              <a:tr h="5740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056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İspanyolca süreli yayınlar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İspanyolca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32600102"/>
                  </a:ext>
                </a:extLst>
              </a:tr>
              <a:tr h="5740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057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Slav dilli süreli yayınlar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Slav dilli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20199276"/>
                  </a:ext>
                </a:extLst>
              </a:tr>
              <a:tr h="86438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İskandinav dilli süreli yayınlar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Süreli yayınlar - İskandinav dilli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20991325"/>
                  </a:ext>
                </a:extLst>
              </a:tr>
              <a:tr h="5740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059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Başka dillerde süreli yayınlar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---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0875979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78182" y="436595"/>
            <a:ext cx="946250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050 GENEL SÜRELİ YAYINLAR ve DİZİNLERİ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b="0" i="1" u="none" strike="noStrike" cap="none" normalizeH="0" baseline="0" dirty="0" smtClean="0">
                <a:ln>
                  <a:noFill/>
                </a:ln>
                <a:solidFill>
                  <a:srgbClr val="606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Periyodikleri burada sınıflayın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24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3963" y="175491"/>
            <a:ext cx="8950037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060 GENEL KURULUŞLAR ve MÜZECİLİK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Genel kuruluşlar: Etkinlikleri belirli bir alanla sınırlı olmayan dernekler, akademiler, vakıflar, birlikler, konferanslar, kongreler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267997"/>
              </p:ext>
            </p:extLst>
          </p:nvPr>
        </p:nvGraphicFramePr>
        <p:xfrm>
          <a:off x="600365" y="1293092"/>
          <a:ext cx="10206180" cy="1653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497">
                  <a:extLst>
                    <a:ext uri="{9D8B030D-6E8A-4147-A177-3AD203B41FA5}">
                      <a16:colId xmlns:a16="http://schemas.microsoft.com/office/drawing/2014/main" val="1467261586"/>
                    </a:ext>
                  </a:extLst>
                </a:gridCol>
                <a:gridCol w="5413909">
                  <a:extLst>
                    <a:ext uri="{9D8B030D-6E8A-4147-A177-3AD203B41FA5}">
                      <a16:colId xmlns:a16="http://schemas.microsoft.com/office/drawing/2014/main" val="1854212287"/>
                    </a:ext>
                  </a:extLst>
                </a:gridCol>
                <a:gridCol w="3871774">
                  <a:extLst>
                    <a:ext uri="{9D8B030D-6E8A-4147-A177-3AD203B41FA5}">
                      <a16:colId xmlns:a16="http://schemas.microsoft.com/office/drawing/2014/main" val="4119523718"/>
                    </a:ext>
                  </a:extLst>
                </a:gridCol>
              </a:tblGrid>
              <a:tr h="55110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061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Türkiye’de genel kuruluşlar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Genel kuruluşlar, Türkiye 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626549438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062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Başka bölgelerde genel kuruluşlar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---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33007812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069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Müzecilik, müze bilimi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Müzecilik; Müzeler 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73776908"/>
                  </a:ext>
                </a:extLst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600365" y="3091985"/>
            <a:ext cx="8543635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59372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070 HABER ORTAMLARI; GAZETECİLİK; YAYINCILIK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833338"/>
              </p:ext>
            </p:extLst>
          </p:nvPr>
        </p:nvGraphicFramePr>
        <p:xfrm>
          <a:off x="600365" y="3610132"/>
          <a:ext cx="7619075" cy="2707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1757">
                  <a:extLst>
                    <a:ext uri="{9D8B030D-6E8A-4147-A177-3AD203B41FA5}">
                      <a16:colId xmlns:a16="http://schemas.microsoft.com/office/drawing/2014/main" val="3881622680"/>
                    </a:ext>
                  </a:extLst>
                </a:gridCol>
                <a:gridCol w="4127379">
                  <a:extLst>
                    <a:ext uri="{9D8B030D-6E8A-4147-A177-3AD203B41FA5}">
                      <a16:colId xmlns:a16="http://schemas.microsoft.com/office/drawing/2014/main" val="3535316139"/>
                    </a:ext>
                  </a:extLst>
                </a:gridCol>
                <a:gridCol w="2789939">
                  <a:extLst>
                    <a:ext uri="{9D8B030D-6E8A-4147-A177-3AD203B41FA5}">
                      <a16:colId xmlns:a16="http://schemas.microsoft.com/office/drawing/2014/main" val="2024873041"/>
                    </a:ext>
                  </a:extLst>
                </a:gridCol>
              </a:tblGrid>
              <a:tr h="676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070.4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Gazetecilik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Gazetecilik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44037097"/>
                  </a:ext>
                </a:extLst>
              </a:tr>
              <a:tr h="676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070.5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Yayıncılık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Yayıncılık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78444404"/>
                  </a:ext>
                </a:extLst>
              </a:tr>
              <a:tr h="676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071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Gazeteler / Türkiye’de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Gazeteler, Türkiye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03696819"/>
                  </a:ext>
                </a:extLst>
              </a:tr>
              <a:tr h="6768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072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Gazeteler / Başka bölgelerde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---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65359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799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9309" y="120073"/>
            <a:ext cx="901469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493645" algn="l"/>
                <a:tab pos="2612390" algn="l"/>
                <a:tab pos="273113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080 GENEL DERMELER (KOLEKSİYONLAR)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Konuşmaları,  denemeleri, röportajları, duvar yazılarını, alıntıları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135817"/>
              </p:ext>
            </p:extLst>
          </p:nvPr>
        </p:nvGraphicFramePr>
        <p:xfrm>
          <a:off x="193963" y="1062179"/>
          <a:ext cx="8950037" cy="5366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346">
                  <a:extLst>
                    <a:ext uri="{9D8B030D-6E8A-4147-A177-3AD203B41FA5}">
                      <a16:colId xmlns:a16="http://schemas.microsoft.com/office/drawing/2014/main" val="1822862186"/>
                    </a:ext>
                  </a:extLst>
                </a:gridCol>
                <a:gridCol w="4848382">
                  <a:extLst>
                    <a:ext uri="{9D8B030D-6E8A-4147-A177-3AD203B41FA5}">
                      <a16:colId xmlns:a16="http://schemas.microsoft.com/office/drawing/2014/main" val="4172871990"/>
                    </a:ext>
                  </a:extLst>
                </a:gridCol>
                <a:gridCol w="3277309">
                  <a:extLst>
                    <a:ext uri="{9D8B030D-6E8A-4147-A177-3AD203B41FA5}">
                      <a16:colId xmlns:a16="http://schemas.microsoft.com/office/drawing/2014/main" val="323969998"/>
                    </a:ext>
                  </a:extLst>
                </a:gridCol>
              </a:tblGrid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dermeler, Türkçe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23830419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 - İngilizce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94109384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 - Almanca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12864715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 - Fransızca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02903568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 - İtalyanca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57401198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İspanyolca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 - İspanyolca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8162026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Slav dillerinde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dermeler - Slavca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26289812"/>
                  </a:ext>
                </a:extLst>
              </a:tr>
              <a:tr h="1007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İskandinav dillerinde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Genel dermeler - İskandinav dillerinde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20467026"/>
                  </a:ext>
                </a:extLst>
              </a:tr>
              <a:tr h="54481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089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Genel dermeler / Başka dillerde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99147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332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974</Words>
  <Application>Microsoft Office PowerPoint</Application>
  <PresentationFormat>Geniş ekran</PresentationFormat>
  <Paragraphs>246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 Dewey Onlu Sınıflama Sistemi: </vt:lpstr>
      <vt:lpstr> Dewey Onlu Sınıflama Sistemi: 000-099 GENEL KONULAR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7</cp:revision>
  <dcterms:created xsi:type="dcterms:W3CDTF">2020-02-17T07:52:53Z</dcterms:created>
  <dcterms:modified xsi:type="dcterms:W3CDTF">2020-06-04T11:17:32Z</dcterms:modified>
</cp:coreProperties>
</file>