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9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77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57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85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93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715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35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89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63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1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94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1D413-D86B-4F2C-AEF4-0A31F342AA1D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EF9B-DA52-4461-AAB5-AC2C2BAE28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92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BAĞIMLILIĞI VE AİLE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DOÇ.DR.GONCA POLAT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9262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ile çalışma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Risk faktörleri-koruyucu faktörler bakış açısı </a:t>
            </a:r>
          </a:p>
          <a:p>
            <a:r>
              <a:rPr lang="tr-TR" dirty="0" smtClean="0"/>
              <a:t>Güçlendirme yaklaşımı</a:t>
            </a:r>
          </a:p>
          <a:p>
            <a:pPr marL="0" indent="0">
              <a:buNone/>
            </a:pPr>
            <a:r>
              <a:rPr lang="tr-TR" dirty="0" smtClean="0"/>
              <a:t>Çalışmalar:</a:t>
            </a:r>
          </a:p>
          <a:p>
            <a:r>
              <a:rPr lang="tr-TR" dirty="0" smtClean="0"/>
              <a:t>Güçlendirme ve yetkinleştirme </a:t>
            </a:r>
          </a:p>
          <a:p>
            <a:r>
              <a:rPr lang="tr-TR" dirty="0" smtClean="0"/>
              <a:t>Şimdiki zamana odaklanma</a:t>
            </a:r>
          </a:p>
          <a:p>
            <a:r>
              <a:rPr lang="tr-TR" dirty="0" smtClean="0"/>
              <a:t>Aile üyeleri arasında farkındalığı geliştirme</a:t>
            </a:r>
          </a:p>
          <a:p>
            <a:r>
              <a:rPr lang="tr-TR" dirty="0" smtClean="0"/>
              <a:t>Kaynakları harekete geçirme </a:t>
            </a:r>
          </a:p>
          <a:p>
            <a:r>
              <a:rPr lang="tr-TR" dirty="0" smtClean="0"/>
              <a:t>Bağımlı ve ailenin ihtiyaç duyduğu hizmetleri geliştirme </a:t>
            </a:r>
          </a:p>
          <a:p>
            <a:r>
              <a:rPr lang="tr-TR" dirty="0" smtClean="0"/>
              <a:t>Grup çalışması </a:t>
            </a:r>
          </a:p>
          <a:p>
            <a:r>
              <a:rPr lang="tr-TR" dirty="0" smtClean="0"/>
              <a:t>Zorlukların ele alınması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0385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 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Gökçearslan-Çifci</a:t>
            </a:r>
            <a:r>
              <a:rPr lang="en-US" dirty="0"/>
              <a:t>, E., </a:t>
            </a:r>
            <a:r>
              <a:rPr lang="en-US" dirty="0" err="1"/>
              <a:t>Polat</a:t>
            </a:r>
            <a:r>
              <a:rPr lang="en-US" dirty="0"/>
              <a:t>, G. </a:t>
            </a:r>
            <a:r>
              <a:rPr lang="en-US" dirty="0" err="1"/>
              <a:t>Alkol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Bağımlısı</a:t>
            </a:r>
            <a:r>
              <a:rPr lang="en-US" dirty="0"/>
              <a:t> </a:t>
            </a:r>
            <a:r>
              <a:rPr lang="en-US" dirty="0" err="1"/>
              <a:t>Ergenler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Aileleri</a:t>
            </a:r>
            <a:r>
              <a:rPr lang="en-US" dirty="0"/>
              <a:t>. </a:t>
            </a:r>
            <a:r>
              <a:rPr lang="en-US" dirty="0" err="1"/>
              <a:t>Güçlendirme</a:t>
            </a:r>
            <a:r>
              <a:rPr lang="en-US" dirty="0"/>
              <a:t> </a:t>
            </a:r>
            <a:r>
              <a:rPr lang="en-US" dirty="0" err="1"/>
              <a:t>Yaklaşımı</a:t>
            </a:r>
            <a:r>
              <a:rPr lang="en-US" dirty="0"/>
              <a:t> </a:t>
            </a:r>
            <a:r>
              <a:rPr lang="en-US" dirty="0" err="1"/>
              <a:t>Temelinde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Müdahalesi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Tamar, D., </a:t>
            </a:r>
            <a:r>
              <a:rPr lang="en-US" dirty="0" err="1"/>
              <a:t>Ögel</a:t>
            </a:r>
            <a:r>
              <a:rPr lang="en-US" dirty="0"/>
              <a:t>, K., D. </a:t>
            </a:r>
            <a:r>
              <a:rPr lang="en-US" dirty="0" err="1"/>
              <a:t>Çakmak</a:t>
            </a:r>
            <a:r>
              <a:rPr lang="en-US" dirty="0"/>
              <a:t>. </a:t>
            </a:r>
            <a:r>
              <a:rPr lang="en-US" dirty="0" err="1"/>
              <a:t>Uyuşturucu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Kullanımının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. </a:t>
            </a:r>
            <a:r>
              <a:rPr lang="tr-TR" dirty="0"/>
              <a:t>Başbakanlık Aile Araştırma Kurumu Başkanlığı.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8885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 bağımlılığı ve Aile arasındaki ilişkinin karmaşıklığı</a:t>
            </a:r>
          </a:p>
          <a:p>
            <a:pPr lvl="1"/>
            <a:r>
              <a:rPr lang="tr-TR" dirty="0" smtClean="0"/>
              <a:t>Koruyucu bir faktör olarak aile </a:t>
            </a:r>
          </a:p>
          <a:p>
            <a:pPr lvl="1"/>
            <a:r>
              <a:rPr lang="tr-TR" dirty="0" smtClean="0"/>
              <a:t>Risk faktörü olarak aile </a:t>
            </a:r>
          </a:p>
          <a:p>
            <a:pPr lvl="1"/>
            <a:r>
              <a:rPr lang="tr-TR" dirty="0" smtClean="0"/>
              <a:t>Madde bağımlısı bir üyeye sahip olmak;</a:t>
            </a:r>
          </a:p>
          <a:p>
            <a:pPr lvl="2"/>
            <a:r>
              <a:rPr lang="tr-TR" dirty="0" smtClean="0"/>
              <a:t>Kriz durumu</a:t>
            </a:r>
          </a:p>
          <a:p>
            <a:pPr lvl="2"/>
            <a:r>
              <a:rPr lang="tr-TR" dirty="0" smtClean="0"/>
              <a:t>kronik bir sağlık sorunu </a:t>
            </a:r>
          </a:p>
        </p:txBody>
      </p:sp>
    </p:spTree>
    <p:extLst>
      <p:ext uri="{BB962C8B-B14F-4D97-AF65-F5344CB8AC3E}">
        <p14:creationId xmlns:p14="http://schemas.microsoft.com/office/powerpoint/2010/main" val="325851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Teorik altyapı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sistemler teorisi </a:t>
            </a:r>
          </a:p>
          <a:p>
            <a:endParaRPr lang="tr-TR" dirty="0"/>
          </a:p>
          <a:p>
            <a:r>
              <a:rPr lang="tr-TR" dirty="0" smtClean="0"/>
              <a:t>Sosyal öğrenme teorisi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3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Bağımlılıkta Aile Etkisi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Risk Faktörü olarak aile</a:t>
            </a:r>
          </a:p>
          <a:p>
            <a:endParaRPr lang="tr-TR" dirty="0"/>
          </a:p>
          <a:p>
            <a:r>
              <a:rPr lang="tr-TR" dirty="0" smtClean="0"/>
              <a:t>Koruyucu faktör olarak aile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11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 faktörü olarak aile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Genetik ya da toplumsallaşma yoluyla aktarılan ailesel riskler </a:t>
            </a:r>
          </a:p>
          <a:p>
            <a:r>
              <a:rPr lang="tr-TR" dirty="0" smtClean="0"/>
              <a:t>Çocuk için davranış modeli </a:t>
            </a:r>
          </a:p>
          <a:p>
            <a:r>
              <a:rPr lang="tr-TR" dirty="0" smtClean="0"/>
              <a:t>Madde ile ilişkili tutumlar (bilişsel şema)</a:t>
            </a:r>
          </a:p>
          <a:p>
            <a:r>
              <a:rPr lang="tr-TR" dirty="0" smtClean="0"/>
              <a:t>Ebeveyn-çocuk arasındaki ilişki(yakınlık- bağlılık)</a:t>
            </a:r>
          </a:p>
          <a:p>
            <a:r>
              <a:rPr lang="tr-TR" dirty="0" smtClean="0"/>
              <a:t>Maddeye erişim </a:t>
            </a:r>
          </a:p>
          <a:p>
            <a:r>
              <a:rPr lang="tr-TR" dirty="0" smtClean="0"/>
              <a:t>Aile ile ilişkili faktörler (aile yapısı, aile içi ilişkiler, iletişim, denetim, disiplin)</a:t>
            </a:r>
          </a:p>
          <a:p>
            <a:r>
              <a:rPr lang="tr-TR" dirty="0" smtClean="0"/>
              <a:t>Ailenin içinde bulunduğu bağlamla ilgili riskler (dışlanma, travma, damgalanma, çevresel riskler, yoksulluk, işsizlik, </a:t>
            </a:r>
            <a:r>
              <a:rPr lang="tr-TR" dirty="0" err="1" smtClean="0"/>
              <a:t>vb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4781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kullanımında etkili olan ailesel faktörler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Sorun davranış ile ilgili aile geçmişi</a:t>
            </a:r>
          </a:p>
          <a:p>
            <a:r>
              <a:rPr lang="tr-TR" dirty="0" smtClean="0"/>
              <a:t>Yetersiz toplumsallaşma pratikleri </a:t>
            </a:r>
          </a:p>
          <a:p>
            <a:r>
              <a:rPr lang="tr-TR" dirty="0" smtClean="0"/>
              <a:t>Ebeveyn kontrolünde yetersizlik</a:t>
            </a:r>
          </a:p>
          <a:p>
            <a:r>
              <a:rPr lang="tr-TR" dirty="0" smtClean="0"/>
              <a:t>Disiplin becerilerinde yetersizlik</a:t>
            </a:r>
          </a:p>
          <a:p>
            <a:r>
              <a:rPr lang="tr-TR" dirty="0" smtClean="0"/>
              <a:t>Ebeveyn-çocuk ilişkisinde yetersizlik</a:t>
            </a:r>
          </a:p>
          <a:p>
            <a:r>
              <a:rPr lang="tr-TR" dirty="0" smtClean="0"/>
              <a:t>Ebeveyn-çocuk etkileşiminde uyumsuzluk</a:t>
            </a:r>
          </a:p>
          <a:p>
            <a:r>
              <a:rPr lang="tr-TR" dirty="0" smtClean="0"/>
              <a:t>Aile içi çatışma, evlilik sorunları, şiddet </a:t>
            </a:r>
          </a:p>
          <a:p>
            <a:r>
              <a:rPr lang="tr-TR" dirty="0" smtClean="0"/>
              <a:t>Yoksulluk yaşam becerileri yetersizliği</a:t>
            </a:r>
          </a:p>
          <a:p>
            <a:r>
              <a:rPr lang="tr-TR" dirty="0" smtClean="0"/>
              <a:t>Ebeveyn ruhsal sağlığında bozukluklar </a:t>
            </a:r>
          </a:p>
          <a:p>
            <a:r>
              <a:rPr lang="tr-TR" dirty="0" smtClean="0"/>
              <a:t>Aile izolasyonu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2287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Koruyucu Faktör/İyileştirici Güç olarak Aile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 içi yakın ilişkiler, bağlılık, sosyal destek </a:t>
            </a:r>
          </a:p>
          <a:p>
            <a:endParaRPr lang="tr-TR" dirty="0" smtClean="0"/>
          </a:p>
          <a:p>
            <a:r>
              <a:rPr lang="tr-TR" dirty="0" smtClean="0"/>
              <a:t>Tedaviye erişim, tedavi süreci destek </a:t>
            </a:r>
          </a:p>
          <a:p>
            <a:endParaRPr lang="tr-TR" dirty="0" smtClean="0"/>
          </a:p>
          <a:p>
            <a:r>
              <a:rPr lang="tr-TR" dirty="0" smtClean="0"/>
              <a:t>Sistemik model çerçevesinde aile sistemi ile çalışarak bağımlılığın tedavisi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18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bağımlılığının aile üzerindeki etkisi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Stres kaynağı olarak bağımlılık </a:t>
            </a:r>
          </a:p>
          <a:p>
            <a:endParaRPr lang="tr-TR" dirty="0"/>
          </a:p>
          <a:p>
            <a:r>
              <a:rPr lang="tr-TR" dirty="0" smtClean="0"/>
              <a:t>Aile içi iletişim</a:t>
            </a:r>
          </a:p>
          <a:p>
            <a:r>
              <a:rPr lang="tr-TR" dirty="0" smtClean="0"/>
              <a:t>Aile yapısı </a:t>
            </a:r>
          </a:p>
          <a:p>
            <a:r>
              <a:rPr lang="tr-TR" dirty="0" smtClean="0"/>
              <a:t>Ailenin sosyoekonomik yaşantısı </a:t>
            </a:r>
          </a:p>
          <a:p>
            <a:r>
              <a:rPr lang="tr-TR" dirty="0" smtClean="0"/>
              <a:t> Kayıp ve ayrılma duyguları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6406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bağımlılarının aile üyelerinin yaşadıkları sorunlar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sorunları </a:t>
            </a:r>
          </a:p>
          <a:p>
            <a:r>
              <a:rPr lang="tr-TR" dirty="0" smtClean="0"/>
              <a:t>Ekonomik zorluklar </a:t>
            </a:r>
          </a:p>
          <a:p>
            <a:r>
              <a:rPr lang="tr-TR" dirty="0" smtClean="0"/>
              <a:t>İlişki sorunları </a:t>
            </a:r>
          </a:p>
          <a:p>
            <a:r>
              <a:rPr lang="tr-TR" dirty="0" smtClean="0"/>
              <a:t>Duygusal sorunlar </a:t>
            </a:r>
          </a:p>
          <a:p>
            <a:r>
              <a:rPr lang="tr-TR" dirty="0" smtClean="0"/>
              <a:t>Yaşam tarzı ile ilgili sorunlar </a:t>
            </a:r>
          </a:p>
          <a:p>
            <a:r>
              <a:rPr lang="tr-TR" dirty="0" smtClean="0"/>
              <a:t>Fiziksel şiddet </a:t>
            </a:r>
          </a:p>
          <a:p>
            <a:r>
              <a:rPr lang="tr-TR" dirty="0" smtClean="0"/>
              <a:t>Yasal sorunlar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6901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306</Words>
  <Application>Microsoft Office PowerPoint</Application>
  <PresentationFormat>Geniş ekran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MADDE BAĞIMLILIĞI VE AİLE </vt:lpstr>
      <vt:lpstr>PowerPoint Sunusu</vt:lpstr>
      <vt:lpstr>Teorik altyapı </vt:lpstr>
      <vt:lpstr>Bağımlılıkta Aile Etkisi </vt:lpstr>
      <vt:lpstr>Risk faktörü olarak aile </vt:lpstr>
      <vt:lpstr>Madde kullanımında etkili olan ailesel faktörler </vt:lpstr>
      <vt:lpstr>Koruyucu Faktör/İyileştirici Güç olarak Aile </vt:lpstr>
      <vt:lpstr>Madde bağımlılığının aile üzerindeki etkisi </vt:lpstr>
      <vt:lpstr>Madde bağımlılarının aile üyelerinin yaşadıkları sorunlar </vt:lpstr>
      <vt:lpstr>Aile ile çalışma </vt:lpstr>
      <vt:lpstr>Kaynaklar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BAĞIMLILIĞI VE AİLE</dc:title>
  <dc:creator>x</dc:creator>
  <cp:lastModifiedBy> x</cp:lastModifiedBy>
  <cp:revision>6</cp:revision>
  <dcterms:created xsi:type="dcterms:W3CDTF">2017-07-03T13:18:34Z</dcterms:created>
  <dcterms:modified xsi:type="dcterms:W3CDTF">2017-10-24T12:51:47Z</dcterms:modified>
</cp:coreProperties>
</file>