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8" r:id="rId4"/>
    <p:sldId id="264" r:id="rId5"/>
    <p:sldId id="265" r:id="rId6"/>
    <p:sldId id="266" r:id="rId7"/>
    <p:sldId id="258" r:id="rId8"/>
    <p:sldId id="267" r:id="rId9"/>
    <p:sldId id="260" r:id="rId10"/>
    <p:sldId id="269" r:id="rId11"/>
    <p:sldId id="261"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CC213A3-3D56-49FD-A74A-7AF2DD578A71}" type="datetimeFigureOut">
              <a:rPr lang="en-US" smtClean="0"/>
              <a:pPr/>
              <a:t>9/23/2013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0139C-D8E4-4DC5-B4B0-07A9F578D31A}"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Asıl başlık stili için tıklatın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a:p>
        </p:txBody>
      </p:sp>
      <p:sp>
        <p:nvSpPr>
          <p:cNvPr id="4" name="Date Placeholder 3"/>
          <p:cNvSpPr>
            <a:spLocks noGrp="1"/>
          </p:cNvSpPr>
          <p:nvPr>
            <p:ph type="dt" sz="half" idx="10"/>
          </p:nvPr>
        </p:nvSpPr>
        <p:spPr/>
        <p:txBody>
          <a:bodyPr/>
          <a:lstStyle/>
          <a:p>
            <a:fld id="{4CC213A3-3D56-49FD-A74A-7AF2DD578A71}" type="datetimeFigureOut">
              <a:rPr lang="en-US" smtClean="0"/>
              <a:pPr/>
              <a:t>9/23/2013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Asıl başlık stili için tıklatın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
        <p:nvSpPr>
          <p:cNvPr id="4" name="Date Placeholder 3"/>
          <p:cNvSpPr>
            <a:spLocks noGrp="1"/>
          </p:cNvSpPr>
          <p:nvPr>
            <p:ph type="dt" sz="half" idx="10"/>
          </p:nvPr>
        </p:nvSpPr>
        <p:spPr/>
        <p:txBody>
          <a:bodyPr/>
          <a:lstStyle/>
          <a:p>
            <a:fld id="{4CC213A3-3D56-49FD-A74A-7AF2DD578A71}" type="datetimeFigureOut">
              <a:rPr lang="en-US" smtClean="0"/>
              <a:pPr/>
              <a:t>9/23/2013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C213A3-3D56-49FD-A74A-7AF2DD578A71}" type="datetimeFigureOut">
              <a:rPr lang="en-US" smtClean="0"/>
              <a:pPr/>
              <a:t>9/23/2013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0139C-D8E4-4DC5-B4B0-07A9F578D31A}" type="slidenum">
              <a:rPr lang="en-US" smtClean="0"/>
              <a:pPr/>
              <a:t>‹#›</a:t>
            </a:fld>
            <a:endParaRPr lang="en-US"/>
          </a:p>
        </p:txBody>
      </p:sp>
      <p:sp>
        <p:nvSpPr>
          <p:cNvPr id="8" name="Title 7"/>
          <p:cNvSpPr>
            <a:spLocks noGrp="1"/>
          </p:cNvSpPr>
          <p:nvPr>
            <p:ph type="title"/>
          </p:nvPr>
        </p:nvSpPr>
        <p:spPr/>
        <p:txBody>
          <a:bodyPr/>
          <a:lstStyle/>
          <a:p>
            <a:r>
              <a:rPr lang="en-US" smtClean="0"/>
              <a:t>Asıl başlık stili için tıklatın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Asıl başlık stili için tıklatın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Asıl metin stillerini düzenlemek için tıklatın</a:t>
            </a:r>
          </a:p>
        </p:txBody>
      </p:sp>
      <p:sp>
        <p:nvSpPr>
          <p:cNvPr id="4" name="Date Placeholder 3"/>
          <p:cNvSpPr>
            <a:spLocks noGrp="1"/>
          </p:cNvSpPr>
          <p:nvPr>
            <p:ph type="dt" sz="half" idx="10"/>
          </p:nvPr>
        </p:nvSpPr>
        <p:spPr/>
        <p:txBody>
          <a:bodyPr/>
          <a:lstStyle/>
          <a:p>
            <a:fld id="{4CC213A3-3D56-49FD-A74A-7AF2DD578A71}" type="datetimeFigureOut">
              <a:rPr lang="en-US" smtClean="0"/>
              <a:pPr/>
              <a:t>9/23/2013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CC213A3-3D56-49FD-A74A-7AF2DD578A71}" type="datetimeFigureOut">
              <a:rPr lang="en-US" smtClean="0"/>
              <a:pPr/>
              <a:t>9/23/2013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0139C-D8E4-4DC5-B4B0-07A9F578D31A}" type="slidenum">
              <a:rPr lang="en-US" smtClean="0"/>
              <a:pPr/>
              <a:t>‹#›</a:t>
            </a:fld>
            <a:endParaRPr lang="en-US"/>
          </a:p>
        </p:txBody>
      </p:sp>
      <p:sp>
        <p:nvSpPr>
          <p:cNvPr id="8" name="Title 7"/>
          <p:cNvSpPr>
            <a:spLocks noGrp="1"/>
          </p:cNvSpPr>
          <p:nvPr>
            <p:ph type="title"/>
          </p:nvPr>
        </p:nvSpPr>
        <p:spPr/>
        <p:txBody>
          <a:bodyPr/>
          <a:lstStyle/>
          <a:p>
            <a:r>
              <a:rPr lang="en-US" smtClean="0"/>
              <a:t>Asıl başlık stili için tıklatın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Asıl metin stillerini düzenlemek için tıklatın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Asıl metin stillerini düzenlemek için tıklatın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
        <p:nvSpPr>
          <p:cNvPr id="7" name="Date Placeholder 6"/>
          <p:cNvSpPr>
            <a:spLocks noGrp="1"/>
          </p:cNvSpPr>
          <p:nvPr>
            <p:ph type="dt" sz="half" idx="10"/>
          </p:nvPr>
        </p:nvSpPr>
        <p:spPr/>
        <p:txBody>
          <a:bodyPr/>
          <a:lstStyle/>
          <a:p>
            <a:fld id="{4CC213A3-3D56-49FD-A74A-7AF2DD578A71}" type="datetimeFigureOut">
              <a:rPr lang="en-US" smtClean="0"/>
              <a:pPr/>
              <a:t>9/23/2013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0139C-D8E4-4DC5-B4B0-07A9F578D31A}" type="slidenum">
              <a:rPr lang="en-US" smtClean="0"/>
              <a:pPr/>
              <a:t>‹#›</a:t>
            </a:fld>
            <a:endParaRPr lang="en-US"/>
          </a:p>
        </p:txBody>
      </p:sp>
      <p:sp>
        <p:nvSpPr>
          <p:cNvPr id="10" name="Title 9"/>
          <p:cNvSpPr>
            <a:spLocks noGrp="1"/>
          </p:cNvSpPr>
          <p:nvPr>
            <p:ph type="title"/>
          </p:nvPr>
        </p:nvSpPr>
        <p:spPr/>
        <p:txBody>
          <a:bodyPr/>
          <a:lstStyle/>
          <a:p>
            <a:r>
              <a:rPr lang="en-US"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Asıl başlık stili için tıklatın</a:t>
            </a:r>
            <a:endParaRPr lang="en-US" dirty="0"/>
          </a:p>
        </p:txBody>
      </p:sp>
      <p:sp>
        <p:nvSpPr>
          <p:cNvPr id="3" name="Date Placeholder 2"/>
          <p:cNvSpPr>
            <a:spLocks noGrp="1"/>
          </p:cNvSpPr>
          <p:nvPr>
            <p:ph type="dt" sz="half" idx="10"/>
          </p:nvPr>
        </p:nvSpPr>
        <p:spPr/>
        <p:txBody>
          <a:bodyPr/>
          <a:lstStyle/>
          <a:p>
            <a:fld id="{4CC213A3-3D56-49FD-A74A-7AF2DD578A71}" type="datetimeFigureOut">
              <a:rPr lang="en-US" smtClean="0"/>
              <a:pPr/>
              <a:t>9/23/2013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C213A3-3D56-49FD-A74A-7AF2DD578A71}" type="datetimeFigureOut">
              <a:rPr lang="en-US" smtClean="0"/>
              <a:pPr/>
              <a:t>9/23/2013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Asıl başlık stili için tıklatın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Asıl metin stillerini düzenlemek için tıklatın</a:t>
            </a:r>
          </a:p>
        </p:txBody>
      </p:sp>
      <p:sp>
        <p:nvSpPr>
          <p:cNvPr id="5" name="Date Placeholder 4"/>
          <p:cNvSpPr>
            <a:spLocks noGrp="1"/>
          </p:cNvSpPr>
          <p:nvPr>
            <p:ph type="dt" sz="half" idx="10"/>
          </p:nvPr>
        </p:nvSpPr>
        <p:spPr/>
        <p:txBody>
          <a:bodyPr/>
          <a:lstStyle/>
          <a:p>
            <a:fld id="{4CC213A3-3D56-49FD-A74A-7AF2DD578A71}" type="datetimeFigureOut">
              <a:rPr lang="en-US" smtClean="0"/>
              <a:pPr/>
              <a:t>9/23/2013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0139C-D8E4-4DC5-B4B0-07A9F578D31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Resim eklemek için simgeyi tıklatın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Asıl metin stillerini düzenlemek için tıklatın</a:t>
            </a:r>
          </a:p>
        </p:txBody>
      </p:sp>
      <p:sp>
        <p:nvSpPr>
          <p:cNvPr id="5" name="Date Placeholder 4"/>
          <p:cNvSpPr>
            <a:spLocks noGrp="1"/>
          </p:cNvSpPr>
          <p:nvPr>
            <p:ph type="dt" sz="half" idx="10"/>
          </p:nvPr>
        </p:nvSpPr>
        <p:spPr/>
        <p:txBody>
          <a:bodyPr/>
          <a:lstStyle/>
          <a:p>
            <a:fld id="{4CC213A3-3D56-49FD-A74A-7AF2DD578A71}" type="datetimeFigureOut">
              <a:rPr lang="en-US" smtClean="0"/>
              <a:pPr/>
              <a:t>9/23/2013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0139C-D8E4-4DC5-B4B0-07A9F578D31A}"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Asıl başlık stili için tıklatın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Asıl başlık stili için tıklatın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Asıl metin stillerini düzenlemek için tıklatın</a:t>
            </a:r>
          </a:p>
          <a:p>
            <a:pPr lvl="1"/>
            <a:r>
              <a:rPr lang="en-US" smtClean="0"/>
              <a:t>İkinci düzey</a:t>
            </a:r>
          </a:p>
          <a:p>
            <a:pPr lvl="2"/>
            <a:r>
              <a:rPr lang="en-US" smtClean="0"/>
              <a:t>Üçüncü düzey</a:t>
            </a:r>
          </a:p>
          <a:p>
            <a:pPr lvl="3"/>
            <a:r>
              <a:rPr lang="en-US" smtClean="0"/>
              <a:t>Dördüncü düzey</a:t>
            </a:r>
          </a:p>
          <a:p>
            <a:pPr lvl="4"/>
            <a:r>
              <a:rPr lang="en-US" smtClean="0"/>
              <a:t>Beşinci düzey</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CC213A3-3D56-49FD-A74A-7AF2DD578A71}" type="datetimeFigureOut">
              <a:rPr lang="en-US" smtClean="0"/>
              <a:pPr/>
              <a:t>9/23/2013</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400139C-D8E4-4DC5-B4B0-07A9F578D3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dirty="0" smtClean="0"/>
              <a:t>FATMA MIZIKACI </a:t>
            </a:r>
          </a:p>
          <a:p>
            <a:r>
              <a:rPr lang="tr-TR" dirty="0" smtClean="0"/>
              <a:t>2012-2013</a:t>
            </a:r>
            <a:endParaRPr lang="en-US" dirty="0"/>
          </a:p>
        </p:txBody>
      </p:sp>
      <p:sp>
        <p:nvSpPr>
          <p:cNvPr id="2" name="Başlık 1"/>
          <p:cNvSpPr>
            <a:spLocks noGrp="1"/>
          </p:cNvSpPr>
          <p:nvPr>
            <p:ph type="ctrTitle"/>
          </p:nvPr>
        </p:nvSpPr>
        <p:spPr>
          <a:xfrm>
            <a:off x="685800" y="1196753"/>
            <a:ext cx="7772400" cy="2403698"/>
          </a:xfrm>
        </p:spPr>
        <p:txBody>
          <a:bodyPr>
            <a:normAutofit fontScale="90000"/>
          </a:bodyPr>
          <a:lstStyle/>
          <a:p>
            <a:r>
              <a:rPr lang="tr-TR" dirty="0" smtClean="0"/>
              <a:t>ÖĞRETİM İLKE VE YÖNTEMLERİ</a:t>
            </a:r>
            <a:br>
              <a:rPr lang="tr-TR" dirty="0" smtClean="0"/>
            </a:br>
            <a:r>
              <a:rPr lang="tr-TR" dirty="0" smtClean="0"/>
              <a:t/>
            </a:r>
            <a:br>
              <a:rPr lang="tr-TR" dirty="0" smtClean="0"/>
            </a:br>
            <a:r>
              <a:rPr lang="tr-TR" dirty="0" smtClean="0"/>
              <a:t>TEMEL KAVRAMLAR</a:t>
            </a:r>
            <a:br>
              <a:rPr lang="tr-TR" dirty="0" smtClean="0"/>
            </a:br>
            <a:endParaRPr lang="en-US" dirty="0"/>
          </a:p>
        </p:txBody>
      </p:sp>
    </p:spTree>
    <p:extLst>
      <p:ext uri="{BB962C8B-B14F-4D97-AF65-F5344CB8AC3E}">
        <p14:creationId xmlns:p14="http://schemas.microsoft.com/office/powerpoint/2010/main" xmlns="" val="1174557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GB"/>
          </a:p>
        </p:txBody>
      </p:sp>
      <p:pic>
        <p:nvPicPr>
          <p:cNvPr id="2050" name="Picture 2" descr="C:\Documents and Settings\egitmen\Belgelerim\Resimlerim\10.gif"/>
          <p:cNvPicPr>
            <a:picLocks noGrp="1" noChangeAspect="1" noChangeArrowheads="1"/>
          </p:cNvPicPr>
          <p:nvPr>
            <p:ph sz="quarter" idx="13"/>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544" y="404664"/>
            <a:ext cx="7992888" cy="623117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12013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p:cNvSpPr>
            <a:spLocks noGrp="1"/>
          </p:cNvSpPr>
          <p:nvPr>
            <p:ph type="body" idx="1"/>
          </p:nvPr>
        </p:nvSpPr>
        <p:spPr/>
        <p:txBody>
          <a:bodyPr/>
          <a:lstStyle/>
          <a:p>
            <a:r>
              <a:rPr lang="tr-TR" dirty="0"/>
              <a:t>Temel öğretim yöntemleri</a:t>
            </a:r>
            <a:endParaRPr lang="en-GB" dirty="0"/>
          </a:p>
        </p:txBody>
      </p:sp>
      <p:sp>
        <p:nvSpPr>
          <p:cNvPr id="3" name="İçerik Yer Tutucusu 2"/>
          <p:cNvSpPr>
            <a:spLocks noGrp="1"/>
          </p:cNvSpPr>
          <p:nvPr>
            <p:ph sz="half" idx="2"/>
          </p:nvPr>
        </p:nvSpPr>
        <p:spPr>
          <a:xfrm>
            <a:off x="1156447" y="1400326"/>
            <a:ext cx="3346704" cy="4044897"/>
          </a:xfrm>
        </p:spPr>
        <p:txBody>
          <a:bodyPr>
            <a:normAutofit fontScale="85000" lnSpcReduction="20000"/>
          </a:bodyPr>
          <a:lstStyle/>
          <a:p>
            <a:pPr marL="0" indent="0">
              <a:buNone/>
            </a:pPr>
            <a:endParaRPr lang="en-US" dirty="0"/>
          </a:p>
          <a:p>
            <a:r>
              <a:rPr lang="tr-TR" sz="2800" b="1" dirty="0">
                <a:solidFill>
                  <a:schemeClr val="accent1">
                    <a:lumMod val="75000"/>
                  </a:schemeClr>
                </a:solidFill>
              </a:rPr>
              <a:t>Öğretmen merkezli yöntemler:</a:t>
            </a:r>
            <a:r>
              <a:rPr lang="tr-TR" sz="2800" dirty="0">
                <a:solidFill>
                  <a:schemeClr val="accent1">
                    <a:lumMod val="75000"/>
                  </a:schemeClr>
                </a:solidFill>
              </a:rPr>
              <a:t> </a:t>
            </a:r>
            <a:r>
              <a:rPr lang="tr-TR" sz="2800" dirty="0"/>
              <a:t>anlatım, ders sunumu, soru sorma ve öğretmen </a:t>
            </a:r>
            <a:r>
              <a:rPr lang="tr-TR" sz="2800" dirty="0" smtClean="0"/>
              <a:t>uygulamaları</a:t>
            </a:r>
          </a:p>
          <a:p>
            <a:endParaRPr lang="en-US" sz="2800" dirty="0"/>
          </a:p>
          <a:p>
            <a:r>
              <a:rPr lang="tr-TR" sz="2800" b="1" dirty="0">
                <a:solidFill>
                  <a:schemeClr val="accent1">
                    <a:lumMod val="75000"/>
                  </a:schemeClr>
                </a:solidFill>
              </a:rPr>
              <a:t>Öğrenci merkezli yöntemler: </a:t>
            </a:r>
            <a:r>
              <a:rPr lang="tr-TR" sz="2800" dirty="0"/>
              <a:t>grup çalışması, tartışma yöntemi, proje hazırlama</a:t>
            </a:r>
            <a:endParaRPr lang="en-US" sz="2800" dirty="0"/>
          </a:p>
          <a:p>
            <a:endParaRPr lang="en-US" dirty="0"/>
          </a:p>
        </p:txBody>
      </p:sp>
      <p:sp>
        <p:nvSpPr>
          <p:cNvPr id="5" name="Metin Yer Tutucusu 4"/>
          <p:cNvSpPr>
            <a:spLocks noGrp="1"/>
          </p:cNvSpPr>
          <p:nvPr>
            <p:ph type="body" sz="quarter" idx="3"/>
          </p:nvPr>
        </p:nvSpPr>
        <p:spPr/>
        <p:txBody>
          <a:bodyPr/>
          <a:lstStyle/>
          <a:p>
            <a:endParaRPr lang="en-GB"/>
          </a:p>
        </p:txBody>
      </p:sp>
      <p:sp>
        <p:nvSpPr>
          <p:cNvPr id="6" name="İçerik Yer Tutucusu 5"/>
          <p:cNvSpPr>
            <a:spLocks noGrp="1"/>
          </p:cNvSpPr>
          <p:nvPr>
            <p:ph sz="quarter" idx="4"/>
          </p:nvPr>
        </p:nvSpPr>
        <p:spPr>
          <a:xfrm>
            <a:off x="4645025" y="908720"/>
            <a:ext cx="3346704" cy="4752528"/>
          </a:xfrm>
        </p:spPr>
        <p:txBody>
          <a:bodyPr/>
          <a:lstStyle/>
          <a:p>
            <a:endParaRPr lang="en-GB" dirty="0"/>
          </a:p>
        </p:txBody>
      </p:sp>
      <p:sp>
        <p:nvSpPr>
          <p:cNvPr id="2" name="Başlık 1"/>
          <p:cNvSpPr>
            <a:spLocks noGrp="1"/>
          </p:cNvSpPr>
          <p:nvPr>
            <p:ph type="title"/>
          </p:nvPr>
        </p:nvSpPr>
        <p:spPr>
          <a:xfrm>
            <a:off x="1793289" y="6309320"/>
            <a:ext cx="6512511" cy="144016"/>
          </a:xfrm>
        </p:spPr>
        <p:txBody>
          <a:bodyPr>
            <a:normAutofit fontScale="90000"/>
          </a:bodyPr>
          <a:lstStyle/>
          <a:p>
            <a:pPr marL="0" indent="0">
              <a:buNone/>
            </a:pPr>
            <a:r>
              <a:rPr lang="en-US" dirty="0" smtClean="0"/>
              <a:t/>
            </a:r>
            <a:br>
              <a:rPr lang="en-US" dirty="0" smtClean="0"/>
            </a:br>
            <a:endParaRPr lang="en-US" dirty="0"/>
          </a:p>
        </p:txBody>
      </p:sp>
      <p:pic>
        <p:nvPicPr>
          <p:cNvPr id="1026" name="Picture 2" descr="C:\Documents and Settings\egitmen\Belgelerim\Resimlerim\proje.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44008" y="764704"/>
            <a:ext cx="3528392" cy="475252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315588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797152"/>
            <a:ext cx="6512511" cy="1296144"/>
          </a:xfrm>
        </p:spPr>
        <p:txBody>
          <a:bodyPr>
            <a:normAutofit fontScale="90000"/>
          </a:bodyPr>
          <a:lstStyle/>
          <a:p>
            <a:r>
              <a:rPr lang="tr-TR" b="1" dirty="0" smtClean="0"/>
              <a:t>Sorular</a:t>
            </a:r>
            <a:r>
              <a:rPr lang="en-US" dirty="0" smtClean="0"/>
              <a:t/>
            </a:r>
            <a:br>
              <a:rPr lang="en-US" dirty="0" smtClean="0"/>
            </a:br>
            <a:endParaRPr lang="en-US" dirty="0"/>
          </a:p>
        </p:txBody>
      </p:sp>
      <p:sp>
        <p:nvSpPr>
          <p:cNvPr id="3" name="İçerik Yer Tutucusu 2"/>
          <p:cNvSpPr>
            <a:spLocks noGrp="1"/>
          </p:cNvSpPr>
          <p:nvPr>
            <p:ph sz="quarter" idx="13"/>
          </p:nvPr>
        </p:nvSpPr>
        <p:spPr>
          <a:xfrm>
            <a:off x="827584" y="731520"/>
            <a:ext cx="7200800" cy="4137640"/>
          </a:xfrm>
        </p:spPr>
        <p:txBody>
          <a:bodyPr>
            <a:normAutofit/>
          </a:bodyPr>
          <a:lstStyle/>
          <a:p>
            <a:pPr lvl="0"/>
            <a:r>
              <a:rPr lang="tr-TR" sz="2400" dirty="0" smtClean="0"/>
              <a:t>Eğitim, öğretim ve program kavramlarını açıklayınız ve birer örnek veriniz.</a:t>
            </a:r>
          </a:p>
          <a:p>
            <a:pPr lvl="0"/>
            <a:r>
              <a:rPr lang="tr-TR" sz="2400" dirty="0" smtClean="0"/>
              <a:t>Öğretim yöntemi, </a:t>
            </a:r>
            <a:r>
              <a:rPr lang="tr-TR" sz="2400" dirty="0"/>
              <a:t>teknik ve strateji kavramlarını </a:t>
            </a:r>
            <a:r>
              <a:rPr lang="tr-TR" sz="2400" dirty="0" smtClean="0"/>
              <a:t>örnek vererek açıklayınız.</a:t>
            </a:r>
          </a:p>
          <a:p>
            <a:pPr lvl="0"/>
            <a:r>
              <a:rPr lang="tr-TR" sz="2400" dirty="0" smtClean="0"/>
              <a:t>Yöntem ile strateji arasındaki fark nedir?</a:t>
            </a:r>
          </a:p>
          <a:p>
            <a:pPr lvl="0"/>
            <a:r>
              <a:rPr lang="tr-TR" sz="2400" dirty="0" smtClean="0"/>
              <a:t>Öğretim stratejileri nelerdir?</a:t>
            </a:r>
            <a:endParaRPr lang="en-US" sz="2400" dirty="0"/>
          </a:p>
          <a:p>
            <a:pPr lvl="0"/>
            <a:r>
              <a:rPr lang="tr-TR" sz="2400" dirty="0" smtClean="0"/>
              <a:t>Öğretmen </a:t>
            </a:r>
            <a:r>
              <a:rPr lang="tr-TR" sz="2400" dirty="0"/>
              <a:t>ve öğrenci merkezli yöntemler nelerdir?</a:t>
            </a:r>
            <a:endParaRPr lang="en-US" sz="2400" dirty="0"/>
          </a:p>
          <a:p>
            <a:endParaRPr lang="en-US" sz="2400" dirty="0"/>
          </a:p>
          <a:p>
            <a:endParaRPr lang="en-US" dirty="0"/>
          </a:p>
        </p:txBody>
      </p:sp>
    </p:spTree>
    <p:extLst>
      <p:ext uri="{BB962C8B-B14F-4D97-AF65-F5344CB8AC3E}">
        <p14:creationId xmlns:p14="http://schemas.microsoft.com/office/powerpoint/2010/main" xmlns="" val="3337406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5085184"/>
            <a:ext cx="6512511" cy="792088"/>
          </a:xfrm>
        </p:spPr>
        <p:txBody>
          <a:bodyPr/>
          <a:lstStyle/>
          <a:p>
            <a:r>
              <a:rPr lang="tr-TR" sz="4000" dirty="0"/>
              <a:t>EĞİTİM</a:t>
            </a:r>
            <a:br>
              <a:rPr lang="tr-TR" sz="4000" dirty="0"/>
            </a:br>
            <a:endParaRPr lang="tr-TR" sz="4000" dirty="0"/>
          </a:p>
        </p:txBody>
      </p:sp>
      <p:sp>
        <p:nvSpPr>
          <p:cNvPr id="3" name="İçerik Yer Tutucusu 2"/>
          <p:cNvSpPr>
            <a:spLocks noGrp="1"/>
          </p:cNvSpPr>
          <p:nvPr>
            <p:ph sz="quarter" idx="13"/>
          </p:nvPr>
        </p:nvSpPr>
        <p:spPr>
          <a:xfrm>
            <a:off x="251520" y="332656"/>
            <a:ext cx="8208912" cy="4752528"/>
          </a:xfrm>
        </p:spPr>
        <p:txBody>
          <a:bodyPr>
            <a:noAutofit/>
          </a:bodyPr>
          <a:lstStyle/>
          <a:p>
            <a:r>
              <a:rPr lang="tr-TR" sz="1800" b="1" dirty="0" smtClean="0"/>
              <a:t>1</a:t>
            </a:r>
            <a:r>
              <a:rPr lang="tr-TR" sz="1800" b="1" dirty="0"/>
              <a:t>.</a:t>
            </a:r>
            <a:r>
              <a:rPr lang="tr-TR" sz="1800" dirty="0"/>
              <a:t> Bireyin davranışında, kendi yaşantısı yoluyla ve kasıtlı olarak önceden belirlenmiş amaçlara uygun değişme meydana getirme sürecidir. Bu tanıma göre eğitim bir süreçtir. </a:t>
            </a:r>
            <a:endParaRPr lang="tr-TR" sz="1800" dirty="0" smtClean="0"/>
          </a:p>
          <a:p>
            <a:r>
              <a:rPr lang="tr-TR" sz="1800" b="1" dirty="0" smtClean="0"/>
              <a:t>2</a:t>
            </a:r>
            <a:r>
              <a:rPr lang="tr-TR" sz="1800" b="1" dirty="0"/>
              <a:t>.</a:t>
            </a:r>
            <a:r>
              <a:rPr lang="tr-TR" sz="1800" dirty="0"/>
              <a:t> Bireyi aklı, duyguları ve davranışlarıyla bir bütün olarak ele alan bir oluşturma ve yönlendirme sürecidir</a:t>
            </a:r>
            <a:r>
              <a:rPr lang="tr-TR" sz="1800" b="1" dirty="0"/>
              <a:t>. </a:t>
            </a:r>
            <a:endParaRPr lang="tr-TR" sz="1800" b="1" dirty="0" smtClean="0"/>
          </a:p>
          <a:p>
            <a:r>
              <a:rPr lang="tr-TR" sz="1800" b="1" dirty="0" smtClean="0"/>
              <a:t>3</a:t>
            </a:r>
            <a:r>
              <a:rPr lang="tr-TR" sz="1800" b="1" dirty="0"/>
              <a:t>.</a:t>
            </a:r>
            <a:r>
              <a:rPr lang="tr-TR" sz="1800" dirty="0"/>
              <a:t> Önceden saptanmış esaslara göre insanların davranışlarında belli gelişmeler sağlamaya yarayan planlı etkiler sürecidir. Eğitim amaçla başlar, öğretme-öğrenme etkinlikleriyle devam eder ve değerlendirme ile son bulur. </a:t>
            </a:r>
            <a:endParaRPr lang="tr-TR" sz="1800" dirty="0" smtClean="0"/>
          </a:p>
          <a:p>
            <a:r>
              <a:rPr lang="tr-TR" sz="1800" b="1" dirty="0" smtClean="0"/>
              <a:t>4</a:t>
            </a:r>
            <a:r>
              <a:rPr lang="tr-TR" sz="1800" b="1" dirty="0"/>
              <a:t>.</a:t>
            </a:r>
            <a:r>
              <a:rPr lang="tr-TR" sz="1800" dirty="0"/>
              <a:t> Toplumun değer yargıları ile bilgi ve beceri birikiminin yeni kuşaklara aktarılması, bu amaçla okullarda ve benzer kurumlarda sürdürülen öğretim ve yetiştirme etkinliklerinin tümüdür. Kişinin belli bir yaşam tarzını öğrendiği toplumsallaşma ve kültürlenme sürecidir. Bütün toplumlarda eğitimin amacı yeni kuşaklara bir kültür birikimini aktarmak, gençlerin davranışını, yetişkinlerin hayat tarzı yönünde biçimlendirerek, onları gelecekteki toplumsal rollerine doğru yöneltmektir. </a:t>
            </a:r>
          </a:p>
          <a:p>
            <a:endParaRPr lang="tr-TR" sz="1800" dirty="0"/>
          </a:p>
        </p:txBody>
      </p:sp>
    </p:spTree>
    <p:extLst>
      <p:ext uri="{BB962C8B-B14F-4D97-AF65-F5344CB8AC3E}">
        <p14:creationId xmlns:p14="http://schemas.microsoft.com/office/powerpoint/2010/main" xmlns="" val="1830843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GB"/>
          </a:p>
        </p:txBody>
      </p:sp>
      <p:pic>
        <p:nvPicPr>
          <p:cNvPr id="3074" name="Picture 2" descr="C:\Documents and Settings\egitmen\Belgelerim\Resimlerim\86957371ya8.jpg"/>
          <p:cNvPicPr>
            <a:picLocks noGrp="1" noChangeAspect="1" noChangeArrowheads="1"/>
          </p:cNvPicPr>
          <p:nvPr>
            <p:ph sz="quarter" idx="13"/>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332656"/>
            <a:ext cx="7704856" cy="576064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88723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3" y="4797152"/>
            <a:ext cx="7046168" cy="1296144"/>
          </a:xfrm>
        </p:spPr>
        <p:txBody>
          <a:bodyPr/>
          <a:lstStyle/>
          <a:p>
            <a:r>
              <a:rPr lang="tr-TR" dirty="0"/>
              <a:t>ÖĞRETİM</a:t>
            </a:r>
          </a:p>
        </p:txBody>
      </p:sp>
      <p:sp>
        <p:nvSpPr>
          <p:cNvPr id="3" name="İçerik Yer Tutucusu 2"/>
          <p:cNvSpPr>
            <a:spLocks noGrp="1"/>
          </p:cNvSpPr>
          <p:nvPr>
            <p:ph sz="quarter" idx="13"/>
          </p:nvPr>
        </p:nvSpPr>
        <p:spPr>
          <a:xfrm>
            <a:off x="611560" y="731520"/>
            <a:ext cx="7776864" cy="4065632"/>
          </a:xfrm>
        </p:spPr>
        <p:txBody>
          <a:bodyPr>
            <a:normAutofit lnSpcReduction="10000"/>
          </a:bodyPr>
          <a:lstStyle/>
          <a:p>
            <a:pPr marL="45720" indent="0">
              <a:buNone/>
            </a:pPr>
            <a:endParaRPr lang="tr-TR" dirty="0"/>
          </a:p>
          <a:p>
            <a:r>
              <a:rPr lang="tr-TR" sz="2800" b="1" dirty="0"/>
              <a:t>1.</a:t>
            </a:r>
            <a:r>
              <a:rPr lang="tr-TR" sz="2800" dirty="0"/>
              <a:t> Öğrenmeyi sağlamak amacıyla yapılan</a:t>
            </a:r>
            <a:r>
              <a:rPr lang="tr-TR" sz="2800" b="1" dirty="0"/>
              <a:t> </a:t>
            </a:r>
            <a:r>
              <a:rPr lang="tr-TR" sz="2800" dirty="0"/>
              <a:t>planlı, programlı, destekli öğretme etkinlikleri; belirli hedeflere dönük olarak, içsel öğrenme süreçlerini desteklemek üzere tasarlanan dış olayların düzenlenmesidir. </a:t>
            </a:r>
            <a:endParaRPr lang="tr-TR" sz="2800" dirty="0" smtClean="0"/>
          </a:p>
          <a:p>
            <a:pPr marL="45720" indent="0">
              <a:buNone/>
            </a:pPr>
            <a:endParaRPr lang="tr-TR" sz="2800" dirty="0"/>
          </a:p>
          <a:p>
            <a:r>
              <a:rPr lang="tr-TR" sz="2800" b="1" dirty="0"/>
              <a:t>2.</a:t>
            </a:r>
            <a:r>
              <a:rPr lang="tr-TR" sz="2800" dirty="0"/>
              <a:t> Bir öğretim birimi ile bir ya da birden fazla kişi arasındaki iletişimdir.</a:t>
            </a:r>
          </a:p>
          <a:p>
            <a:endParaRPr lang="tr-TR" dirty="0"/>
          </a:p>
        </p:txBody>
      </p:sp>
    </p:spTree>
    <p:extLst>
      <p:ext uri="{BB962C8B-B14F-4D97-AF65-F5344CB8AC3E}">
        <p14:creationId xmlns:p14="http://schemas.microsoft.com/office/powerpoint/2010/main" xmlns="" val="2627835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653136"/>
            <a:ext cx="6512511" cy="1080120"/>
          </a:xfrm>
        </p:spPr>
        <p:txBody>
          <a:bodyPr/>
          <a:lstStyle/>
          <a:p>
            <a:r>
              <a:rPr lang="tr-TR" dirty="0"/>
              <a:t>PROGRAM</a:t>
            </a:r>
            <a:br>
              <a:rPr lang="tr-TR" dirty="0"/>
            </a:br>
            <a:endParaRPr lang="tr-TR" dirty="0"/>
          </a:p>
        </p:txBody>
      </p:sp>
      <p:sp>
        <p:nvSpPr>
          <p:cNvPr id="3" name="İçerik Yer Tutucusu 2"/>
          <p:cNvSpPr>
            <a:spLocks noGrp="1"/>
          </p:cNvSpPr>
          <p:nvPr>
            <p:ph sz="quarter" idx="13"/>
          </p:nvPr>
        </p:nvSpPr>
        <p:spPr>
          <a:xfrm>
            <a:off x="1143000" y="731520"/>
            <a:ext cx="7173416" cy="4065632"/>
          </a:xfrm>
        </p:spPr>
        <p:txBody>
          <a:bodyPr>
            <a:normAutofit/>
          </a:bodyPr>
          <a:lstStyle/>
          <a:p>
            <a:r>
              <a:rPr lang="tr-TR" sz="2800" dirty="0" smtClean="0"/>
              <a:t>İzlenecek </a:t>
            </a:r>
            <a:r>
              <a:rPr lang="tr-TR" sz="2800" dirty="0"/>
              <a:t>yol, okulda öğretilen her şey, konular listesi, içerik, programlar listesi, materyal, dersler, davranış hedefleri, alanlar, okulda ya da okul dışında yer alan tüm öğrenme faaliyetleri ve </a:t>
            </a:r>
            <a:r>
              <a:rPr lang="tr-TR" sz="2800" dirty="0" smtClean="0"/>
              <a:t>yaşantıları, </a:t>
            </a:r>
            <a:r>
              <a:rPr lang="tr-TR" sz="2800" dirty="0"/>
              <a:t>okul tarafından okulda ve okul dışında öğretilen faaliyetler </a:t>
            </a:r>
            <a:r>
              <a:rPr lang="tr-TR" sz="2800" dirty="0" smtClean="0"/>
              <a:t>düzeneği</a:t>
            </a:r>
            <a:r>
              <a:rPr lang="tr-TR" sz="2800" dirty="0"/>
              <a:t>.</a:t>
            </a:r>
          </a:p>
          <a:p>
            <a:endParaRPr lang="tr-TR" sz="2800" dirty="0"/>
          </a:p>
        </p:txBody>
      </p:sp>
    </p:spTree>
    <p:extLst>
      <p:ext uri="{BB962C8B-B14F-4D97-AF65-F5344CB8AC3E}">
        <p14:creationId xmlns:p14="http://schemas.microsoft.com/office/powerpoint/2010/main" xmlns="" val="3991805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4294967295"/>
          </p:nvPr>
        </p:nvSpPr>
        <p:spPr>
          <a:xfrm>
            <a:off x="539552" y="731838"/>
            <a:ext cx="7992888" cy="5361458"/>
          </a:xfrm>
        </p:spPr>
        <p:txBody>
          <a:bodyPr>
            <a:normAutofit/>
          </a:bodyPr>
          <a:lstStyle/>
          <a:p>
            <a:pPr marL="45720" indent="0">
              <a:buNone/>
            </a:pPr>
            <a:r>
              <a:rPr lang="tr-TR" sz="3200" b="1" i="1" dirty="0" smtClean="0">
                <a:solidFill>
                  <a:schemeClr val="accent1"/>
                </a:solidFill>
              </a:rPr>
              <a:t>«Nasıl öğretmeliyim?» </a:t>
            </a:r>
            <a:r>
              <a:rPr lang="tr-TR" sz="3200" i="1" dirty="0">
                <a:solidFill>
                  <a:schemeClr val="accent1"/>
                </a:solidFill>
              </a:rPr>
              <a:t>sorusu </a:t>
            </a:r>
            <a:r>
              <a:rPr lang="tr-TR" sz="3200" b="1" i="1" dirty="0">
                <a:solidFill>
                  <a:schemeClr val="accent1"/>
                </a:solidFill>
              </a:rPr>
              <a:t>strateji, yöntem ve teknikler</a:t>
            </a:r>
            <a:r>
              <a:rPr lang="tr-TR" sz="3200" i="1" dirty="0">
                <a:solidFill>
                  <a:schemeClr val="accent1"/>
                </a:solidFill>
              </a:rPr>
              <a:t> gibi süreçleri </a:t>
            </a:r>
            <a:r>
              <a:rPr lang="tr-TR" sz="3200" i="1" dirty="0" smtClean="0">
                <a:solidFill>
                  <a:schemeClr val="accent1"/>
                </a:solidFill>
              </a:rPr>
              <a:t>kapsar: </a:t>
            </a:r>
          </a:p>
          <a:p>
            <a:pPr marL="45720" indent="0">
              <a:buNone/>
            </a:pPr>
            <a:endParaRPr lang="tr-TR" dirty="0"/>
          </a:p>
          <a:p>
            <a:r>
              <a:rPr lang="tr-TR" sz="2400" b="1" dirty="0">
                <a:solidFill>
                  <a:schemeClr val="accent6">
                    <a:lumMod val="75000"/>
                  </a:schemeClr>
                </a:solidFill>
              </a:rPr>
              <a:t>Yöntem: </a:t>
            </a:r>
            <a:r>
              <a:rPr lang="tr-TR" sz="2400" dirty="0"/>
              <a:t>Hedefe ulaşmak için izlenen en kısa yol; bir konuyu öğrenmek için seçilen düzenli yol</a:t>
            </a:r>
            <a:r>
              <a:rPr lang="tr-TR" sz="2400" dirty="0" smtClean="0"/>
              <a:t>.</a:t>
            </a:r>
          </a:p>
          <a:p>
            <a:pPr lvl="0"/>
            <a:r>
              <a:rPr lang="tr-TR" sz="2400" dirty="0" smtClean="0"/>
              <a:t>Bir </a:t>
            </a:r>
            <a:r>
              <a:rPr lang="tr-TR" sz="2400" dirty="0"/>
              <a:t>sorunu çözmek, bir deneyi sonuçlandırmak, bir konuyu öğrenmek ya da öğretmek gibi amaçlara ulaşmak için bilinçli olarak seçilen ve izlenen </a:t>
            </a:r>
            <a:r>
              <a:rPr lang="tr-TR" sz="2400" dirty="0">
                <a:solidFill>
                  <a:srgbClr val="FF0000"/>
                </a:solidFill>
              </a:rPr>
              <a:t>düzenli yoldur. </a:t>
            </a:r>
            <a:endParaRPr lang="en-US" sz="2400" dirty="0">
              <a:solidFill>
                <a:srgbClr val="FF0000"/>
              </a:solidFill>
            </a:endParaRPr>
          </a:p>
          <a:p>
            <a:endParaRPr lang="tr-TR" dirty="0"/>
          </a:p>
          <a:p>
            <a:pPr marL="45720" indent="0">
              <a:buNone/>
            </a:pPr>
            <a:endParaRPr lang="tr-TR" dirty="0"/>
          </a:p>
        </p:txBody>
      </p:sp>
    </p:spTree>
    <p:extLst>
      <p:ext uri="{BB962C8B-B14F-4D97-AF65-F5344CB8AC3E}">
        <p14:creationId xmlns:p14="http://schemas.microsoft.com/office/powerpoint/2010/main" xmlns="" val="3957985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5157192"/>
            <a:ext cx="6512511" cy="1080120"/>
          </a:xfrm>
        </p:spPr>
        <p:txBody>
          <a:bodyPr>
            <a:normAutofit fontScale="90000"/>
          </a:bodyPr>
          <a:lstStyle/>
          <a:p>
            <a:r>
              <a:rPr lang="tr-TR" b="1" dirty="0" smtClean="0">
                <a:solidFill>
                  <a:schemeClr val="accent6">
                    <a:lumMod val="75000"/>
                  </a:schemeClr>
                </a:solidFill>
              </a:rPr>
              <a:t>Öğretim yöntemi</a:t>
            </a:r>
            <a:r>
              <a:rPr lang="en-US" dirty="0" smtClean="0"/>
              <a:t/>
            </a:r>
            <a:br>
              <a:rPr lang="en-US" dirty="0" smtClean="0"/>
            </a:br>
            <a:endParaRPr lang="en-US" dirty="0"/>
          </a:p>
        </p:txBody>
      </p:sp>
      <p:sp>
        <p:nvSpPr>
          <p:cNvPr id="3" name="İçerik Yer Tutucusu 2"/>
          <p:cNvSpPr>
            <a:spLocks noGrp="1"/>
          </p:cNvSpPr>
          <p:nvPr>
            <p:ph sz="quarter" idx="13"/>
          </p:nvPr>
        </p:nvSpPr>
        <p:spPr>
          <a:xfrm>
            <a:off x="323528" y="731520"/>
            <a:ext cx="8208912" cy="4209648"/>
          </a:xfrm>
        </p:spPr>
        <p:txBody>
          <a:bodyPr>
            <a:normAutofit fontScale="25000" lnSpcReduction="20000"/>
          </a:bodyPr>
          <a:lstStyle/>
          <a:p>
            <a:pPr marL="0" indent="0">
              <a:buNone/>
            </a:pPr>
            <a:endParaRPr lang="en-US" sz="11200" dirty="0"/>
          </a:p>
          <a:p>
            <a:r>
              <a:rPr lang="tr-TR" sz="11200" dirty="0"/>
              <a:t>Öğrenme hedeflerini gerçekleştirmek amacıyla;  öğretim teknikleri, içerik, araç-gereç ve kaynakları birbiri ile ilişkili bir biçimde kullanarak yapılan faaliyetlerin tümü</a:t>
            </a:r>
            <a:r>
              <a:rPr lang="tr-TR" sz="11200" dirty="0" smtClean="0"/>
              <a:t>.</a:t>
            </a:r>
          </a:p>
          <a:p>
            <a:pPr marL="45720" indent="0">
              <a:buNone/>
            </a:pPr>
            <a:endParaRPr lang="en-US" sz="11200" dirty="0"/>
          </a:p>
          <a:p>
            <a:r>
              <a:rPr lang="tr-TR" sz="11200" b="1" dirty="0" smtClean="0">
                <a:solidFill>
                  <a:schemeClr val="accent6">
                    <a:lumMod val="75000"/>
                  </a:schemeClr>
                </a:solidFill>
              </a:rPr>
              <a:t>Yöntem</a:t>
            </a:r>
            <a:r>
              <a:rPr lang="tr-TR" sz="11200" dirty="0" smtClean="0"/>
              <a:t>, hedefler, süreç ve içerik ile kenetlenmiş bir bütün oluşturur. Bu bütünlüğün bozulması yönteminde işlevini bozar. Bu amaçla yöntem ile hedeflerin ilişkileri dikkatlice kurulmalıdır. </a:t>
            </a:r>
          </a:p>
          <a:p>
            <a:endParaRPr lang="tr-TR" sz="8600" dirty="0" smtClean="0"/>
          </a:p>
          <a:p>
            <a:pPr marL="0" indent="0">
              <a:buNone/>
            </a:pPr>
            <a:r>
              <a:rPr lang="tr-TR" sz="8600" dirty="0" smtClean="0"/>
              <a:t/>
            </a:r>
            <a:br>
              <a:rPr lang="tr-TR" sz="8600" dirty="0" smtClean="0"/>
            </a:br>
            <a:r>
              <a:rPr lang="tr-TR" dirty="0"/>
              <a:t/>
            </a:r>
            <a:br>
              <a:rPr lang="tr-TR" dirty="0"/>
            </a:br>
            <a:endParaRPr lang="en-US" dirty="0"/>
          </a:p>
          <a:p>
            <a:endParaRPr lang="en-US" dirty="0"/>
          </a:p>
        </p:txBody>
      </p:sp>
    </p:spTree>
    <p:extLst>
      <p:ext uri="{BB962C8B-B14F-4D97-AF65-F5344CB8AC3E}">
        <p14:creationId xmlns:p14="http://schemas.microsoft.com/office/powerpoint/2010/main" xmlns="" val="93933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941168"/>
            <a:ext cx="6512511" cy="1152128"/>
          </a:xfrm>
        </p:spPr>
        <p:txBody>
          <a:bodyPr/>
          <a:lstStyle/>
          <a:p>
            <a:r>
              <a:rPr lang="tr-TR" dirty="0" smtClean="0"/>
              <a:t>Öğretim tekniği- öğretim stratejisi</a:t>
            </a:r>
            <a:endParaRPr lang="en-US" dirty="0"/>
          </a:p>
        </p:txBody>
      </p:sp>
      <p:sp>
        <p:nvSpPr>
          <p:cNvPr id="3" name="İçerik Yer Tutucusu 2"/>
          <p:cNvSpPr>
            <a:spLocks noGrp="1"/>
          </p:cNvSpPr>
          <p:nvPr>
            <p:ph sz="quarter" idx="13"/>
          </p:nvPr>
        </p:nvSpPr>
        <p:spPr>
          <a:xfrm>
            <a:off x="539552" y="731520"/>
            <a:ext cx="7704856" cy="4209648"/>
          </a:xfrm>
        </p:spPr>
        <p:txBody>
          <a:bodyPr>
            <a:normAutofit/>
          </a:bodyPr>
          <a:lstStyle/>
          <a:p>
            <a:r>
              <a:rPr lang="tr-TR" sz="2400" b="1" dirty="0" smtClean="0">
                <a:solidFill>
                  <a:schemeClr val="accent1">
                    <a:lumMod val="75000"/>
                  </a:schemeClr>
                </a:solidFill>
              </a:rPr>
              <a:t>Öğretim Tekniği:  </a:t>
            </a:r>
            <a:r>
              <a:rPr lang="tr-TR" sz="2400" dirty="0" smtClean="0"/>
              <a:t>Öğretme yöntemini uygulamaya koyma biçimi ya da sınıf içinde yapılan işlemlerin bütünüdür. </a:t>
            </a:r>
            <a:r>
              <a:rPr lang="tr-TR" sz="2400" dirty="0" smtClean="0">
                <a:solidFill>
                  <a:srgbClr val="FF0000"/>
                </a:solidFill>
              </a:rPr>
              <a:t>Yöntem,</a:t>
            </a:r>
            <a:r>
              <a:rPr lang="tr-TR" sz="2400" dirty="0" smtClean="0"/>
              <a:t> tasarlama, </a:t>
            </a:r>
            <a:r>
              <a:rPr lang="tr-TR" sz="2400" dirty="0" smtClean="0">
                <a:solidFill>
                  <a:srgbClr val="FF0000"/>
                </a:solidFill>
              </a:rPr>
              <a:t>teknik</a:t>
            </a:r>
            <a:r>
              <a:rPr lang="tr-TR" sz="2400" dirty="0" smtClean="0"/>
              <a:t> ise tasarının uygulanmasıdır.</a:t>
            </a:r>
            <a:br>
              <a:rPr lang="tr-TR" sz="2400" dirty="0" smtClean="0"/>
            </a:br>
            <a:endParaRPr lang="tr-TR" sz="2400" dirty="0" smtClean="0"/>
          </a:p>
          <a:p>
            <a:r>
              <a:rPr lang="tr-TR" sz="2400" b="1" dirty="0" smtClean="0">
                <a:solidFill>
                  <a:schemeClr val="accent1">
                    <a:lumMod val="75000"/>
                  </a:schemeClr>
                </a:solidFill>
              </a:rPr>
              <a:t>Öğretim Stratejisi</a:t>
            </a:r>
            <a:r>
              <a:rPr lang="tr-TR" sz="2400" b="1" dirty="0">
                <a:solidFill>
                  <a:schemeClr val="accent1">
                    <a:lumMod val="75000"/>
                  </a:schemeClr>
                </a:solidFill>
              </a:rPr>
              <a:t>:</a:t>
            </a:r>
            <a:r>
              <a:rPr lang="tr-TR" sz="2400" dirty="0">
                <a:solidFill>
                  <a:schemeClr val="accent1">
                    <a:lumMod val="75000"/>
                  </a:schemeClr>
                </a:solidFill>
              </a:rPr>
              <a:t> </a:t>
            </a:r>
            <a:r>
              <a:rPr lang="tr-TR" sz="2400" b="1" dirty="0" smtClean="0">
                <a:solidFill>
                  <a:schemeClr val="accent1">
                    <a:lumMod val="75000"/>
                  </a:schemeClr>
                </a:solidFill>
              </a:rPr>
              <a:t> </a:t>
            </a:r>
            <a:r>
              <a:rPr lang="tr-TR" sz="2400" dirty="0" smtClean="0"/>
              <a:t>Öğretimin hedeflerine ulaşmasını kolaylaştırmada kullanılan küçük ölçekli </a:t>
            </a:r>
            <a:r>
              <a:rPr lang="tr-TR" sz="2400" dirty="0" smtClean="0">
                <a:solidFill>
                  <a:srgbClr val="FF0000"/>
                </a:solidFill>
              </a:rPr>
              <a:t>plan</a:t>
            </a:r>
            <a:r>
              <a:rPr lang="tr-TR" sz="2400" dirty="0" smtClean="0"/>
              <a:t>. Strateji, dersin amacına ulaşmasını sağlayan yöntem, teknik ve araç - gerecin belirlenmesine yön veren </a:t>
            </a:r>
            <a:r>
              <a:rPr lang="tr-TR" sz="2400" dirty="0" smtClean="0">
                <a:solidFill>
                  <a:srgbClr val="FF0000"/>
                </a:solidFill>
              </a:rPr>
              <a:t>genel bir yaklaşımdır</a:t>
            </a:r>
            <a:r>
              <a:rPr lang="tr-TR" sz="2400" dirty="0" smtClean="0"/>
              <a:t>.</a:t>
            </a:r>
          </a:p>
          <a:p>
            <a:endParaRPr lang="tr-TR" dirty="0" smtClean="0"/>
          </a:p>
          <a:p>
            <a:endParaRPr lang="en-US" dirty="0"/>
          </a:p>
        </p:txBody>
      </p:sp>
    </p:spTree>
    <p:extLst>
      <p:ext uri="{BB962C8B-B14F-4D97-AF65-F5344CB8AC3E}">
        <p14:creationId xmlns:p14="http://schemas.microsoft.com/office/powerpoint/2010/main" xmlns="" val="3500840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5085184"/>
            <a:ext cx="6512511" cy="1152128"/>
          </a:xfrm>
        </p:spPr>
        <p:txBody>
          <a:bodyPr/>
          <a:lstStyle/>
          <a:p>
            <a:r>
              <a:rPr lang="tr-TR" dirty="0" smtClean="0"/>
              <a:t>Öğretim Stratejileri</a:t>
            </a:r>
            <a:endParaRPr lang="en-US" dirty="0"/>
          </a:p>
        </p:txBody>
      </p:sp>
      <p:sp>
        <p:nvSpPr>
          <p:cNvPr id="3" name="İçerik Yer Tutucusu 2"/>
          <p:cNvSpPr>
            <a:spLocks noGrp="1"/>
          </p:cNvSpPr>
          <p:nvPr>
            <p:ph sz="quarter" idx="13"/>
          </p:nvPr>
        </p:nvSpPr>
        <p:spPr>
          <a:xfrm>
            <a:off x="611560" y="731520"/>
            <a:ext cx="7416824" cy="4281656"/>
          </a:xfrm>
        </p:spPr>
        <p:txBody>
          <a:bodyPr>
            <a:normAutofit fontScale="77500" lnSpcReduction="20000"/>
          </a:bodyPr>
          <a:lstStyle/>
          <a:p>
            <a:pPr marL="0" indent="0">
              <a:buNone/>
            </a:pPr>
            <a:r>
              <a:rPr lang="tr-TR" sz="2600" dirty="0" smtClean="0"/>
              <a:t>Öğretim yöntemi öğrenme stratejileri ile açıklanabilir. Bu stratejiler:</a:t>
            </a:r>
            <a:endParaRPr lang="en-US" sz="2600" dirty="0" smtClean="0"/>
          </a:p>
          <a:p>
            <a:r>
              <a:rPr lang="tr-TR" sz="2600" b="1" dirty="0" smtClean="0">
                <a:solidFill>
                  <a:schemeClr val="accent1">
                    <a:lumMod val="75000"/>
                  </a:schemeClr>
                </a:solidFill>
              </a:rPr>
              <a:t>Sunuş yoluyla öğrenme </a:t>
            </a:r>
            <a:endParaRPr lang="en-US" sz="2600" b="1" dirty="0" smtClean="0">
              <a:solidFill>
                <a:schemeClr val="accent1">
                  <a:lumMod val="75000"/>
                </a:schemeClr>
              </a:solidFill>
            </a:endParaRPr>
          </a:p>
          <a:p>
            <a:r>
              <a:rPr lang="tr-TR" sz="2600" b="1" dirty="0" smtClean="0">
                <a:solidFill>
                  <a:schemeClr val="accent1">
                    <a:lumMod val="75000"/>
                  </a:schemeClr>
                </a:solidFill>
              </a:rPr>
              <a:t>Buluş yoluyla öğrenme </a:t>
            </a:r>
            <a:endParaRPr lang="en-US" sz="2600" b="1" dirty="0" smtClean="0">
              <a:solidFill>
                <a:schemeClr val="accent1">
                  <a:lumMod val="75000"/>
                </a:schemeClr>
              </a:solidFill>
            </a:endParaRPr>
          </a:p>
          <a:p>
            <a:r>
              <a:rPr lang="tr-TR" sz="2600" b="1" dirty="0" smtClean="0">
                <a:solidFill>
                  <a:schemeClr val="accent1">
                    <a:lumMod val="75000"/>
                  </a:schemeClr>
                </a:solidFill>
              </a:rPr>
              <a:t>Araştırma ve inceleme yoluyla öğrenme </a:t>
            </a:r>
          </a:p>
          <a:p>
            <a:endParaRPr lang="tr-TR" sz="2600" b="1" dirty="0" smtClean="0">
              <a:solidFill>
                <a:schemeClr val="accent1">
                  <a:lumMod val="75000"/>
                </a:schemeClr>
              </a:solidFill>
            </a:endParaRPr>
          </a:p>
          <a:p>
            <a:r>
              <a:rPr lang="tr-TR" sz="2600" b="1" dirty="0" smtClean="0">
                <a:solidFill>
                  <a:schemeClr val="tx1"/>
                </a:solidFill>
              </a:rPr>
              <a:t>İşbirlikli </a:t>
            </a:r>
            <a:r>
              <a:rPr lang="tr-TR" sz="2600" b="1" dirty="0" smtClean="0">
                <a:solidFill>
                  <a:schemeClr val="tx1"/>
                </a:solidFill>
              </a:rPr>
              <a:t>öğrenme</a:t>
            </a:r>
          </a:p>
          <a:p>
            <a:r>
              <a:rPr lang="tr-TR" sz="2600" b="1" dirty="0" smtClean="0">
                <a:solidFill>
                  <a:schemeClr val="tx1"/>
                </a:solidFill>
              </a:rPr>
              <a:t>Tam öğrenme </a:t>
            </a:r>
            <a:endParaRPr lang="tr-TR" sz="2600" dirty="0" smtClean="0">
              <a:solidFill>
                <a:schemeClr val="tx1"/>
              </a:solidFill>
            </a:endParaRPr>
          </a:p>
          <a:p>
            <a:pPr marL="45720" indent="0">
              <a:buNone/>
            </a:pPr>
            <a:r>
              <a:rPr lang="tr-TR" sz="2600" dirty="0" smtClean="0"/>
              <a:t>	Tümünün ortak özelliği öğrenme hedeflerini gerçekleştirmektir.</a:t>
            </a:r>
            <a:endParaRPr lang="en-US" sz="2600" dirty="0" smtClean="0"/>
          </a:p>
          <a:p>
            <a:pPr marL="45720" indent="0">
              <a:buNone/>
            </a:pPr>
            <a:r>
              <a:rPr lang="tr-TR" sz="2600" dirty="0" smtClean="0"/>
              <a:t>	Bunların tümü öğrenme hedeflerine ulaşmak için izlenen yollardır. Yöntemin türünü büyük oranda öğrenme hedeflerinin alanı ve düzeyi belirler.</a:t>
            </a:r>
          </a:p>
          <a:p>
            <a:pPr marL="45720" indent="0">
              <a:buNone/>
            </a:pPr>
            <a:endParaRPr lang="en-US" dirty="0" smtClean="0"/>
          </a:p>
          <a:p>
            <a:endParaRPr lang="en-US" dirty="0"/>
          </a:p>
        </p:txBody>
      </p:sp>
    </p:spTree>
    <p:extLst>
      <p:ext uri="{BB962C8B-B14F-4D97-AF65-F5344CB8AC3E}">
        <p14:creationId xmlns:p14="http://schemas.microsoft.com/office/powerpoint/2010/main" xmlns="" val="355446435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149</TotalTime>
  <Words>482</Words>
  <Application>Microsoft Office PowerPoint</Application>
  <PresentationFormat>Ekran Gösterisi (4:3)</PresentationFormat>
  <Paragraphs>51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Slipstream</vt:lpstr>
      <vt:lpstr>ÖĞRETİM İLKE VE YÖNTEMLERİ  TEMEL KAVRAMLAR </vt:lpstr>
      <vt:lpstr>EĞİTİM </vt:lpstr>
      <vt:lpstr>Slayt 3</vt:lpstr>
      <vt:lpstr>ÖĞRETİM</vt:lpstr>
      <vt:lpstr>PROGRAM </vt:lpstr>
      <vt:lpstr>Slayt 6</vt:lpstr>
      <vt:lpstr>Öğretim yöntemi </vt:lpstr>
      <vt:lpstr>Öğretim tekniği- öğretim stratejisi</vt:lpstr>
      <vt:lpstr>Öğretim Stratejileri</vt:lpstr>
      <vt:lpstr>Slayt 10</vt:lpstr>
      <vt:lpstr> </vt:lpstr>
      <vt:lpstr>Sorular </vt:lpstr>
    </vt:vector>
  </TitlesOfParts>
  <Company>odt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İLKE VE YÖNTEMLERİ  TEMEL KAVRAMLAR </dc:title>
  <dc:creator>fatma</dc:creator>
  <cp:lastModifiedBy>Asus</cp:lastModifiedBy>
  <cp:revision>22</cp:revision>
  <dcterms:created xsi:type="dcterms:W3CDTF">2011-09-27T06:45:35Z</dcterms:created>
  <dcterms:modified xsi:type="dcterms:W3CDTF">2013-09-23T10:20:32Z</dcterms:modified>
</cp:coreProperties>
</file>