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4" r:id="rId5"/>
    <p:sldId id="258" r:id="rId6"/>
    <p:sldId id="265" r:id="rId7"/>
    <p:sldId id="259" r:id="rId8"/>
    <p:sldId id="260" r:id="rId9"/>
    <p:sldId id="261" r:id="rId10"/>
    <p:sldId id="262"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31.03.2020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31.03.2020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SHB 118 Drama</a:t>
            </a:r>
          </a:p>
          <a:p>
            <a:pPr algn="just"/>
            <a:endParaRPr lang="tr-TR" sz="3000" dirty="0">
              <a:solidFill>
                <a:schemeClr val="tx1"/>
              </a:solidFill>
              <a:latin typeface="Calibri" pitchFamily="34" charset="0"/>
              <a:cs typeface="Calibri" pitchFamily="34" charset="0"/>
            </a:endParaRP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İlter BATURAY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a:t>Bu merkez için çocukların serbestçe oyun oynamasını, birbirleriyle etkileşmesini </a:t>
            </a:r>
            <a:r>
              <a:rPr lang="tr-TR" dirty="0" smtClean="0"/>
              <a:t>ve farklı </a:t>
            </a:r>
            <a:r>
              <a:rPr lang="tr-TR" dirty="0"/>
              <a:t>oyun senaryoları oluşturmasını destekleyecek genişlikte bir alan düzenlenmeli ve bu alanın sessiz </a:t>
            </a:r>
            <a:r>
              <a:rPr lang="tr-TR" dirty="0" smtClean="0"/>
              <a:t>olunması gereken </a:t>
            </a:r>
            <a:r>
              <a:rPr lang="tr-TR" dirty="0"/>
              <a:t>merkezlerden uzak olmasına özen gösterilmelidir</a:t>
            </a:r>
            <a:r>
              <a:rPr lang="tr-TR" dirty="0" smtClean="0"/>
              <a:t>.</a:t>
            </a:r>
            <a:endParaRPr lang="tr-TR" dirty="0"/>
          </a:p>
        </p:txBody>
      </p:sp>
    </p:spTree>
    <p:extLst>
      <p:ext uri="{BB962C8B-B14F-4D97-AF65-F5344CB8AC3E}">
        <p14:creationId xmlns:p14="http://schemas.microsoft.com/office/powerpoint/2010/main" val="4075094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marL="0" indent="0">
              <a:buNone/>
            </a:pPr>
            <a:r>
              <a:rPr lang="tr-TR" b="1" dirty="0"/>
              <a:t>Drama Etkinliği</a:t>
            </a:r>
            <a:r>
              <a:rPr lang="tr-TR" b="1" dirty="0" smtClean="0"/>
              <a:t>:</a:t>
            </a:r>
          </a:p>
          <a:p>
            <a:pPr marL="0" indent="0">
              <a:buNone/>
            </a:pPr>
            <a:endParaRPr lang="tr-TR" dirty="0"/>
          </a:p>
          <a:p>
            <a:pPr algn="just"/>
            <a:r>
              <a:rPr lang="tr-TR" dirty="0"/>
              <a:t>Drama çocukların bir grup içerisinde durum ya da olayları kendi yaşantılarından yola çıkarak, materyaller kullanarak, dramatik formlar yoluyla canlandırmalarıdır. </a:t>
            </a:r>
            <a:endParaRPr lang="tr-TR" dirty="0"/>
          </a:p>
        </p:txBody>
      </p:sp>
    </p:spTree>
    <p:extLst>
      <p:ext uri="{BB962C8B-B14F-4D97-AF65-F5344CB8AC3E}">
        <p14:creationId xmlns:p14="http://schemas.microsoft.com/office/powerpoint/2010/main" val="3302068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a:t>Okul öncesinde drama çocuğun yaparak yaşayarak öğrenmesini amaçlayan, tüm gelişimlerini destekleyen, daha önceden belirlenmiş amaçları olan, olayları sözel ya da sözel olmayan iletişim yöntemleriyle ifade etmeye dayalı, içinde canlandırmaların olduğu bir etkinliktir. </a:t>
            </a:r>
          </a:p>
        </p:txBody>
      </p:sp>
    </p:spTree>
    <p:extLst>
      <p:ext uri="{BB962C8B-B14F-4D97-AF65-F5344CB8AC3E}">
        <p14:creationId xmlns:p14="http://schemas.microsoft.com/office/powerpoint/2010/main" val="1838726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sz="2800" dirty="0"/>
              <a:t>Öğretmenin liderliğinde uygulanan drama sürecinde ısınma, canlandırma ve değerlendirme çalışmaları yer almaktadır. Isınma çalışmalarına hareket çalışmaları ile başlanabilir.</a:t>
            </a:r>
          </a:p>
          <a:p>
            <a:endParaRPr lang="tr-TR" dirty="0"/>
          </a:p>
        </p:txBody>
      </p:sp>
    </p:spTree>
    <p:extLst>
      <p:ext uri="{BB962C8B-B14F-4D97-AF65-F5344CB8AC3E}">
        <p14:creationId xmlns:p14="http://schemas.microsoft.com/office/powerpoint/2010/main" val="1089175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700808"/>
            <a:ext cx="8229600" cy="4456152"/>
          </a:xfrm>
        </p:spPr>
        <p:txBody>
          <a:bodyPr>
            <a:normAutofit/>
          </a:bodyPr>
          <a:lstStyle/>
          <a:p>
            <a:pPr algn="just"/>
            <a:r>
              <a:rPr lang="tr-TR" dirty="0"/>
              <a:t>Hareket çalışmaları çocukların kendi vücudunu tanımasına ya da uzamsal farkındalık geliştirmesine yönelik oyunlardan oluşur. Bu süreç </a:t>
            </a:r>
            <a:r>
              <a:rPr lang="tr-TR" dirty="0" smtClean="0"/>
              <a:t>çocukların oyuna </a:t>
            </a:r>
            <a:r>
              <a:rPr lang="tr-TR" dirty="0"/>
              <a:t>katılma isteğini artırır, çocukların birbirlerine ısınmalarını ve rahatlamalarını sağlar, çocukları </a:t>
            </a:r>
            <a:r>
              <a:rPr lang="tr-TR" dirty="0" smtClean="0"/>
              <a:t>doğaçlama yapmaya </a:t>
            </a:r>
            <a:r>
              <a:rPr lang="tr-TR" dirty="0"/>
              <a:t>hazırlar. </a:t>
            </a:r>
            <a:endParaRPr lang="tr-TR" dirty="0" smtClean="0"/>
          </a:p>
        </p:txBody>
      </p:sp>
    </p:spTree>
    <p:extLst>
      <p:ext uri="{BB962C8B-B14F-4D97-AF65-F5344CB8AC3E}">
        <p14:creationId xmlns:p14="http://schemas.microsoft.com/office/powerpoint/2010/main" val="2688265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628800"/>
            <a:ext cx="8229600" cy="4528160"/>
          </a:xfrm>
        </p:spPr>
        <p:txBody>
          <a:bodyPr/>
          <a:lstStyle/>
          <a:p>
            <a:pPr algn="just"/>
            <a:r>
              <a:rPr lang="tr-TR" dirty="0"/>
              <a:t>Canlandırma aşamasında, belirlenen kurallar içinde çocuklar özgürce oyun kurarlar. </a:t>
            </a:r>
            <a:r>
              <a:rPr lang="tr-TR" dirty="0" smtClean="0"/>
              <a:t>Bu aşamada </a:t>
            </a:r>
            <a:r>
              <a:rPr lang="tr-TR" dirty="0"/>
              <a:t>hikâye oluşturma, </a:t>
            </a:r>
            <a:r>
              <a:rPr lang="tr-TR" dirty="0" err="1"/>
              <a:t>dramatizasyon</a:t>
            </a:r>
            <a:r>
              <a:rPr lang="tr-TR" dirty="0"/>
              <a:t>, rol oynama, doğaçlama gibi tekniklerden birine ya da bir </a:t>
            </a:r>
            <a:r>
              <a:rPr lang="tr-TR" dirty="0" smtClean="0"/>
              <a:t>kaçına birden </a:t>
            </a:r>
            <a:r>
              <a:rPr lang="tr-TR" dirty="0"/>
              <a:t>yer verilebilir. </a:t>
            </a:r>
          </a:p>
          <a:p>
            <a:endParaRPr lang="tr-TR" dirty="0"/>
          </a:p>
        </p:txBody>
      </p:sp>
    </p:spTree>
    <p:extLst>
      <p:ext uri="{BB962C8B-B14F-4D97-AF65-F5344CB8AC3E}">
        <p14:creationId xmlns:p14="http://schemas.microsoft.com/office/powerpoint/2010/main" val="4120328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dirty="0"/>
              <a:t>Belirtilen tekniklerden hem canlandırma aşamasında hem de diğer </a:t>
            </a:r>
            <a:r>
              <a:rPr lang="tr-TR" dirty="0" smtClean="0"/>
              <a:t>aşamalarda yararlanılabilir</a:t>
            </a:r>
            <a:r>
              <a:rPr lang="tr-TR" dirty="0"/>
              <a:t>. </a:t>
            </a:r>
            <a:endParaRPr lang="tr-TR" dirty="0" smtClean="0"/>
          </a:p>
          <a:p>
            <a:pPr algn="just"/>
            <a:endParaRPr lang="tr-TR" dirty="0"/>
          </a:p>
          <a:p>
            <a:pPr algn="just"/>
            <a:r>
              <a:rPr lang="tr-TR" dirty="0" smtClean="0"/>
              <a:t>Değerlendirme </a:t>
            </a:r>
            <a:r>
              <a:rPr lang="tr-TR" dirty="0"/>
              <a:t>aşamasında, eğitimci tarafından yansıtma ve değerlendirme sorularıyla </a:t>
            </a:r>
            <a:r>
              <a:rPr lang="tr-TR" dirty="0" smtClean="0"/>
              <a:t>drama etkinliğinin </a:t>
            </a:r>
            <a:r>
              <a:rPr lang="tr-TR" dirty="0"/>
              <a:t>değerlendirilmesi yapılmalıdır. </a:t>
            </a:r>
            <a:endParaRPr lang="tr-TR" dirty="0" smtClean="0"/>
          </a:p>
          <a:p>
            <a:pPr algn="just"/>
            <a:endParaRPr lang="tr-TR" dirty="0"/>
          </a:p>
          <a:p>
            <a:pPr algn="just"/>
            <a:r>
              <a:rPr lang="tr-TR" dirty="0" smtClean="0"/>
              <a:t>Değerlendirmede </a:t>
            </a:r>
            <a:r>
              <a:rPr lang="tr-TR" dirty="0"/>
              <a:t>çocuklardan süreç ile ilgili afiş hazırlamaları, </a:t>
            </a:r>
            <a:r>
              <a:rPr lang="tr-TR" dirty="0" smtClean="0"/>
              <a:t>resim yapmaları </a:t>
            </a:r>
            <a:r>
              <a:rPr lang="tr-TR" dirty="0"/>
              <a:t>gibi farklı çalışmalar yapmaları da istenebilir.</a:t>
            </a:r>
          </a:p>
          <a:p>
            <a:endParaRPr lang="tr-TR" dirty="0"/>
          </a:p>
        </p:txBody>
      </p:sp>
    </p:spTree>
    <p:extLst>
      <p:ext uri="{BB962C8B-B14F-4D97-AF65-F5344CB8AC3E}">
        <p14:creationId xmlns:p14="http://schemas.microsoft.com/office/powerpoint/2010/main" val="2889470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marL="0" indent="0" algn="just">
              <a:buNone/>
            </a:pPr>
            <a:r>
              <a:rPr lang="tr-TR" b="1" dirty="0"/>
              <a:t>Dramatik Oyun Merkezi</a:t>
            </a:r>
            <a:r>
              <a:rPr lang="tr-TR" dirty="0" smtClean="0"/>
              <a:t>:</a:t>
            </a:r>
          </a:p>
          <a:p>
            <a:pPr marL="0" indent="0">
              <a:buNone/>
            </a:pPr>
            <a:endParaRPr lang="tr-TR" dirty="0"/>
          </a:p>
          <a:p>
            <a:pPr algn="just"/>
            <a:r>
              <a:rPr lang="tr-TR" dirty="0"/>
              <a:t>Oyun çocuğun tüm gelişim alanlarını destekler. Çocuklar dramatik/sembolik oyun sırasında nesnelerle </a:t>
            </a:r>
            <a:r>
              <a:rPr lang="tr-TR" dirty="0" smtClean="0"/>
              <a:t>ve kişilerle </a:t>
            </a:r>
            <a:r>
              <a:rPr lang="tr-TR" dirty="0"/>
              <a:t>etkileşimde bulunur ve nesneleri düşünce, durum ve diğer nesneleri temsil etmek için kullanırlar.</a:t>
            </a:r>
          </a:p>
          <a:p>
            <a:endParaRPr lang="tr-TR" dirty="0"/>
          </a:p>
        </p:txBody>
      </p:sp>
    </p:spTree>
    <p:extLst>
      <p:ext uri="{BB962C8B-B14F-4D97-AF65-F5344CB8AC3E}">
        <p14:creationId xmlns:p14="http://schemas.microsoft.com/office/powerpoint/2010/main" val="555996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2060848"/>
            <a:ext cx="8229600" cy="4096112"/>
          </a:xfrm>
        </p:spPr>
        <p:txBody>
          <a:bodyPr/>
          <a:lstStyle/>
          <a:p>
            <a:pPr algn="just"/>
            <a:r>
              <a:rPr lang="tr-TR" dirty="0"/>
              <a:t>Sembolik düşünmenin gelişimini destekleyen bu öğrenme merkezinde çocuğun farklı roller almasına, </a:t>
            </a:r>
            <a:r>
              <a:rPr lang="tr-TR" dirty="0" smtClean="0"/>
              <a:t>yeni keşiflerde </a:t>
            </a:r>
            <a:r>
              <a:rPr lang="tr-TR" dirty="0"/>
              <a:t>bulunmasına, günlük yaşamdan olayları ve </a:t>
            </a:r>
            <a:r>
              <a:rPr lang="tr-TR" dirty="0" smtClean="0"/>
              <a:t>kişileri doğaçlama </a:t>
            </a:r>
            <a:r>
              <a:rPr lang="tr-TR" dirty="0"/>
              <a:t>olarak canlandırmasına imkân </a:t>
            </a:r>
            <a:r>
              <a:rPr lang="tr-TR" dirty="0" smtClean="0"/>
              <a:t>sağlayan materyaller </a:t>
            </a:r>
            <a:r>
              <a:rPr lang="tr-TR" dirty="0"/>
              <a:t>yer almaktadır. </a:t>
            </a:r>
            <a:endParaRPr lang="tr-TR" dirty="0"/>
          </a:p>
        </p:txBody>
      </p:sp>
    </p:spTree>
    <p:extLst>
      <p:ext uri="{BB962C8B-B14F-4D97-AF65-F5344CB8AC3E}">
        <p14:creationId xmlns:p14="http://schemas.microsoft.com/office/powerpoint/2010/main" val="35147372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18</TotalTime>
  <Words>302</Words>
  <Application>Microsoft Office PowerPoint</Application>
  <PresentationFormat>Ekran Gösterisi (4:3)</PresentationFormat>
  <Paragraphs>22</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2020-03-31T12:45:15Z</dcterms:modified>
</cp:coreProperties>
</file>