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2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8" r:id="rId17"/>
    <p:sldId id="279" r:id="rId18"/>
    <p:sldId id="281" r:id="rId19"/>
    <p:sldId id="285" r:id="rId20"/>
    <p:sldId id="287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45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93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971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1114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943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899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45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600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05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78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68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234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716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45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6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16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062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C7F024A-C59A-402F-9687-4E6030723985}" type="datetimeFigureOut">
              <a:rPr lang="tr-TR" smtClean="0"/>
              <a:pPr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D83A1-614B-4BE0-9316-B6C6A5BDCF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687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EVLİLİĞİN SONA ERMESİ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4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EŞLERDEN BİRİNİN ÖLÜMÜ: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Eşlerden birinin ölmesiyle herhangi bir işleme gerek kalmaksızın evlilik kendiliğinden sona erer. 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EŞLERDEN BİRİNİN GAİPLİĞİ: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Eşlerden birisinin gaipliğine karar verilmesiyle evlilik kendiliğinden ortadan kalkmaz. Gaipliğine karar verilen kişinin eşi, mahkemece evliliğin feshine karar verilmedikçe yeniden evlenemez. 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EŞLERDEN BİRİNİN CİNSİYET 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DEĞİŞTİRMESİ</a:t>
            </a: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EVLENMENİN HÜKÜMSÜZLÜĞÜ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Autofit/>
          </a:bodyPr>
          <a:lstStyle/>
          <a:p>
            <a:pPr algn="just"/>
            <a:r>
              <a:rPr lang="tr-TR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tr-T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TERK: (mutlak boşanma sebebi) </a:t>
            </a:r>
            <a:r>
              <a:rPr lang="tr-TR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Şartları:</a:t>
            </a:r>
          </a:p>
          <a:p>
            <a:pPr algn="just"/>
            <a:r>
              <a:rPr lang="tr-T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Ortak Hayata Son </a:t>
            </a:r>
            <a:r>
              <a:rPr lang="tr-T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Verme</a:t>
            </a:r>
            <a:r>
              <a:rPr lang="tr-TR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Evlilik Birliğinden Doğan Yükümlülükleri Yerine Getirmemek Maksadının Bulunması</a:t>
            </a:r>
            <a:endParaRPr lang="tr-TR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Ayrı Yaşamanın En Az </a:t>
            </a:r>
            <a:r>
              <a:rPr lang="tr-TR" sz="2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Altı Ay</a:t>
            </a:r>
            <a:r>
              <a:rPr lang="tr-T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Devam Etmiş Olması</a:t>
            </a:r>
            <a:endParaRPr lang="tr-TR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Terk eden eşe İhtarda </a:t>
            </a:r>
            <a:r>
              <a:rPr lang="tr-T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bulunulması</a:t>
            </a:r>
            <a:endParaRPr lang="tr-TR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ee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AKIL HASTALIĞI: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Şartları: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Eşlerden Birinin Akıl Hastası Olması. Hastalığın belli bir süre devam etmesi şartı aranmamıştır (önemli).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GENEL BOŞANMA SEBEPLERİ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EVLİLİK BİRLİKTELİĞİNİN SARSILMASI: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Şartları: 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Evlilik birliğinin temelinden sarsılmış olması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Ortak Hayatın Çekilmez Hale Gelmiş Olması (</a:t>
            </a:r>
            <a:r>
              <a:rPr lang="tr-TR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nisbi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boşanma sebebi)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Evlilik birliği, ortak hayatı sürdürmeleri kendilerinden beklenmeyecek derecede temelinden sarsılmış olursa, eşlerden her biri boşanma davası açabilir. </a:t>
            </a:r>
            <a:endParaRPr lang="tr-TR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bb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EŞLERİN ANLAŞMASI: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Evlilik en az bir yıl sürmüş ise, eşlerin birlikte başvurması ya da bir eşin diğerinin davasını kabul etmesi halinde, evlilik birliği temelinden sarsılmış sayılır. </a:t>
            </a: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Şartları: (önemli). 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Evliliğin En Az Bir Yıl Sürmüş Olması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Eşlerin Boşanmak Üzere Birlikte Başvurmaları veya Bir Eşin Açtığı Davanın Diğerince Kabul Edilmiş Olması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Hakimin Tarafları Bizzat Dinlemiş Olması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cc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ORTAK HAYATIN YENİDEN KURULAMAMASI: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Şartları: 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Boşanma Sebeplerinden Herhangi Biriyle Daha Önce Açılmış Olan Davanın Reddedilmiş Olması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tr-TR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Red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Kararının Kesinleşmesinden Başlayarak Üç Yılın Geçmiş ve Ortak Hayatın Yeniden Kurulmamış Olması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Eşlerden Birinin İstemde Bulunması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2) BOŞANMA DAVASI: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solidFill>
                  <a:schemeClr val="bg1"/>
                </a:solidFill>
              </a:rPr>
              <a:t>a)</a:t>
            </a:r>
            <a:r>
              <a:rPr lang="tr-TR" dirty="0" smtClean="0">
                <a:solidFill>
                  <a:schemeClr val="bg1"/>
                </a:solidFill>
              </a:rPr>
              <a:t> Boşanma veya ayrılık davalarında yetkili mahkeme, eşlerden birinin yerleşim yeri veya davadan önce son defa altı aydan beri birlikte oturdukları yer mahkemesidir</a:t>
            </a:r>
            <a:r>
              <a:rPr lang="tr-TR" dirty="0" smtClean="0">
                <a:solidFill>
                  <a:schemeClr val="bg1"/>
                </a:solidFill>
              </a:rPr>
              <a:t>.</a:t>
            </a:r>
            <a:endParaRPr lang="tr-TR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3. BOŞANMANIN HUKUKİ SONUÇLARI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</a:rPr>
              <a:t>a) BOŞANMANIN KİŞİSEL SONUÇLARI</a:t>
            </a: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b="1" dirty="0" err="1" smtClean="0">
                <a:solidFill>
                  <a:schemeClr val="bg1"/>
                </a:solidFill>
              </a:rPr>
              <a:t>aa</a:t>
            </a:r>
            <a:r>
              <a:rPr lang="tr-TR" b="1" dirty="0" smtClean="0">
                <a:solidFill>
                  <a:schemeClr val="bg1"/>
                </a:solidFill>
              </a:rPr>
              <a:t>) Evlilik Birliğinin Sona ermesi</a:t>
            </a: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b="1" dirty="0" err="1" smtClean="0">
                <a:solidFill>
                  <a:schemeClr val="bg1"/>
                </a:solidFill>
              </a:rPr>
              <a:t>bb</a:t>
            </a:r>
            <a:r>
              <a:rPr lang="tr-TR" b="1" dirty="0" smtClean="0">
                <a:solidFill>
                  <a:schemeClr val="bg1"/>
                </a:solidFill>
              </a:rPr>
              <a:t>) Yeniden Evlenme İmkanının Doğması</a:t>
            </a: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cc) Kişisel Durumların Değişmesi veya Korunması</a:t>
            </a:r>
            <a:r>
              <a:rPr lang="tr-TR" b="1" dirty="0" smtClean="0">
                <a:solidFill>
                  <a:schemeClr val="bg1"/>
                </a:solidFill>
              </a:rPr>
              <a:t>: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err="1" smtClean="0">
                <a:solidFill>
                  <a:schemeClr val="bg1"/>
                </a:solidFill>
              </a:rPr>
              <a:t>dd</a:t>
            </a:r>
            <a:r>
              <a:rPr lang="tr-TR" b="1" dirty="0" smtClean="0">
                <a:solidFill>
                  <a:schemeClr val="bg1"/>
                </a:solidFill>
              </a:rPr>
              <a:t>) Kadın Hakkında Bekleme Süresi</a:t>
            </a: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b="1" dirty="0" err="1" smtClean="0">
                <a:solidFill>
                  <a:schemeClr val="bg1"/>
                </a:solidFill>
              </a:rPr>
              <a:t>ee</a:t>
            </a:r>
            <a:r>
              <a:rPr lang="tr-TR" b="1" dirty="0" smtClean="0">
                <a:solidFill>
                  <a:schemeClr val="bg1"/>
                </a:solidFill>
              </a:rPr>
              <a:t>) Zamanaşımının İşlemeye Başlaması: </a:t>
            </a:r>
            <a:r>
              <a:rPr lang="tr-TR" dirty="0" smtClean="0">
                <a:solidFill>
                  <a:schemeClr val="bg1"/>
                </a:solidFill>
              </a:rPr>
              <a:t>Eşlerin birbirinden olan alacağı için, evlilik süresince duran zamanaşımı boşanma hükmünün kesinleşmesiyle kaldığı yerden işlemeye devam eder. </a:t>
            </a:r>
          </a:p>
          <a:p>
            <a:pPr algn="just"/>
            <a:r>
              <a:rPr lang="tr-TR" b="1" dirty="0" err="1" smtClean="0">
                <a:solidFill>
                  <a:schemeClr val="bg1"/>
                </a:solidFill>
              </a:rPr>
              <a:t>ff</a:t>
            </a:r>
            <a:r>
              <a:rPr lang="tr-TR" b="1" dirty="0" smtClean="0">
                <a:solidFill>
                  <a:schemeClr val="bg1"/>
                </a:solidFill>
              </a:rPr>
              <a:t>) Mirasçılık Sıfatının </a:t>
            </a:r>
            <a:r>
              <a:rPr lang="tr-TR" b="1" dirty="0" smtClean="0">
                <a:solidFill>
                  <a:schemeClr val="bg1"/>
                </a:solidFill>
              </a:rPr>
              <a:t>Kaybedilmesi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b) BOŞANMANIN MALİ SONUÇLARI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err="1" smtClean="0">
                <a:solidFill>
                  <a:schemeClr val="bg1"/>
                </a:solidFill>
              </a:rPr>
              <a:t>aa</a:t>
            </a:r>
            <a:r>
              <a:rPr lang="tr-TR" b="1" dirty="0" smtClean="0">
                <a:solidFill>
                  <a:schemeClr val="bg1"/>
                </a:solidFill>
              </a:rPr>
              <a:t>) Ölüme Bağlı Tasarrufların Hükümsüz Hale Gelmesi:</a:t>
            </a:r>
            <a:r>
              <a:rPr lang="tr-TR" dirty="0" smtClean="0">
                <a:solidFill>
                  <a:schemeClr val="bg1"/>
                </a:solidFill>
              </a:rPr>
              <a:t> Boşanan eşler, bu sıfatla birbirlerinin yasal mirasçısı olamazlar ve boşanmadan önce yapılmış olan ölüme bağlı tasarruflarla kendilerine sağlanan hakları, aksi tasarruftan anlaşılmadıkça, kaybederler. </a:t>
            </a:r>
          </a:p>
          <a:p>
            <a:pPr algn="just"/>
            <a:r>
              <a:rPr lang="tr-TR" b="1" dirty="0" err="1" smtClean="0">
                <a:solidFill>
                  <a:schemeClr val="bg1"/>
                </a:solidFill>
              </a:rPr>
              <a:t>bb</a:t>
            </a:r>
            <a:r>
              <a:rPr lang="tr-TR" b="1" dirty="0" smtClean="0">
                <a:solidFill>
                  <a:schemeClr val="bg1"/>
                </a:solidFill>
              </a:rPr>
              <a:t>) Mal </a:t>
            </a:r>
            <a:r>
              <a:rPr lang="tr-TR" b="1" dirty="0" err="1" smtClean="0">
                <a:solidFill>
                  <a:schemeClr val="bg1"/>
                </a:solidFill>
              </a:rPr>
              <a:t>Rejminin</a:t>
            </a:r>
            <a:r>
              <a:rPr lang="tr-TR" b="1" dirty="0" smtClean="0">
                <a:solidFill>
                  <a:schemeClr val="bg1"/>
                </a:solidFill>
              </a:rPr>
              <a:t> Tasfiyesi: </a:t>
            </a:r>
            <a:r>
              <a:rPr lang="tr-TR" dirty="0" smtClean="0">
                <a:solidFill>
                  <a:schemeClr val="bg1"/>
                </a:solidFill>
              </a:rPr>
              <a:t>Ayrılığa karar verilirse mahkeme, ayrılığın süresine ve eşlerin durumlarına göre aralarında sözleşmeyle kabul edilmiş olan mal rejiminin kaldırılmasına karar verebilir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MAL REJİMLERİ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solidFill>
                  <a:schemeClr val="bg1"/>
                </a:solidFill>
              </a:rPr>
              <a:t>a) YASAL MAL </a:t>
            </a:r>
            <a:r>
              <a:rPr lang="tr-TR" b="1" dirty="0" err="1" smtClean="0">
                <a:solidFill>
                  <a:schemeClr val="bg1"/>
                </a:solidFill>
              </a:rPr>
              <a:t>REJİMİ:</a:t>
            </a:r>
            <a:r>
              <a:rPr lang="tr-TR" dirty="0" err="1" smtClean="0">
                <a:solidFill>
                  <a:schemeClr val="bg1"/>
                </a:solidFill>
              </a:rPr>
              <a:t>Medeni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Kanunda yasal mal rejimi </a:t>
            </a:r>
            <a:r>
              <a:rPr lang="tr-TR" b="1" dirty="0" smtClean="0">
                <a:solidFill>
                  <a:schemeClr val="bg1"/>
                </a:solidFill>
              </a:rPr>
              <a:t>“edinilmiş mallara katılma </a:t>
            </a:r>
            <a:r>
              <a:rPr lang="tr-TR" b="1" dirty="0" err="1" smtClean="0">
                <a:solidFill>
                  <a:schemeClr val="bg1"/>
                </a:solidFill>
              </a:rPr>
              <a:t>rejimi”</a:t>
            </a:r>
            <a:r>
              <a:rPr lang="tr-TR" dirty="0" err="1" smtClean="0">
                <a:solidFill>
                  <a:schemeClr val="bg1"/>
                </a:solidFill>
              </a:rPr>
              <a:t>dir</a:t>
            </a:r>
            <a:r>
              <a:rPr lang="tr-TR" dirty="0" smtClean="0">
                <a:solidFill>
                  <a:schemeClr val="bg1"/>
                </a:solidFill>
              </a:rPr>
              <a:t>.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8436" y="2060848"/>
            <a:ext cx="6711654" cy="4195481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EVLENMENİN YOKLUĞU (</a:t>
            </a:r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keenlemyekün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Kurucu unsurlara uyulmamasının yaptırımıdır.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tespit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kararıdır. </a:t>
            </a:r>
            <a:r>
              <a:rPr lang="tr-TR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Şu durumlarda evlilik yoklukla sakattır: 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evlenmenin aynı cinsten iki kişi arasında yapılmış olması</a:t>
            </a:r>
          </a:p>
          <a:p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evlenmenin resmi memur önünde yapılmamış olması</a:t>
            </a:r>
          </a:p>
          <a:p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 taraflardan birinin olumlu iradesini açıklamamış olması</a:t>
            </a:r>
            <a:endParaRPr lang="tr-TR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u="sng" dirty="0" smtClean="0"/>
              <a:t>EDİNİLMİŞ MALLARA KATILMA REJİMİ (yasal mal rejimi)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>
                <a:solidFill>
                  <a:schemeClr val="bg1"/>
                </a:solidFill>
              </a:rPr>
              <a:t>Edinilmiş mallara katılma rejimi, edinilmiş mallar ile eşlerden her birinin kişisel mallarını kapsar.</a:t>
            </a: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A) EDİNİLMİŞ MAL:</a:t>
            </a:r>
            <a:r>
              <a:rPr lang="tr-TR" dirty="0" smtClean="0">
                <a:solidFill>
                  <a:schemeClr val="bg1"/>
                </a:solidFill>
              </a:rPr>
              <a:t> Her eşin bu mal rejiminin devamı süresince karşılığını vererek elde ettiği malvarlığı değerleridir. Burada yasa koyucu özellikle emeğe vurgu yapmıştır (emek karşılığı edinme). </a:t>
            </a: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Bir eşin edinilmiş malları özellikle şunlardır: </a:t>
            </a: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1. Çalışmasının karşılığı olan edinimler,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2. Sosyal güvenlik veya sosyal yardım kurum ve kuruluşlarının veya personele yardım amacı ile kurulan sandık ve benzerlerinin yaptığı ödemeler,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3. Çalışma gücünün kaybı nedeniyle ödenen tazminatlar,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4. Kişisel mallarının gelirleri. Ör. Miras yoluyla kalan bir evin kiraya verilmesinden elde edilen kira geliri edinilmiş maldır, faiz gelirleri. 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5. Edinilmiş malların yerine geçen değerler. Ör. edinilmiş bir mal satılmış ve parası ile de başka bir mal alınmış.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6936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EVLENMENİN BUTLANI: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Batıl bir evlilik ancak hâkimin kararıyla sona erer. Mutlak butlan hâlinde bile evlenme, hâkimin kararına kadar geçerli bir evliliğin bütün sonuçlarını doğurur (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butlan kararı bozucu yenilik doğuran bir karardır ve geleceğe etkilidir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MUTLAK BUTLAN-</a:t>
            </a:r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NİSBî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BUTLAN (iptal edilebilirlik) AYRIMI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sebepleri bakımından: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Her iki butlanın sebepleri farklıdır. Mutlak butlan sebepleri kamu düzeni ile ilgilidir. Mutlak butlanda kamu yararı ve kamu düzeni düşüncesi hakim olduğu hâlde, nispi butlanda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ilgililerin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özel çıkarları söz konusudur.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MUTLAK BUTLAN SEBEPLERİ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Aşağıdaki hâllerde evlenme mutlak butlanla batıldır: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Eşlerden birinin evlenme sırasında evli bulunması,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Eşlerden birinin evlenme sırasında sürekli bir sebeple ayırt etme gücünden yoksun bulunması,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Eşlerden birinde evlenmeye engel olacak derecede akıl hastalığı bulunması, 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Eşler arasında evlenmeye engel olacak derecede hısımlığın bulunması.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NİSBî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BUTLAN SEBEPLERİ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AYIRT ETME GÜCÜNDEN GEÇİCİ YOKSUNLUK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Evlenme sırasında geçici bir sebeple ayırt etme gücünden yoksun olan eş, evlenmenin iptalini dava edebilir.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bb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İRADE BOZUKLUĞU halleri 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yanılma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aldatma </a:t>
            </a:r>
            <a:endParaRPr lang="tr-TR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korkutma 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(m.151).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Fakat 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mala yönelik korkutma evlenmenin iptalini talep hakkı vermez.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cc) YASAL TEMSİLCİNİN İZNİNİN 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BULUNMAMASI</a:t>
            </a:r>
            <a:endParaRPr lang="tr-TR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tr-TR" u="sng" dirty="0" smtClean="0"/>
              <a:t>V. BOŞANMA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 BOŞANMA SEBEPLERİ (evlilik 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  )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ÖZEL BOŞANMA SEBEPLERİ</a:t>
            </a:r>
            <a:endPara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ZİNA (mutlak boşanma sebebi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Şartları: 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evlilik ilişkisinin bulunması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Başkasıyla cinsel ilişkide bulunma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Zina edenin kusurlu olması</a:t>
            </a:r>
            <a:endParaRPr lang="tr-TR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bb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HAYATA KAST, PEK KÖTÜ VEYA ONUR KIRICI DAVRANIŞ: (mutlak boşanma sebebi):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Eşlerden her biri diğeri tarafından hayatına kastedilmesi veya kendisine pek kötü davranılması ya da ağır derecede onur kırıcı bir davranışta bulunulması sebebiyle boşanma davası açabilir. 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cc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SUÇ İŞLEME VE HAYSİYETSİZ HAYAT SÜRDÜRME: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Eşlerden biri 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küçük düşürücü bir suç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işler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 sebeplerden ötürü onunla birlikte yaşaması diğer eşten beklenemezse (</a:t>
            </a:r>
            <a:r>
              <a:rPr lang="tr-T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nisbi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boşanma sebebi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), bu eş </a:t>
            </a:r>
            <a:r>
              <a:rPr lang="tr-T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her zaman</a:t>
            </a:r>
            <a:r>
              <a:rPr lang="tr-T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boşanma davası açabilir.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80</TotalTime>
  <Words>993</Words>
  <Application>Microsoft Office PowerPoint</Application>
  <PresentationFormat>Ekran Gösterisi (4:3)</PresentationFormat>
  <Paragraphs>80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Century Gothic</vt:lpstr>
      <vt:lpstr>Times New Roman</vt:lpstr>
      <vt:lpstr>Wingdings</vt:lpstr>
      <vt:lpstr>Wingdings 3</vt:lpstr>
      <vt:lpstr>İyon</vt:lpstr>
      <vt:lpstr>EVLİLİĞİN SONA ERMESİ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V. BOŞANMA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2) BOŞANMA DAVASI:</vt:lpstr>
      <vt:lpstr>3. BOŞANMANIN HUKUKİ SONUÇLARI </vt:lpstr>
      <vt:lpstr>PowerPoint Sunusu</vt:lpstr>
      <vt:lpstr>b) BOŞANMANIN MALİ SONUÇLARI </vt:lpstr>
      <vt:lpstr>MAL REJİMLERİ </vt:lpstr>
      <vt:lpstr>EDİNİLMİŞ MALLARA KATILMA REJİMİ (yasal mal rejimi)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Pelin Atila Yoruk</cp:lastModifiedBy>
  <cp:revision>12</cp:revision>
  <dcterms:created xsi:type="dcterms:W3CDTF">2016-11-30T11:39:36Z</dcterms:created>
  <dcterms:modified xsi:type="dcterms:W3CDTF">2018-01-20T00:25:05Z</dcterms:modified>
</cp:coreProperties>
</file>