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59" r:id="rId3"/>
    <p:sldId id="273" r:id="rId4"/>
    <p:sldId id="278" r:id="rId5"/>
    <p:sldId id="274" r:id="rId6"/>
    <p:sldId id="275" r:id="rId7"/>
    <p:sldId id="276" r:id="rId8"/>
    <p:sldId id="277" r:id="rId9"/>
    <p:sldId id="261" r:id="rId10"/>
    <p:sldId id="262" r:id="rId11"/>
    <p:sldId id="279" r:id="rId12"/>
    <p:sldId id="271" r:id="rId13"/>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52" autoAdjust="0"/>
  </p:normalViewPr>
  <p:slideViewPr>
    <p:cSldViewPr>
      <p:cViewPr varScale="1">
        <p:scale>
          <a:sx n="50" d="100"/>
          <a:sy n="50" d="100"/>
        </p:scale>
        <p:origin x="1742"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3/11/2018</a:t>
            </a:fld>
            <a:endParaRPr lang="en-US"/>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3/11/2018</a:t>
            </a:fld>
            <a:endParaRPr lang="en-US"/>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8B2B07B1-7666-46CB-B4D4-FC8CDCE9FCDB}" type="slidenum">
              <a:rPr lang="en-US" smtClean="0"/>
              <a:pPr/>
              <a:t>10</a:t>
            </a:fld>
            <a:endParaRPr lang="en-US"/>
          </a:p>
        </p:txBody>
      </p:sp>
    </p:spTree>
    <p:extLst>
      <p:ext uri="{BB962C8B-B14F-4D97-AF65-F5344CB8AC3E}">
        <p14:creationId xmlns:p14="http://schemas.microsoft.com/office/powerpoint/2010/main" val="2598043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779A9BB-E751-4BCC-A038-F126BF4EA288}" type="datetimeFigureOut">
              <a:rPr lang="en-US" smtClean="0"/>
              <a:pPr/>
              <a:t>3/11/2018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1E25F21-F703-4A0A-BDD5-2540C61536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79A9BB-E751-4BCC-A038-F126BF4EA288}" type="datetimeFigureOut">
              <a:rPr lang="en-US" smtClean="0"/>
              <a:pPr/>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779A9BB-E751-4BCC-A038-F126BF4EA288}" type="datetimeFigureOut">
              <a:rPr lang="en-US" smtClean="0"/>
              <a:pPr/>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779A9BB-E751-4BCC-A038-F126BF4EA288}" type="datetimeFigureOut">
              <a:rPr lang="en-US" smtClean="0"/>
              <a:pPr/>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779A9BB-E751-4BCC-A038-F126BF4EA288}" type="datetimeFigureOut">
              <a:rPr lang="en-US" smtClean="0"/>
              <a:pPr/>
              <a:t>3/11/2018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779A9BB-E751-4BCC-A038-F126BF4EA288}" type="datetimeFigureOut">
              <a:rPr lang="en-US" smtClean="0"/>
              <a:pPr/>
              <a:t>3/11/2018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25F21-F703-4A0A-BDD5-2540C615364E}"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9A9BB-E751-4BCC-A038-F126BF4EA288}" type="datetimeFigureOut">
              <a:rPr lang="en-US" smtClean="0"/>
              <a:pPr/>
              <a:t>3/11/2018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25F21-F703-4A0A-BDD5-2540C61536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779A9BB-E751-4BCC-A038-F126BF4EA288}" type="datetimeFigureOut">
              <a:rPr lang="en-US" smtClean="0"/>
              <a:pPr/>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779A9BB-E751-4BCC-A038-F126BF4EA288}" type="datetimeFigureOut">
              <a:rPr lang="en-US" smtClean="0"/>
              <a:pPr/>
              <a:t>3/11/2018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1E25F21-F703-4A0A-BDD5-2540C61536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79A9BB-E751-4BCC-A038-F126BF4EA288}" type="datetimeFigureOut">
              <a:rPr lang="en-US" smtClean="0"/>
              <a:pPr/>
              <a:t>3/11/2018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E25F21-F703-4A0A-BDD5-2540C61536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001000" cy="1829761"/>
          </a:xfrm>
        </p:spPr>
        <p:txBody>
          <a:bodyPr/>
          <a:lstStyle/>
          <a:p>
            <a:r>
              <a:rPr lang="tr-TR" dirty="0" smtClean="0"/>
              <a:t>Diğer Teknikler </a:t>
            </a:r>
            <a:r>
              <a:rPr lang="tr-TR" dirty="0" smtClean="0"/>
              <a:t>I</a:t>
            </a:r>
            <a:endParaRPr lang="tr-TR" dirty="0"/>
          </a:p>
        </p:txBody>
      </p:sp>
      <p:sp>
        <p:nvSpPr>
          <p:cNvPr id="3" name="Subtitle 2"/>
          <p:cNvSpPr>
            <a:spLocks noGrp="1"/>
          </p:cNvSpPr>
          <p:nvPr>
            <p:ph type="subTitle" idx="1"/>
          </p:nvPr>
        </p:nvSpPr>
        <p:spPr>
          <a:xfrm>
            <a:off x="2042160" y="3810000"/>
            <a:ext cx="6400800" cy="990600"/>
          </a:xfrm>
        </p:spPr>
        <p:txBody>
          <a:bodyPr/>
          <a:lstStyle/>
          <a:p>
            <a:r>
              <a:rPr lang="tr-TR" dirty="0" smtClean="0"/>
              <a:t>Yrd. Doç. </a:t>
            </a:r>
            <a:r>
              <a:rPr lang="en-US" dirty="0" smtClean="0"/>
              <a:t>Dr.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smtClean="0"/>
              <a:t>Vak’a</a:t>
            </a:r>
            <a:r>
              <a:rPr lang="tr-TR" dirty="0" smtClean="0"/>
              <a:t> ile ilgili toplanmış bilgiler, ilgili uzmanlık alanlarından oluşan ve «</a:t>
            </a:r>
            <a:r>
              <a:rPr lang="tr-TR" dirty="0" err="1" smtClean="0"/>
              <a:t>vak’a</a:t>
            </a:r>
            <a:r>
              <a:rPr lang="tr-TR" dirty="0" smtClean="0"/>
              <a:t> konferansı» adı verilen bir toplantıda değerlendirilir, </a:t>
            </a:r>
            <a:r>
              <a:rPr lang="tr-TR" dirty="0" err="1" smtClean="0"/>
              <a:t>vak’anın</a:t>
            </a:r>
            <a:r>
              <a:rPr lang="tr-TR" dirty="0" smtClean="0"/>
              <a:t> sorunu hakkında «teşhis» konulur ve «tedavi» yöntemleri kararlaştırılır.</a:t>
            </a:r>
          </a:p>
          <a:p>
            <a:r>
              <a:rPr lang="tr-TR" dirty="0" err="1" smtClean="0"/>
              <a:t>Vak’a</a:t>
            </a:r>
            <a:r>
              <a:rPr lang="tr-TR" dirty="0" smtClean="0"/>
              <a:t> konferansında temel amaç, gruptaki her üyenin farklı uzmanlık alanına ilişkin mesleki bilgilerinden yararlanmaktır.  </a:t>
            </a:r>
            <a:endParaRPr lang="en-US" dirty="0"/>
          </a:p>
        </p:txBody>
      </p:sp>
      <p:sp>
        <p:nvSpPr>
          <p:cNvPr id="3" name="Unvan 2"/>
          <p:cNvSpPr>
            <a:spLocks noGrp="1"/>
          </p:cNvSpPr>
          <p:nvPr>
            <p:ph type="title"/>
          </p:nvPr>
        </p:nvSpPr>
        <p:spPr/>
        <p:txBody>
          <a:bodyPr/>
          <a:lstStyle/>
          <a:p>
            <a:r>
              <a:rPr lang="tr-TR" dirty="0" err="1" smtClean="0"/>
              <a:t>Vak’a</a:t>
            </a:r>
            <a:r>
              <a:rPr lang="tr-TR" dirty="0" smtClean="0"/>
              <a:t> Konferansı</a:t>
            </a:r>
            <a:endParaRPr lang="en-US" dirty="0"/>
          </a:p>
        </p:txBody>
      </p:sp>
    </p:spTree>
    <p:extLst>
      <p:ext uri="{BB962C8B-B14F-4D97-AF65-F5344CB8AC3E}">
        <p14:creationId xmlns:p14="http://schemas.microsoft.com/office/powerpoint/2010/main" val="3660165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smtClean="0"/>
              <a:t>Vak’a</a:t>
            </a:r>
            <a:r>
              <a:rPr lang="tr-TR" dirty="0" smtClean="0"/>
              <a:t> kaydı genellikle okullarda öğretmenlerin öğrencilerle ilgili gözlemledikleri önemli ve anlamlı davranışları ve olayları kaydetmeleri, bu gözlem notlarının yığmalı olarak biriktirilip daha sonra bireyle ilişkili olarak değerlendirilmesi yöntemidir.</a:t>
            </a:r>
          </a:p>
          <a:p>
            <a:r>
              <a:rPr lang="tr-TR" dirty="0" err="1" smtClean="0"/>
              <a:t>Vak’a</a:t>
            </a:r>
            <a:r>
              <a:rPr lang="tr-TR" dirty="0" smtClean="0"/>
              <a:t> </a:t>
            </a:r>
            <a:r>
              <a:rPr lang="tr-TR" dirty="0"/>
              <a:t>incelemesi </a:t>
            </a:r>
            <a:r>
              <a:rPr lang="tr-TR" dirty="0" smtClean="0"/>
              <a:t>ise bireyin sorunun bireysel </a:t>
            </a:r>
            <a:r>
              <a:rPr lang="tr-TR" dirty="0"/>
              <a:t>ve çok yönlü </a:t>
            </a:r>
            <a:r>
              <a:rPr lang="tr-TR" dirty="0" smtClean="0"/>
              <a:t>incelemesi sürecidir.</a:t>
            </a:r>
            <a:endParaRPr lang="en-US" dirty="0"/>
          </a:p>
          <a:p>
            <a:endParaRPr lang="en-US" dirty="0"/>
          </a:p>
        </p:txBody>
      </p:sp>
      <p:sp>
        <p:nvSpPr>
          <p:cNvPr id="3" name="Unvan 2"/>
          <p:cNvSpPr>
            <a:spLocks noGrp="1"/>
          </p:cNvSpPr>
          <p:nvPr>
            <p:ph type="title"/>
          </p:nvPr>
        </p:nvSpPr>
        <p:spPr/>
        <p:txBody>
          <a:bodyPr/>
          <a:lstStyle/>
          <a:p>
            <a:r>
              <a:rPr lang="tr-TR" dirty="0" err="1" smtClean="0"/>
              <a:t>Vak’a</a:t>
            </a:r>
            <a:r>
              <a:rPr lang="tr-TR" dirty="0" smtClean="0"/>
              <a:t> İncelemesi ve </a:t>
            </a:r>
            <a:r>
              <a:rPr lang="tr-TR" dirty="0" err="1" smtClean="0"/>
              <a:t>Vak’a</a:t>
            </a:r>
            <a:r>
              <a:rPr lang="tr-TR" dirty="0" smtClean="0"/>
              <a:t> Kaydı</a:t>
            </a:r>
            <a:endParaRPr lang="en-US" dirty="0"/>
          </a:p>
        </p:txBody>
      </p:sp>
    </p:spTree>
    <p:extLst>
      <p:ext uri="{BB962C8B-B14F-4D97-AF65-F5344CB8AC3E}">
        <p14:creationId xmlns:p14="http://schemas.microsoft.com/office/powerpoint/2010/main" val="3472949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buFont typeface="Wingdings" panose="05000000000000000000" pitchFamily="2" charset="2"/>
              <a:buChar char="§"/>
            </a:pPr>
            <a:r>
              <a:rPr lang="tr-TR" sz="1800" dirty="0"/>
              <a:t>Bulut, S. (2010). </a:t>
            </a:r>
            <a:r>
              <a:rPr lang="tr-TR" sz="1800" dirty="0" err="1"/>
              <a:t>Bibloterapi</a:t>
            </a:r>
            <a:r>
              <a:rPr lang="tr-TR" sz="1800" dirty="0"/>
              <a:t> yönteminin okullarda psikolojik danışmanlar ve öğretmenler tarafından kullanılması. </a:t>
            </a:r>
            <a:r>
              <a:rPr lang="tr-TR" sz="1800" i="1" dirty="0"/>
              <a:t>Elektronik Sosyal Bilimler Dergisi, 9</a:t>
            </a:r>
            <a:r>
              <a:rPr lang="tr-TR" sz="1800" dirty="0"/>
              <a:t>(34), 17-31.</a:t>
            </a:r>
          </a:p>
          <a:p>
            <a:pPr>
              <a:buFont typeface="Wingdings" panose="05000000000000000000" pitchFamily="2" charset="2"/>
              <a:buChar char="§"/>
            </a:pPr>
            <a:r>
              <a:rPr lang="tr-TR" sz="1800" dirty="0" err="1" smtClean="0"/>
              <a:t>Erözkan</a:t>
            </a:r>
            <a:r>
              <a:rPr lang="tr-TR" sz="1800" dirty="0" smtClean="0"/>
              <a:t>, A. (2014). </a:t>
            </a:r>
            <a:r>
              <a:rPr lang="tr-TR" sz="1800" i="1" dirty="0" smtClean="0"/>
              <a:t>Psikolojik danışma ve rehberlikte test dışı teknikler</a:t>
            </a:r>
            <a:r>
              <a:rPr lang="tr-TR" sz="1800" dirty="0" smtClean="0"/>
              <a:t>. Ankara: </a:t>
            </a:r>
            <a:r>
              <a:rPr lang="tr-TR" sz="1800" dirty="0" err="1" smtClean="0"/>
              <a:t>Mentis</a:t>
            </a:r>
            <a:r>
              <a:rPr lang="tr-TR" sz="1800" dirty="0" smtClean="0"/>
              <a:t> Yayıncılık.</a:t>
            </a:r>
          </a:p>
          <a:p>
            <a:pPr>
              <a:buFont typeface="Arial" panose="020B0604020202020204" pitchFamily="34" charset="0"/>
              <a:buChar char="•"/>
            </a:pPr>
            <a:r>
              <a:rPr lang="tr-TR" sz="1800" dirty="0" smtClean="0"/>
              <a:t>Öner</a:t>
            </a:r>
            <a:r>
              <a:rPr lang="tr-TR" sz="1800" dirty="0"/>
              <a:t>, U. (2007). </a:t>
            </a:r>
            <a:r>
              <a:rPr lang="tr-TR" sz="1800" dirty="0" err="1"/>
              <a:t>Bibliyoterapi</a:t>
            </a:r>
            <a:r>
              <a:rPr lang="tr-TR" sz="1800" dirty="0"/>
              <a:t>. </a:t>
            </a:r>
            <a:r>
              <a:rPr lang="tr-TR" sz="1800" i="1" dirty="0"/>
              <a:t>Çankaya Üniversitesi Fen-Edebiyat Fakültesi, </a:t>
            </a:r>
            <a:r>
              <a:rPr lang="tr-TR" sz="1800" i="1" dirty="0" err="1"/>
              <a:t>Journal</a:t>
            </a:r>
            <a:r>
              <a:rPr lang="tr-TR" sz="1800" i="1" dirty="0"/>
              <a:t> of </a:t>
            </a:r>
            <a:r>
              <a:rPr lang="tr-TR" sz="1800" i="1" dirty="0" err="1"/>
              <a:t>Arts</a:t>
            </a:r>
            <a:r>
              <a:rPr lang="tr-TR" sz="1800" i="1" dirty="0"/>
              <a:t> </a:t>
            </a:r>
            <a:r>
              <a:rPr lang="tr-TR" sz="1800" i="1" dirty="0" err="1"/>
              <a:t>and</a:t>
            </a:r>
            <a:r>
              <a:rPr lang="tr-TR" sz="1800" i="1" dirty="0"/>
              <a:t> </a:t>
            </a:r>
            <a:r>
              <a:rPr lang="tr-TR" sz="1800" i="1" dirty="0" err="1"/>
              <a:t>Sciences</a:t>
            </a:r>
            <a:r>
              <a:rPr lang="tr-TR" sz="1800" i="1" dirty="0"/>
              <a:t>, 7</a:t>
            </a:r>
            <a:r>
              <a:rPr lang="tr-TR" sz="1800" dirty="0"/>
              <a:t>, 133-150.</a:t>
            </a:r>
          </a:p>
          <a:p>
            <a:pPr>
              <a:buFont typeface="Arial" panose="020B0604020202020204" pitchFamily="34" charset="0"/>
              <a:buChar char="•"/>
            </a:pPr>
            <a:r>
              <a:rPr lang="tr-TR" sz="1800" dirty="0" smtClean="0"/>
              <a:t>Özel </a:t>
            </a:r>
            <a:r>
              <a:rPr lang="tr-TR" sz="1800" dirty="0"/>
              <a:t>Eğitim ve Rehberlik Hizmetleri Genel</a:t>
            </a:r>
            <a:r>
              <a:rPr lang="en-US" sz="1800" dirty="0"/>
              <a:t> </a:t>
            </a:r>
            <a:r>
              <a:rPr lang="en-US" sz="1800" dirty="0" err="1"/>
              <a:t>Müdürlüğü</a:t>
            </a:r>
            <a:r>
              <a:rPr lang="tr-TR" sz="1800" dirty="0"/>
              <a:t> (2018). </a:t>
            </a:r>
            <a:r>
              <a:rPr lang="tr-TR" sz="1800" i="1" dirty="0"/>
              <a:t>e-Rehberlik modülü </a:t>
            </a:r>
            <a:r>
              <a:rPr lang="tr-TR" sz="1800" i="1" dirty="0" err="1"/>
              <a:t>pilotlama</a:t>
            </a:r>
            <a:r>
              <a:rPr lang="tr-TR" sz="1800" i="1" dirty="0"/>
              <a:t> çalışmaları başladı</a:t>
            </a:r>
            <a:r>
              <a:rPr lang="tr-TR" sz="1800" dirty="0"/>
              <a:t>. https://orgm.meb.gov.tr/www/e-rehberlik-modulu-pilotlama-calismalari-basladi/icerik/1005 </a:t>
            </a:r>
            <a:r>
              <a:rPr lang="tr-TR" sz="1800" dirty="0" smtClean="0"/>
              <a:t>adresinden </a:t>
            </a:r>
            <a:r>
              <a:rPr lang="tr-TR" sz="1800" dirty="0"/>
              <a:t>25.02.2018 tarihinde alınmıştır</a:t>
            </a:r>
            <a:r>
              <a:rPr lang="tr-TR" sz="1800" dirty="0" smtClean="0"/>
              <a:t>.</a:t>
            </a:r>
          </a:p>
          <a:p>
            <a:pPr>
              <a:buFont typeface="Arial" panose="020B0604020202020204" pitchFamily="34" charset="0"/>
              <a:buChar char="•"/>
            </a:pPr>
            <a:r>
              <a:rPr lang="tr-TR" sz="1800" dirty="0"/>
              <a:t>Özgüven, İ. E. (1998). Bireyi tanıma teknikleri. Ankara: PDREM Yayınları.</a:t>
            </a:r>
          </a:p>
          <a:p>
            <a:pPr>
              <a:buFont typeface="Arial" panose="020B0604020202020204" pitchFamily="34" charset="0"/>
              <a:buChar char="•"/>
            </a:pPr>
            <a:r>
              <a:rPr lang="tr-TR" sz="1800" dirty="0" smtClean="0"/>
              <a:t>Şahin, C. (Ed.) (2015). </a:t>
            </a:r>
            <a:r>
              <a:rPr lang="tr-TR" sz="1800" i="1" dirty="0" smtClean="0"/>
              <a:t>Bireyi tanıma teknikleri</a:t>
            </a:r>
            <a:r>
              <a:rPr lang="tr-TR" sz="1800" dirty="0" smtClean="0"/>
              <a:t>. Ankara: </a:t>
            </a:r>
            <a:r>
              <a:rPr lang="tr-TR" sz="1800" dirty="0" err="1" smtClean="0"/>
              <a:t>Pegem</a:t>
            </a:r>
            <a:r>
              <a:rPr lang="tr-TR" sz="1800" dirty="0" smtClean="0"/>
              <a:t> Akademi.</a:t>
            </a:r>
            <a:endParaRPr lang="en-US" dirty="0"/>
          </a:p>
        </p:txBody>
      </p:sp>
      <p:sp>
        <p:nvSpPr>
          <p:cNvPr id="3" name="Unvan 2"/>
          <p:cNvSpPr>
            <a:spLocks noGrp="1"/>
          </p:cNvSpPr>
          <p:nvPr>
            <p:ph type="title"/>
          </p:nvPr>
        </p:nvSpPr>
        <p:spPr/>
        <p:txBody>
          <a:bodyPr/>
          <a:lstStyle/>
          <a:p>
            <a:r>
              <a:rPr lang="tr-TR" dirty="0" smtClean="0"/>
              <a:t>Kaynakça</a:t>
            </a:r>
            <a:endParaRPr lang="en-US" dirty="0"/>
          </a:p>
        </p:txBody>
      </p:sp>
    </p:spTree>
    <p:extLst>
      <p:ext uri="{BB962C8B-B14F-4D97-AF65-F5344CB8AC3E}">
        <p14:creationId xmlns:p14="http://schemas.microsoft.com/office/powerpoint/2010/main" val="1369313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Font typeface="Wingdings" panose="05000000000000000000" pitchFamily="2" charset="2"/>
              <a:buChar char="v"/>
            </a:pPr>
            <a:r>
              <a:rPr lang="tr-TR" b="1" dirty="0" err="1" smtClean="0"/>
              <a:t>Bibliyoterapi</a:t>
            </a:r>
            <a:r>
              <a:rPr lang="tr-TR" b="1" dirty="0" smtClean="0"/>
              <a:t>,</a:t>
            </a:r>
            <a:r>
              <a:rPr lang="tr-TR" dirty="0" smtClean="0"/>
              <a:t> okumayı seven bireyleri edebiyatla bir araya getirerek kendi iç dünyalarını anlama ve irdeleme konusunda uygulanabilecek, psikolojik danışma sürecinde bireyin sorunları ile ilgili kitapları okuması önerilerek kendisine psikolojik yardım sağlama tekniğidir.</a:t>
            </a:r>
          </a:p>
          <a:p>
            <a:pPr>
              <a:buFont typeface="Wingdings" panose="05000000000000000000" pitchFamily="2" charset="2"/>
              <a:buChar char="v"/>
            </a:pPr>
            <a:endParaRPr lang="tr-TR" dirty="0" smtClean="0"/>
          </a:p>
          <a:p>
            <a:pPr>
              <a:buFont typeface="Wingdings" panose="05000000000000000000" pitchFamily="2" charset="2"/>
              <a:buChar char="v"/>
            </a:pPr>
            <a:r>
              <a:rPr lang="tr-TR" b="1" dirty="0" err="1" smtClean="0"/>
              <a:t>Bibliyoterapi</a:t>
            </a:r>
            <a:r>
              <a:rPr lang="tr-TR" dirty="0" smtClean="0"/>
              <a:t> </a:t>
            </a:r>
            <a:r>
              <a:rPr lang="tr-TR" dirty="0"/>
              <a:t>psikolojik danışma sürecini kolaylaştırıcı, destekleyici bir tekniktir ve okumaya hevesli danışanlarda olumlu sonuçlar vermektedir.</a:t>
            </a:r>
            <a:endParaRPr lang="tr-TR" dirty="0" smtClean="0"/>
          </a:p>
        </p:txBody>
      </p:sp>
      <p:sp>
        <p:nvSpPr>
          <p:cNvPr id="3" name="Title 2"/>
          <p:cNvSpPr>
            <a:spLocks noGrp="1"/>
          </p:cNvSpPr>
          <p:nvPr>
            <p:ph type="title"/>
          </p:nvPr>
        </p:nvSpPr>
        <p:spPr/>
        <p:txBody>
          <a:bodyPr/>
          <a:lstStyle/>
          <a:p>
            <a:r>
              <a:rPr lang="tr-TR" dirty="0" err="1" smtClean="0"/>
              <a:t>Bibliyoterapi</a:t>
            </a:r>
            <a:r>
              <a:rPr lang="tr-TR" dirty="0" smtClean="0"/>
              <a:t> - I</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buFont typeface="Wingdings" panose="05000000000000000000" pitchFamily="2" charset="2"/>
              <a:buChar char="ü"/>
            </a:pPr>
            <a:r>
              <a:rPr lang="tr-TR" dirty="0" err="1" smtClean="0"/>
              <a:t>Bibliyoterapi</a:t>
            </a:r>
            <a:r>
              <a:rPr lang="tr-TR" dirty="0" smtClean="0"/>
              <a:t> amacı ile kullanılacak kaynaklar psikolojik sağlıkla ilgili konularda doğrudan doğru bilgi veren kitaplar olabileceği gibi, çeşitli konularda yazılmış roman, masal, hikaye türünden kitaplar da olabilir. </a:t>
            </a:r>
          </a:p>
          <a:p>
            <a:pPr marL="109728" indent="0">
              <a:buNone/>
            </a:pPr>
            <a:endParaRPr lang="tr-TR" dirty="0" smtClean="0"/>
          </a:p>
          <a:p>
            <a:pPr>
              <a:buFont typeface="Wingdings" panose="05000000000000000000" pitchFamily="2" charset="2"/>
              <a:buChar char="ü"/>
            </a:pPr>
            <a:r>
              <a:rPr lang="tr-TR" dirty="0" err="1" smtClean="0"/>
              <a:t>Bibliyoterapi</a:t>
            </a:r>
            <a:r>
              <a:rPr lang="tr-TR" dirty="0" smtClean="0"/>
              <a:t> tekniği uygulanan danışanlarla, zaman zaman bir araya gelerek okumaların değerlendirilmesi ve gerekmektedir.</a:t>
            </a:r>
          </a:p>
        </p:txBody>
      </p:sp>
      <p:sp>
        <p:nvSpPr>
          <p:cNvPr id="3" name="Unvan 2"/>
          <p:cNvSpPr>
            <a:spLocks noGrp="1"/>
          </p:cNvSpPr>
          <p:nvPr>
            <p:ph type="title"/>
          </p:nvPr>
        </p:nvSpPr>
        <p:spPr/>
        <p:txBody>
          <a:bodyPr/>
          <a:lstStyle/>
          <a:p>
            <a:r>
              <a:rPr lang="tr-TR" dirty="0" err="1" smtClean="0"/>
              <a:t>Bibliyoterapi</a:t>
            </a:r>
            <a:r>
              <a:rPr lang="tr-TR" dirty="0"/>
              <a:t> </a:t>
            </a:r>
            <a:r>
              <a:rPr lang="tr-TR" dirty="0" smtClean="0"/>
              <a:t>- II</a:t>
            </a:r>
            <a:endParaRPr lang="en-US" dirty="0"/>
          </a:p>
        </p:txBody>
      </p:sp>
    </p:spTree>
    <p:extLst>
      <p:ext uri="{BB962C8B-B14F-4D97-AF65-F5344CB8AC3E}">
        <p14:creationId xmlns:p14="http://schemas.microsoft.com/office/powerpoint/2010/main" val="398895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b="1" dirty="0" err="1" smtClean="0"/>
              <a:t>Bibliyoterapinin</a:t>
            </a:r>
            <a:r>
              <a:rPr lang="tr-TR" b="1" dirty="0" smtClean="0"/>
              <a:t> Kullanımı</a:t>
            </a:r>
            <a:endParaRPr lang="tr-TR" dirty="0" smtClean="0"/>
          </a:p>
          <a:p>
            <a:pPr lvl="1"/>
            <a:endParaRPr lang="tr-TR" b="1" dirty="0" smtClean="0"/>
          </a:p>
          <a:p>
            <a:pPr lvl="1"/>
            <a:r>
              <a:rPr lang="tr-TR" b="1" dirty="0" smtClean="0"/>
              <a:t>Klinik Amaçlı Kullanım:</a:t>
            </a:r>
            <a:r>
              <a:rPr lang="tr-TR" dirty="0" smtClean="0"/>
              <a:t> Bu alanda eğitim almış psikolojik danışmanlarca yürütülür.</a:t>
            </a:r>
            <a:endParaRPr lang="tr-TR" dirty="0"/>
          </a:p>
          <a:p>
            <a:pPr lvl="1"/>
            <a:endParaRPr lang="tr-TR" dirty="0" smtClean="0"/>
          </a:p>
          <a:p>
            <a:pPr lvl="1"/>
            <a:r>
              <a:rPr lang="tr-TR" b="1" dirty="0" smtClean="0"/>
              <a:t>Gelişimsel Amaçlı Kullanım:</a:t>
            </a:r>
            <a:r>
              <a:rPr lang="tr-TR" dirty="0" smtClean="0"/>
              <a:t> Normal gelişim süreci içerisinde karşılaşılabilen günlük yaşama ilişkin sorunları önleyebilmek için ya da bu sorunlarla daha etkili bir şekilde baş edebilmek için uzmanlar ve eğitimciler tarafından kullanılır.</a:t>
            </a:r>
            <a:endParaRPr lang="en-US" dirty="0"/>
          </a:p>
        </p:txBody>
      </p:sp>
      <p:sp>
        <p:nvSpPr>
          <p:cNvPr id="3" name="Unvan 2"/>
          <p:cNvSpPr>
            <a:spLocks noGrp="1"/>
          </p:cNvSpPr>
          <p:nvPr>
            <p:ph type="title"/>
          </p:nvPr>
        </p:nvSpPr>
        <p:spPr/>
        <p:txBody>
          <a:bodyPr/>
          <a:lstStyle/>
          <a:p>
            <a:r>
              <a:rPr lang="tr-TR" dirty="0" err="1" smtClean="0"/>
              <a:t>Bibliyoterapi</a:t>
            </a:r>
            <a:r>
              <a:rPr lang="tr-TR" dirty="0" smtClean="0"/>
              <a:t> - III</a:t>
            </a:r>
            <a:endParaRPr lang="en-US" dirty="0"/>
          </a:p>
        </p:txBody>
      </p:sp>
    </p:spTree>
    <p:extLst>
      <p:ext uri="{BB962C8B-B14F-4D97-AF65-F5344CB8AC3E}">
        <p14:creationId xmlns:p14="http://schemas.microsoft.com/office/powerpoint/2010/main" val="116218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b="1" dirty="0" err="1" smtClean="0"/>
              <a:t>Bibliyoterapi</a:t>
            </a:r>
            <a:r>
              <a:rPr lang="tr-TR" b="1" dirty="0" smtClean="0"/>
              <a:t> tekniği uygulanırken dikkat edilmesi gereken noktalar:</a:t>
            </a:r>
            <a:endParaRPr lang="tr-TR" dirty="0" smtClean="0"/>
          </a:p>
          <a:p>
            <a:pPr lvl="1"/>
            <a:r>
              <a:rPr lang="tr-TR" dirty="0"/>
              <a:t>Kaynakların bilinçli bir şekilde seçilmesi önemlidir.</a:t>
            </a:r>
          </a:p>
          <a:p>
            <a:pPr lvl="1"/>
            <a:r>
              <a:rPr lang="tr-TR" dirty="0" smtClean="0"/>
              <a:t>Psikolojik danışmanın okunacak kaynaklarla ilgili daha önceden bilgi sahibi olmalı gerekir.</a:t>
            </a:r>
          </a:p>
          <a:p>
            <a:pPr lvl="1"/>
            <a:r>
              <a:rPr lang="tr-TR" dirty="0" smtClean="0"/>
              <a:t>Bireyin gelişim düzeyi ve gereksinimleri dikkate alınmalıdır.</a:t>
            </a:r>
          </a:p>
          <a:p>
            <a:pPr lvl="1"/>
            <a:r>
              <a:rPr lang="tr-TR" dirty="0" smtClean="0"/>
              <a:t>Uygulama gönüllülük esasına dayalı olmalı, bireyler okumaya zorlanmamalıdır.</a:t>
            </a:r>
          </a:p>
          <a:p>
            <a:pPr lvl="1"/>
            <a:r>
              <a:rPr lang="tr-TR" dirty="0" smtClean="0"/>
              <a:t>Teknikten yararlanan kişilerin zaman zaman izlenmesi, okuma sonuçlarının paylaşılması, gelişmelerin ve ortaya çıkan farkındalıkların paylaşılması gerekir.</a:t>
            </a:r>
          </a:p>
          <a:p>
            <a:pPr lvl="1"/>
            <a:endParaRPr lang="en-US" dirty="0"/>
          </a:p>
        </p:txBody>
      </p:sp>
      <p:sp>
        <p:nvSpPr>
          <p:cNvPr id="3" name="Unvan 2"/>
          <p:cNvSpPr>
            <a:spLocks noGrp="1"/>
          </p:cNvSpPr>
          <p:nvPr>
            <p:ph type="title"/>
          </p:nvPr>
        </p:nvSpPr>
        <p:spPr/>
        <p:txBody>
          <a:bodyPr/>
          <a:lstStyle/>
          <a:p>
            <a:r>
              <a:rPr lang="tr-TR" dirty="0" err="1" smtClean="0"/>
              <a:t>Bibliyoterapi</a:t>
            </a:r>
            <a:r>
              <a:rPr lang="tr-TR" dirty="0" smtClean="0"/>
              <a:t> - IV</a:t>
            </a:r>
            <a:endParaRPr lang="en-US" dirty="0"/>
          </a:p>
        </p:txBody>
      </p:sp>
    </p:spTree>
    <p:extLst>
      <p:ext uri="{BB962C8B-B14F-4D97-AF65-F5344CB8AC3E}">
        <p14:creationId xmlns:p14="http://schemas.microsoft.com/office/powerpoint/2010/main" val="2520564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b="1" dirty="0" err="1" smtClean="0"/>
              <a:t>Bibliyoterapi</a:t>
            </a:r>
            <a:r>
              <a:rPr lang="tr-TR" b="1" dirty="0" smtClean="0"/>
              <a:t> Süreci</a:t>
            </a:r>
          </a:p>
          <a:p>
            <a:pPr lvl="1"/>
            <a:endParaRPr lang="tr-TR" dirty="0" smtClean="0"/>
          </a:p>
          <a:p>
            <a:pPr lvl="1"/>
            <a:r>
              <a:rPr lang="tr-TR" b="1" dirty="0" smtClean="0"/>
              <a:t>Birinci Evre – Özdeşim ve Yansıtma:</a:t>
            </a:r>
            <a:r>
              <a:rPr lang="tr-TR" dirty="0" smtClean="0"/>
              <a:t> Hikaye içindeki olaylarla karakter arasında özdeşim kurma.</a:t>
            </a:r>
          </a:p>
          <a:p>
            <a:pPr lvl="1"/>
            <a:endParaRPr lang="tr-TR" dirty="0" smtClean="0"/>
          </a:p>
          <a:p>
            <a:pPr lvl="1"/>
            <a:r>
              <a:rPr lang="tr-TR" b="1" dirty="0" smtClean="0"/>
              <a:t>İkinci Evre – Arınma (</a:t>
            </a:r>
            <a:r>
              <a:rPr lang="tr-TR" b="1" dirty="0" err="1" smtClean="0"/>
              <a:t>Katarsis</a:t>
            </a:r>
            <a:r>
              <a:rPr lang="tr-TR" b="1" dirty="0" smtClean="0"/>
              <a:t>):</a:t>
            </a:r>
            <a:r>
              <a:rPr lang="tr-TR" dirty="0" smtClean="0"/>
              <a:t> Hikayenin içindeki okuyucunun bastırılmış duygularını güvenli koşullar altında serbest bırakması ile </a:t>
            </a:r>
            <a:r>
              <a:rPr lang="tr-TR" dirty="0" err="1" smtClean="0"/>
              <a:t>katarsis</a:t>
            </a:r>
            <a:r>
              <a:rPr lang="tr-TR" dirty="0"/>
              <a:t> </a:t>
            </a:r>
            <a:r>
              <a:rPr lang="tr-TR" dirty="0" smtClean="0"/>
              <a:t>meydana gelmesi.</a:t>
            </a:r>
          </a:p>
          <a:p>
            <a:pPr lvl="1"/>
            <a:endParaRPr lang="tr-TR" b="1" dirty="0" smtClean="0"/>
          </a:p>
          <a:p>
            <a:pPr lvl="1"/>
            <a:r>
              <a:rPr lang="tr-TR" b="1" dirty="0" smtClean="0"/>
              <a:t>Üçüncü Evre – </a:t>
            </a:r>
            <a:r>
              <a:rPr lang="tr-TR" b="1" dirty="0" err="1" smtClean="0"/>
              <a:t>İçgörü</a:t>
            </a:r>
            <a:r>
              <a:rPr lang="tr-TR" b="1" dirty="0" smtClean="0"/>
              <a:t> ve Bütünleşme:</a:t>
            </a:r>
            <a:r>
              <a:rPr lang="tr-TR" dirty="0" smtClean="0"/>
              <a:t> Okuyucular deneyimlerinden problemlerinin olası çözüm yollarının mümkün olduğunu iç görü yoluyla fark edebilmesidir. </a:t>
            </a:r>
            <a:endParaRPr lang="en-US" dirty="0"/>
          </a:p>
        </p:txBody>
      </p:sp>
      <p:sp>
        <p:nvSpPr>
          <p:cNvPr id="3" name="Unvan 2"/>
          <p:cNvSpPr>
            <a:spLocks noGrp="1"/>
          </p:cNvSpPr>
          <p:nvPr>
            <p:ph type="title"/>
          </p:nvPr>
        </p:nvSpPr>
        <p:spPr/>
        <p:txBody>
          <a:bodyPr/>
          <a:lstStyle/>
          <a:p>
            <a:r>
              <a:rPr lang="tr-TR" dirty="0" err="1" smtClean="0"/>
              <a:t>Bibliyoterapi</a:t>
            </a:r>
            <a:r>
              <a:rPr lang="tr-TR" dirty="0" smtClean="0"/>
              <a:t> – </a:t>
            </a:r>
            <a:r>
              <a:rPr lang="tr-TR" dirty="0"/>
              <a:t>V</a:t>
            </a:r>
            <a:endParaRPr lang="en-US" dirty="0"/>
          </a:p>
        </p:txBody>
      </p:sp>
    </p:spTree>
    <p:extLst>
      <p:ext uri="{BB962C8B-B14F-4D97-AF65-F5344CB8AC3E}">
        <p14:creationId xmlns:p14="http://schemas.microsoft.com/office/powerpoint/2010/main" val="276368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b="1" dirty="0" err="1" smtClean="0"/>
              <a:t>Bibliyoterapinin</a:t>
            </a:r>
            <a:r>
              <a:rPr lang="tr-TR" b="1" dirty="0" smtClean="0"/>
              <a:t> Yararları</a:t>
            </a:r>
          </a:p>
          <a:p>
            <a:endParaRPr lang="tr-TR" dirty="0" smtClean="0"/>
          </a:p>
          <a:p>
            <a:pPr lvl="1"/>
            <a:r>
              <a:rPr lang="tr-TR" dirty="0" smtClean="0"/>
              <a:t>Birey </a:t>
            </a:r>
            <a:r>
              <a:rPr lang="tr-TR" dirty="0"/>
              <a:t>yaşadığı sorunlarla ilgili yaşamda yalnız </a:t>
            </a:r>
            <a:r>
              <a:rPr lang="tr-TR" dirty="0" smtClean="0"/>
              <a:t>olmadığını görür ve yaşadığı sorunu normalleştirmesine yardımcı olur. Bu da bireye güç ve umut verir.</a:t>
            </a:r>
          </a:p>
          <a:p>
            <a:pPr lvl="1"/>
            <a:r>
              <a:rPr lang="tr-TR" dirty="0" smtClean="0"/>
              <a:t>Bireyin sorunlarla </a:t>
            </a:r>
            <a:r>
              <a:rPr lang="tr-TR" dirty="0"/>
              <a:t>baş </a:t>
            </a:r>
            <a:r>
              <a:rPr lang="tr-TR" dirty="0" smtClean="0"/>
              <a:t>etmesinde </a:t>
            </a:r>
            <a:r>
              <a:rPr lang="tr-TR" dirty="0"/>
              <a:t>farklı </a:t>
            </a:r>
            <a:r>
              <a:rPr lang="tr-TR" dirty="0" smtClean="0"/>
              <a:t>yaklaşımları, bakış açılarını görmesini sağlar.</a:t>
            </a:r>
          </a:p>
          <a:p>
            <a:pPr lvl="1"/>
            <a:r>
              <a:rPr lang="tr-TR" dirty="0" smtClean="0"/>
              <a:t>Bireyin sorununu daha özgürce ifade edebilmesini ve tartışabilmesini sağlar.</a:t>
            </a:r>
          </a:p>
          <a:p>
            <a:pPr lvl="1"/>
            <a:r>
              <a:rPr lang="tr-TR" dirty="0" smtClean="0"/>
              <a:t>Bireyin kendisini kabul edebilmesini ve olumlu bir benlik kavramı geliştirebilmesine katkı sağlar.</a:t>
            </a:r>
          </a:p>
          <a:p>
            <a:pPr lvl="1"/>
            <a:r>
              <a:rPr lang="tr-TR" dirty="0" smtClean="0"/>
              <a:t>Bireyin kendisini anlama ve yorumlama gücünü geliştirir. </a:t>
            </a:r>
            <a:endParaRPr lang="en-US" dirty="0"/>
          </a:p>
          <a:p>
            <a:pPr lvl="1"/>
            <a:endParaRPr lang="en-US" dirty="0"/>
          </a:p>
        </p:txBody>
      </p:sp>
      <p:sp>
        <p:nvSpPr>
          <p:cNvPr id="3" name="Unvan 2"/>
          <p:cNvSpPr>
            <a:spLocks noGrp="1"/>
          </p:cNvSpPr>
          <p:nvPr>
            <p:ph type="title"/>
          </p:nvPr>
        </p:nvSpPr>
        <p:spPr/>
        <p:txBody>
          <a:bodyPr/>
          <a:lstStyle/>
          <a:p>
            <a:r>
              <a:rPr lang="tr-TR" dirty="0" err="1" smtClean="0"/>
              <a:t>Bibliyoterapi</a:t>
            </a:r>
            <a:r>
              <a:rPr lang="tr-TR" dirty="0" smtClean="0"/>
              <a:t> - VI</a:t>
            </a:r>
            <a:endParaRPr lang="en-US" dirty="0"/>
          </a:p>
        </p:txBody>
      </p:sp>
    </p:spTree>
    <p:extLst>
      <p:ext uri="{BB962C8B-B14F-4D97-AF65-F5344CB8AC3E}">
        <p14:creationId xmlns:p14="http://schemas.microsoft.com/office/powerpoint/2010/main" val="297053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err="1"/>
              <a:t>Bibliyoterapinin</a:t>
            </a:r>
            <a:r>
              <a:rPr lang="tr-TR" b="1" dirty="0"/>
              <a:t> </a:t>
            </a:r>
            <a:r>
              <a:rPr lang="tr-TR" b="1" dirty="0" smtClean="0"/>
              <a:t>Sınırlılıkları</a:t>
            </a:r>
            <a:endParaRPr lang="tr-TR" b="1" dirty="0"/>
          </a:p>
          <a:p>
            <a:endParaRPr lang="tr-TR" dirty="0"/>
          </a:p>
          <a:p>
            <a:pPr lvl="1"/>
            <a:r>
              <a:rPr lang="tr-TR" dirty="0" smtClean="0"/>
              <a:t>Her sorun alanına yönelik yazılı eser bulunamayabilir.</a:t>
            </a:r>
          </a:p>
          <a:p>
            <a:pPr lvl="1"/>
            <a:r>
              <a:rPr lang="tr-TR" dirty="0" smtClean="0"/>
              <a:t>Her birey okumaya hazır ve istekli olmayabilir.</a:t>
            </a:r>
          </a:p>
          <a:p>
            <a:pPr lvl="1"/>
            <a:r>
              <a:rPr lang="tr-TR" dirty="0"/>
              <a:t>Okuma düzeyi düşük bireylerde bu teknik etkili olmayabilir.</a:t>
            </a:r>
          </a:p>
          <a:p>
            <a:pPr lvl="1"/>
            <a:r>
              <a:rPr lang="tr-TR" dirty="0" smtClean="0"/>
              <a:t>Psikolojik danışma sürecinin başında bu tekniği kullanmak pek de uygun olmayabilir.</a:t>
            </a:r>
          </a:p>
          <a:p>
            <a:pPr lvl="1"/>
            <a:endParaRPr lang="en-US" dirty="0"/>
          </a:p>
        </p:txBody>
      </p:sp>
      <p:sp>
        <p:nvSpPr>
          <p:cNvPr id="3" name="Unvan 2"/>
          <p:cNvSpPr>
            <a:spLocks noGrp="1"/>
          </p:cNvSpPr>
          <p:nvPr>
            <p:ph type="title"/>
          </p:nvPr>
        </p:nvSpPr>
        <p:spPr/>
        <p:txBody>
          <a:bodyPr/>
          <a:lstStyle/>
          <a:p>
            <a:r>
              <a:rPr lang="tr-TR" dirty="0" err="1"/>
              <a:t>Bibliyoterapi</a:t>
            </a:r>
            <a:r>
              <a:rPr lang="tr-TR" dirty="0"/>
              <a:t> - </a:t>
            </a:r>
            <a:r>
              <a:rPr lang="tr-TR" dirty="0" smtClean="0"/>
              <a:t>VII</a:t>
            </a:r>
            <a:endParaRPr lang="en-US" dirty="0"/>
          </a:p>
        </p:txBody>
      </p:sp>
    </p:spTree>
    <p:extLst>
      <p:ext uri="{BB962C8B-B14F-4D97-AF65-F5344CB8AC3E}">
        <p14:creationId xmlns:p14="http://schemas.microsoft.com/office/powerpoint/2010/main" val="82779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tr-TR" dirty="0" err="1" smtClean="0"/>
              <a:t>Vak’a</a:t>
            </a:r>
            <a:r>
              <a:rPr lang="tr-TR" dirty="0" smtClean="0"/>
              <a:t>, sorunu olan kişi anlamında ele alınmaktadır.</a:t>
            </a:r>
          </a:p>
          <a:p>
            <a:r>
              <a:rPr lang="tr-TR" dirty="0" err="1" smtClean="0"/>
              <a:t>Vak’a</a:t>
            </a:r>
            <a:r>
              <a:rPr lang="tr-TR" dirty="0" smtClean="0"/>
              <a:t> incelemesi, bir süreç olarak bireyin sorununun teşhisi ve tedavisini amaçlar.</a:t>
            </a:r>
          </a:p>
          <a:p>
            <a:r>
              <a:rPr lang="tr-TR" dirty="0" smtClean="0"/>
              <a:t>Bireyin sorununa ilişkin test ve test dışı tanıma teknikleri ile çeşitli kaynaklardan gerekli bilgiler toplanmakta, toplana bilgiler ışığında bireyin sorununun niteliği ve nedenlerine ilişkin «teşhis» konmakta, gerekli «tedavi» planları hazırlanarak iyileştirici önlemler alınmaktadır.</a:t>
            </a:r>
          </a:p>
          <a:p>
            <a:r>
              <a:rPr lang="tr-TR" dirty="0" err="1" smtClean="0"/>
              <a:t>Vak’a</a:t>
            </a:r>
            <a:r>
              <a:rPr lang="tr-TR" dirty="0" smtClean="0"/>
              <a:t> incelemesi bireysel ve çok yönlü bir incelemedir.</a:t>
            </a:r>
            <a:endParaRPr lang="en-US" dirty="0" smtClean="0"/>
          </a:p>
        </p:txBody>
      </p:sp>
      <p:sp>
        <p:nvSpPr>
          <p:cNvPr id="3" name="Title 2"/>
          <p:cNvSpPr>
            <a:spLocks noGrp="1"/>
          </p:cNvSpPr>
          <p:nvPr>
            <p:ph type="title"/>
          </p:nvPr>
        </p:nvSpPr>
        <p:spPr/>
        <p:txBody>
          <a:bodyPr/>
          <a:lstStyle/>
          <a:p>
            <a:r>
              <a:rPr lang="tr-TR" dirty="0" err="1" smtClean="0"/>
              <a:t>Vak’a</a:t>
            </a:r>
            <a:r>
              <a:rPr lang="tr-TR" dirty="0" smtClean="0"/>
              <a:t> İncelemesi</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1369</TotalTime>
  <Words>711</Words>
  <Application>Microsoft Office PowerPoint</Application>
  <PresentationFormat>Ekran Gösterisi (4:3)</PresentationFormat>
  <Paragraphs>65</Paragraphs>
  <Slides>12</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12</vt:i4>
      </vt:variant>
    </vt:vector>
  </HeadingPairs>
  <TitlesOfParts>
    <vt:vector size="20" baseType="lpstr">
      <vt:lpstr>Arial</vt:lpstr>
      <vt:lpstr>Calibri</vt:lpstr>
      <vt:lpstr>Lucida Sans Unicode</vt:lpstr>
      <vt:lpstr>Verdana</vt:lpstr>
      <vt:lpstr>Wingdings</vt:lpstr>
      <vt:lpstr>Wingdings 2</vt:lpstr>
      <vt:lpstr>Wingdings 3</vt:lpstr>
      <vt:lpstr>Concourse</vt:lpstr>
      <vt:lpstr>Diğer Teknikler I</vt:lpstr>
      <vt:lpstr>Bibliyoterapi - I</vt:lpstr>
      <vt:lpstr>Bibliyoterapi - II</vt:lpstr>
      <vt:lpstr>Bibliyoterapi - III</vt:lpstr>
      <vt:lpstr>Bibliyoterapi - IV</vt:lpstr>
      <vt:lpstr>Bibliyoterapi – V</vt:lpstr>
      <vt:lpstr>Bibliyoterapi - VI</vt:lpstr>
      <vt:lpstr>Bibliyoterapi - VII</vt:lpstr>
      <vt:lpstr>Vak’a İncelemesi</vt:lpstr>
      <vt:lpstr>Vak’a Konferansı</vt:lpstr>
      <vt:lpstr>Vak’a İncelemesi ve Vak’a Kaydı</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Gökhan Atik</cp:lastModifiedBy>
  <cp:revision>185</cp:revision>
  <dcterms:created xsi:type="dcterms:W3CDTF">2013-11-17T19:42:21Z</dcterms:created>
  <dcterms:modified xsi:type="dcterms:W3CDTF">2018-03-11T19:13:01Z</dcterms:modified>
</cp:coreProperties>
</file>