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BORÇLAR HUKUKU ÖZEL HÜKÜMLER</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a:xfrm>
            <a:off x="2417780" y="3531204"/>
            <a:ext cx="8637072" cy="1497996"/>
          </a:xfrm>
        </p:spPr>
        <p:txBody>
          <a:bodyPr>
            <a:normAutofit/>
          </a:bodyPr>
          <a:lstStyle/>
          <a:p>
            <a:r>
              <a:rPr lang="tr-TR" dirty="0" err="1"/>
              <a:t>İşgörme</a:t>
            </a:r>
            <a:r>
              <a:rPr lang="tr-TR" dirty="0"/>
              <a:t> borcu doğuran sözleşmeler</a:t>
            </a:r>
          </a:p>
          <a:p>
            <a:r>
              <a:rPr lang="tr-TR" dirty="0"/>
              <a:t>	hizmet sözleşmeleri </a:t>
            </a:r>
            <a:r>
              <a:rPr lang="tr-TR" dirty="0" smtClean="0"/>
              <a:t>– II</a:t>
            </a:r>
          </a:p>
          <a:p>
            <a:r>
              <a:rPr lang="tr-TR" dirty="0"/>
              <a:t>	</a:t>
            </a:r>
            <a:r>
              <a:rPr lang="tr-TR" dirty="0" smtClean="0"/>
              <a:t>eser sözleşmesi - ı</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15317-64F8-E14E-AD9A-599A0C228C77}"/>
              </a:ext>
            </a:extLst>
          </p:cNvPr>
          <p:cNvSpPr>
            <a:spLocks noGrp="1"/>
          </p:cNvSpPr>
          <p:nvPr>
            <p:ph type="title"/>
          </p:nvPr>
        </p:nvSpPr>
        <p:spPr/>
        <p:txBody>
          <a:bodyPr/>
          <a:lstStyle/>
          <a:p>
            <a:r>
              <a:rPr lang="tr-TR" dirty="0"/>
              <a:t>EVDE HİZMET SÖZLEŞMESİ</a:t>
            </a:r>
            <a:endParaRPr lang="tr-TR" dirty="0"/>
          </a:p>
        </p:txBody>
      </p:sp>
      <p:sp>
        <p:nvSpPr>
          <p:cNvPr id="3" name="İçerik Yer Tutucusu 2">
            <a:extLst>
              <a:ext uri="{FF2B5EF4-FFF2-40B4-BE49-F238E27FC236}">
                <a16:creationId xmlns:a16="http://schemas.microsoft.com/office/drawing/2014/main" id="{4D90202D-61EA-FC4C-AC65-972CD73C2DCC}"/>
              </a:ext>
            </a:extLst>
          </p:cNvPr>
          <p:cNvSpPr>
            <a:spLocks noGrp="1"/>
          </p:cNvSpPr>
          <p:nvPr>
            <p:ph idx="1"/>
          </p:nvPr>
        </p:nvSpPr>
        <p:spPr/>
        <p:txBody>
          <a:bodyPr>
            <a:normAutofit/>
          </a:bodyPr>
          <a:lstStyle/>
          <a:p>
            <a:r>
              <a:rPr lang="tr-TR" dirty="0"/>
              <a:t>Tanım: Evde hizmet sözleşmesi, </a:t>
            </a:r>
            <a:r>
              <a:rPr lang="tr-TR" dirty="0" smtClean="0"/>
              <a:t>işverenin </a:t>
            </a:r>
            <a:r>
              <a:rPr lang="tr-TR" dirty="0"/>
              <a:t>verdiği işi, işçinin kendi evinde veya belirleyeceği başka bir yerde, bizzat veya aile bireyleriyle birlikte bir ücret karşılığında </a:t>
            </a:r>
            <a:r>
              <a:rPr lang="tr-TR" dirty="0" smtClean="0"/>
              <a:t>görmeyi </a:t>
            </a:r>
            <a:r>
              <a:rPr lang="tr-TR" dirty="0"/>
              <a:t>üstlendiği sözleşmedir (</a:t>
            </a:r>
            <a:r>
              <a:rPr lang="tr-TR" dirty="0" smtClean="0"/>
              <a:t>TBK </a:t>
            </a:r>
            <a:r>
              <a:rPr lang="tr-TR" dirty="0"/>
              <a:t>m. </a:t>
            </a:r>
            <a:r>
              <a:rPr lang="tr-TR" dirty="0" smtClean="0"/>
              <a:t>461).</a:t>
            </a:r>
          </a:p>
          <a:p>
            <a:r>
              <a:rPr lang="tr-TR" dirty="0" smtClean="0"/>
              <a:t>İşçi Ve İşverenin Evde Hizmet Sözleşmesine Özgü Özel Borçları</a:t>
            </a:r>
          </a:p>
          <a:p>
            <a:pPr lvl="1"/>
            <a:r>
              <a:rPr lang="tr-TR" dirty="0" smtClean="0"/>
              <a:t>İşçinin özel borçları</a:t>
            </a:r>
          </a:p>
          <a:p>
            <a:pPr lvl="2"/>
            <a:r>
              <a:rPr lang="en-US" dirty="0" err="1"/>
              <a:t>İşin</a:t>
            </a:r>
            <a:r>
              <a:rPr lang="en-US" dirty="0"/>
              <a:t> </a:t>
            </a:r>
            <a:r>
              <a:rPr lang="en-US" dirty="0" err="1"/>
              <a:t>yapılması</a:t>
            </a:r>
            <a:r>
              <a:rPr lang="en-US" dirty="0"/>
              <a:t> </a:t>
            </a:r>
            <a:endParaRPr lang="tr-TR" dirty="0" smtClean="0"/>
          </a:p>
          <a:p>
            <a:pPr lvl="2"/>
            <a:r>
              <a:rPr lang="en-US" dirty="0" err="1"/>
              <a:t>İşveren</a:t>
            </a:r>
            <a:r>
              <a:rPr lang="en-US" dirty="0"/>
              <a:t> </a:t>
            </a:r>
            <a:r>
              <a:rPr lang="en-US" dirty="0" err="1"/>
              <a:t>tarafından</a:t>
            </a:r>
            <a:r>
              <a:rPr lang="en-US" dirty="0"/>
              <a:t> </a:t>
            </a:r>
            <a:r>
              <a:rPr lang="en-US" dirty="0" err="1"/>
              <a:t>sağlanan</a:t>
            </a:r>
            <a:r>
              <a:rPr lang="en-US" dirty="0"/>
              <a:t> </a:t>
            </a:r>
            <a:r>
              <a:rPr lang="en-US" dirty="0" err="1"/>
              <a:t>malzeme</a:t>
            </a:r>
            <a:r>
              <a:rPr lang="en-US" dirty="0"/>
              <a:t> </a:t>
            </a:r>
            <a:r>
              <a:rPr lang="en-US" dirty="0" err="1"/>
              <a:t>ve</a:t>
            </a:r>
            <a:r>
              <a:rPr lang="en-US" dirty="0"/>
              <a:t> </a:t>
            </a:r>
            <a:r>
              <a:rPr lang="en-US" dirty="0" err="1"/>
              <a:t>iş</a:t>
            </a:r>
            <a:r>
              <a:rPr lang="en-US" dirty="0"/>
              <a:t> </a:t>
            </a:r>
            <a:r>
              <a:rPr lang="en-US" dirty="0" err="1"/>
              <a:t>araçlarına</a:t>
            </a:r>
            <a:r>
              <a:rPr lang="en-US" dirty="0"/>
              <a:t> </a:t>
            </a:r>
            <a:r>
              <a:rPr lang="en-US" dirty="0" err="1"/>
              <a:t>gereken</a:t>
            </a:r>
            <a:r>
              <a:rPr lang="en-US" dirty="0"/>
              <a:t> </a:t>
            </a:r>
            <a:r>
              <a:rPr lang="en-US" dirty="0" err="1"/>
              <a:t>özeni</a:t>
            </a:r>
            <a:r>
              <a:rPr lang="en-US" dirty="0"/>
              <a:t> </a:t>
            </a:r>
            <a:r>
              <a:rPr lang="en-US" dirty="0" err="1" smtClean="0"/>
              <a:t>gösterme</a:t>
            </a:r>
            <a:endParaRPr lang="tr-TR" dirty="0"/>
          </a:p>
        </p:txBody>
      </p:sp>
    </p:spTree>
    <p:extLst>
      <p:ext uri="{BB962C8B-B14F-4D97-AF65-F5344CB8AC3E}">
        <p14:creationId xmlns:p14="http://schemas.microsoft.com/office/powerpoint/2010/main" val="427195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EVDE HİZMET SÖZLEŞMESİ</a:t>
            </a:r>
            <a:endParaRPr lang="en-US" dirty="0"/>
          </a:p>
        </p:txBody>
      </p:sp>
      <p:sp>
        <p:nvSpPr>
          <p:cNvPr id="3" name="İçerik Yer Tutucusu 2"/>
          <p:cNvSpPr>
            <a:spLocks noGrp="1"/>
          </p:cNvSpPr>
          <p:nvPr>
            <p:ph idx="1"/>
          </p:nvPr>
        </p:nvSpPr>
        <p:spPr/>
        <p:txBody>
          <a:bodyPr/>
          <a:lstStyle/>
          <a:p>
            <a:r>
              <a:rPr lang="tr-TR" dirty="0"/>
              <a:t>İşçi Ve İşverenin Evde Hizmet Sözleşmesine Özgü Özel </a:t>
            </a:r>
            <a:r>
              <a:rPr lang="tr-TR" dirty="0" smtClean="0"/>
              <a:t>Borçları (devam)</a:t>
            </a:r>
            <a:endParaRPr lang="tr-TR" dirty="0"/>
          </a:p>
          <a:p>
            <a:pPr lvl="1"/>
            <a:r>
              <a:rPr lang="tr-TR" dirty="0" smtClean="0"/>
              <a:t>İşverenin özel borçları</a:t>
            </a:r>
          </a:p>
          <a:p>
            <a:pPr lvl="2"/>
            <a:r>
              <a:rPr lang="en-US" dirty="0" err="1"/>
              <a:t>Ürünün</a:t>
            </a:r>
            <a:r>
              <a:rPr lang="en-US" dirty="0"/>
              <a:t> </a:t>
            </a:r>
            <a:r>
              <a:rPr lang="en-US" dirty="0" err="1"/>
              <a:t>kabulü</a:t>
            </a:r>
            <a:r>
              <a:rPr lang="en-US" dirty="0"/>
              <a:t> </a:t>
            </a:r>
            <a:r>
              <a:rPr lang="en-US" dirty="0" err="1"/>
              <a:t>ve</a:t>
            </a:r>
            <a:r>
              <a:rPr lang="en-US" dirty="0"/>
              <a:t> </a:t>
            </a:r>
            <a:r>
              <a:rPr lang="en-US" dirty="0" err="1"/>
              <a:t>ayıp</a:t>
            </a:r>
            <a:r>
              <a:rPr lang="en-US" dirty="0"/>
              <a:t> </a:t>
            </a:r>
            <a:r>
              <a:rPr lang="en-US" dirty="0" err="1" smtClean="0"/>
              <a:t>bildirimi</a:t>
            </a:r>
            <a:endParaRPr lang="tr-TR" dirty="0"/>
          </a:p>
          <a:p>
            <a:pPr lvl="2"/>
            <a:r>
              <a:rPr lang="en-US" dirty="0" err="1" smtClean="0"/>
              <a:t>Ücret</a:t>
            </a:r>
            <a:endParaRPr lang="tr-TR" dirty="0"/>
          </a:p>
          <a:p>
            <a:r>
              <a:rPr lang="en-US" dirty="0" err="1" smtClean="0"/>
              <a:t>Evde</a:t>
            </a:r>
            <a:r>
              <a:rPr lang="en-US" dirty="0" smtClean="0"/>
              <a:t> </a:t>
            </a:r>
            <a:r>
              <a:rPr lang="en-US" dirty="0" err="1" smtClean="0"/>
              <a:t>Hizmet</a:t>
            </a:r>
            <a:r>
              <a:rPr lang="en-US" dirty="0" smtClean="0"/>
              <a:t> </a:t>
            </a:r>
            <a:r>
              <a:rPr lang="en-US" dirty="0" err="1" smtClean="0"/>
              <a:t>Sözleşmesinin</a:t>
            </a:r>
            <a:r>
              <a:rPr lang="en-US" dirty="0" smtClean="0"/>
              <a:t> </a:t>
            </a:r>
            <a:r>
              <a:rPr lang="en-US" dirty="0" err="1" smtClean="0"/>
              <a:t>Sona</a:t>
            </a:r>
            <a:r>
              <a:rPr lang="en-US" dirty="0" smtClean="0"/>
              <a:t> </a:t>
            </a:r>
            <a:r>
              <a:rPr lang="en-US" dirty="0" err="1" smtClean="0"/>
              <a:t>Ermesi</a:t>
            </a:r>
            <a:endParaRPr lang="tr-TR" dirty="0" smtClean="0"/>
          </a:p>
          <a:p>
            <a:r>
              <a:rPr lang="en-US" dirty="0" err="1" smtClean="0"/>
              <a:t>Evde</a:t>
            </a:r>
            <a:r>
              <a:rPr lang="en-US" dirty="0" smtClean="0"/>
              <a:t> </a:t>
            </a:r>
            <a:r>
              <a:rPr lang="en-US" dirty="0" err="1" smtClean="0"/>
              <a:t>Hizmet</a:t>
            </a:r>
            <a:r>
              <a:rPr lang="en-US" dirty="0" smtClean="0"/>
              <a:t> </a:t>
            </a:r>
            <a:r>
              <a:rPr lang="en-US" dirty="0" err="1" smtClean="0"/>
              <a:t>Sözleşmesine</a:t>
            </a:r>
            <a:r>
              <a:rPr lang="en-US" dirty="0" smtClean="0"/>
              <a:t> </a:t>
            </a:r>
            <a:r>
              <a:rPr lang="en-US" dirty="0" err="1" smtClean="0"/>
              <a:t>Genel</a:t>
            </a:r>
            <a:r>
              <a:rPr lang="en-US" dirty="0" smtClean="0"/>
              <a:t> </a:t>
            </a:r>
            <a:r>
              <a:rPr lang="en-US" dirty="0" err="1" smtClean="0"/>
              <a:t>Hükümlerin</a:t>
            </a:r>
            <a:r>
              <a:rPr lang="en-US" dirty="0" smtClean="0"/>
              <a:t> </a:t>
            </a:r>
            <a:r>
              <a:rPr lang="en-US" dirty="0" err="1" smtClean="0"/>
              <a:t>Uygulanmas</a:t>
            </a:r>
            <a:r>
              <a:rPr lang="tr-TR" dirty="0" smtClean="0"/>
              <a:t>ı</a:t>
            </a:r>
            <a:endParaRPr lang="tr-TR" dirty="0"/>
          </a:p>
        </p:txBody>
      </p:sp>
    </p:spTree>
    <p:extLst>
      <p:ext uri="{BB962C8B-B14F-4D97-AF65-F5344CB8AC3E}">
        <p14:creationId xmlns:p14="http://schemas.microsoft.com/office/powerpoint/2010/main" val="975751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Pazarlamacılık sözleşmesi</a:t>
            </a:r>
            <a:endParaRPr lang="en-US" dirty="0"/>
          </a:p>
        </p:txBody>
      </p:sp>
      <p:sp>
        <p:nvSpPr>
          <p:cNvPr id="3" name="İçerik Yer Tutucusu 2"/>
          <p:cNvSpPr>
            <a:spLocks noGrp="1"/>
          </p:cNvSpPr>
          <p:nvPr>
            <p:ph idx="1"/>
          </p:nvPr>
        </p:nvSpPr>
        <p:spPr/>
        <p:txBody>
          <a:bodyPr/>
          <a:lstStyle/>
          <a:p>
            <a:r>
              <a:rPr lang="tr-TR" dirty="0"/>
              <a:t>Tanımı: </a:t>
            </a:r>
            <a:r>
              <a:rPr lang="tr-TR" dirty="0" smtClean="0"/>
              <a:t>Pazarlamacılık </a:t>
            </a:r>
            <a:r>
              <a:rPr lang="tr-TR" dirty="0"/>
              <a:t>sözleşmesi, pazarlamacının sürekli olarak, bir ticarî işletme sahibi işveren hesabına, onun işletmesinin dışında, her türlü işlemin yapılmasına aracılık etmeyi veya yazılı anlaşma varsa, bu anlaşmada belirtilen işlemleri yapmayı, işletme sahibi işverenin de buna karşılık ücret ödemeyi üstlendiği </a:t>
            </a:r>
            <a:r>
              <a:rPr lang="tr-TR" dirty="0" smtClean="0"/>
              <a:t>sözleşmedir (TBK m. 448).</a:t>
            </a:r>
          </a:p>
          <a:p>
            <a:r>
              <a:rPr lang="en-US" dirty="0" err="1" smtClean="0"/>
              <a:t>Pazarlamac</a:t>
            </a:r>
            <a:r>
              <a:rPr lang="tr-TR" dirty="0" err="1" smtClean="0"/>
              <a:t>ını</a:t>
            </a:r>
            <a:r>
              <a:rPr lang="en-US" dirty="0" smtClean="0"/>
              <a:t>n </a:t>
            </a:r>
            <a:r>
              <a:rPr lang="en-US" dirty="0" err="1" smtClean="0"/>
              <a:t>Yükümlülük</a:t>
            </a:r>
            <a:r>
              <a:rPr lang="en-US" dirty="0" smtClean="0"/>
              <a:t> </a:t>
            </a:r>
            <a:r>
              <a:rPr lang="en-US" dirty="0" err="1" smtClean="0"/>
              <a:t>Ve</a:t>
            </a:r>
            <a:r>
              <a:rPr lang="en-US" dirty="0" smtClean="0"/>
              <a:t> </a:t>
            </a:r>
            <a:r>
              <a:rPr lang="en-US" dirty="0" err="1" smtClean="0"/>
              <a:t>Yetkileri</a:t>
            </a:r>
            <a:endParaRPr lang="tr-TR" dirty="0" smtClean="0"/>
          </a:p>
          <a:p>
            <a:pPr lvl="1"/>
            <a:r>
              <a:rPr lang="en-US" dirty="0" err="1"/>
              <a:t>Pazarlamac</a:t>
            </a:r>
            <a:r>
              <a:rPr lang="tr-TR" dirty="0" err="1"/>
              <a:t>ını</a:t>
            </a:r>
            <a:r>
              <a:rPr lang="en-US" dirty="0"/>
              <a:t>n </a:t>
            </a:r>
            <a:r>
              <a:rPr lang="en-US" dirty="0" err="1" smtClean="0"/>
              <a:t>Yükümlülük</a:t>
            </a:r>
            <a:r>
              <a:rPr lang="tr-TR" dirty="0" err="1" smtClean="0"/>
              <a:t>leri</a:t>
            </a:r>
            <a:endParaRPr lang="tr-TR" dirty="0" smtClean="0"/>
          </a:p>
          <a:p>
            <a:pPr lvl="2"/>
            <a:r>
              <a:rPr lang="en-US" dirty="0" err="1"/>
              <a:t>Pazarlamacının</a:t>
            </a:r>
            <a:r>
              <a:rPr lang="en-US" dirty="0"/>
              <a:t> </a:t>
            </a:r>
            <a:r>
              <a:rPr lang="en-US" dirty="0" err="1"/>
              <a:t>müşterileri</a:t>
            </a:r>
            <a:r>
              <a:rPr lang="en-US" dirty="0"/>
              <a:t> </a:t>
            </a:r>
            <a:r>
              <a:rPr lang="en-US" dirty="0" err="1"/>
              <a:t>ziyaret</a:t>
            </a:r>
            <a:r>
              <a:rPr lang="en-US" dirty="0"/>
              <a:t> </a:t>
            </a:r>
            <a:r>
              <a:rPr lang="en-US" dirty="0" err="1" smtClean="0"/>
              <a:t>yükümlülüğü</a:t>
            </a:r>
            <a:endParaRPr lang="tr-TR" dirty="0" smtClean="0"/>
          </a:p>
          <a:p>
            <a:pPr lvl="2"/>
            <a:r>
              <a:rPr lang="en-US" dirty="0" err="1"/>
              <a:t>Pazarlamacının</a:t>
            </a:r>
            <a:r>
              <a:rPr lang="en-US" dirty="0"/>
              <a:t> </a:t>
            </a:r>
            <a:r>
              <a:rPr lang="en-US" dirty="0" err="1"/>
              <a:t>kendisi</a:t>
            </a:r>
            <a:r>
              <a:rPr lang="en-US" dirty="0"/>
              <a:t> </a:t>
            </a:r>
            <a:r>
              <a:rPr lang="en-US" dirty="0" err="1"/>
              <a:t>ve</a:t>
            </a:r>
            <a:r>
              <a:rPr lang="en-US" dirty="0"/>
              <a:t> </a:t>
            </a:r>
            <a:r>
              <a:rPr lang="en-US" dirty="0" err="1"/>
              <a:t>üçüncü</a:t>
            </a:r>
            <a:r>
              <a:rPr lang="en-US" dirty="0"/>
              <a:t> </a:t>
            </a:r>
            <a:r>
              <a:rPr lang="en-US" dirty="0" err="1"/>
              <a:t>kişi</a:t>
            </a:r>
            <a:r>
              <a:rPr lang="en-US" dirty="0"/>
              <a:t> </a:t>
            </a:r>
            <a:r>
              <a:rPr lang="en-US" dirty="0" err="1"/>
              <a:t>hesabına</a:t>
            </a:r>
            <a:r>
              <a:rPr lang="en-US" dirty="0"/>
              <a:t> </a:t>
            </a:r>
            <a:r>
              <a:rPr lang="en-US" dirty="0" err="1"/>
              <a:t>işlem</a:t>
            </a:r>
            <a:r>
              <a:rPr lang="en-US" dirty="0"/>
              <a:t> </a:t>
            </a:r>
            <a:r>
              <a:rPr lang="en-US" dirty="0" err="1"/>
              <a:t>yapmama</a:t>
            </a:r>
            <a:r>
              <a:rPr lang="en-US" dirty="0"/>
              <a:t> </a:t>
            </a:r>
            <a:r>
              <a:rPr lang="en-US" dirty="0" err="1" smtClean="0"/>
              <a:t>yükümlülüğü</a:t>
            </a:r>
            <a:endParaRPr lang="tr-TR" dirty="0" smtClean="0"/>
          </a:p>
          <a:p>
            <a:pPr lvl="2"/>
            <a:endParaRPr lang="en-US" dirty="0"/>
          </a:p>
        </p:txBody>
      </p:sp>
    </p:spTree>
    <p:extLst>
      <p:ext uri="{BB962C8B-B14F-4D97-AF65-F5344CB8AC3E}">
        <p14:creationId xmlns:p14="http://schemas.microsoft.com/office/powerpoint/2010/main" val="230207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Pazarlamacılık sözleşmesi</a:t>
            </a:r>
            <a:endParaRPr lang="en-US" dirty="0"/>
          </a:p>
        </p:txBody>
      </p:sp>
      <p:sp>
        <p:nvSpPr>
          <p:cNvPr id="3" name="İçerik Yer Tutucusu 2"/>
          <p:cNvSpPr>
            <a:spLocks noGrp="1"/>
          </p:cNvSpPr>
          <p:nvPr>
            <p:ph idx="1"/>
          </p:nvPr>
        </p:nvSpPr>
        <p:spPr/>
        <p:txBody>
          <a:bodyPr/>
          <a:lstStyle/>
          <a:p>
            <a:r>
              <a:rPr lang="en-US" dirty="0" err="1"/>
              <a:t>Pazarlamac</a:t>
            </a:r>
            <a:r>
              <a:rPr lang="tr-TR" dirty="0" err="1"/>
              <a:t>ını</a:t>
            </a:r>
            <a:r>
              <a:rPr lang="en-US" dirty="0"/>
              <a:t>n </a:t>
            </a:r>
            <a:r>
              <a:rPr lang="en-US" dirty="0" err="1"/>
              <a:t>Yükümlülük</a:t>
            </a:r>
            <a:r>
              <a:rPr lang="en-US" dirty="0"/>
              <a:t> </a:t>
            </a:r>
            <a:r>
              <a:rPr lang="en-US" dirty="0" err="1"/>
              <a:t>Ve</a:t>
            </a:r>
            <a:r>
              <a:rPr lang="en-US" dirty="0"/>
              <a:t> </a:t>
            </a:r>
            <a:r>
              <a:rPr lang="en-US" dirty="0" err="1" smtClean="0"/>
              <a:t>Yetkileri</a:t>
            </a:r>
            <a:r>
              <a:rPr lang="tr-TR" dirty="0" smtClean="0"/>
              <a:t> (devam)</a:t>
            </a:r>
            <a:endParaRPr lang="tr-TR" dirty="0"/>
          </a:p>
          <a:p>
            <a:pPr lvl="1"/>
            <a:r>
              <a:rPr lang="en-US" dirty="0" err="1"/>
              <a:t>Pazarlamac</a:t>
            </a:r>
            <a:r>
              <a:rPr lang="tr-TR" dirty="0" err="1"/>
              <a:t>ını</a:t>
            </a:r>
            <a:r>
              <a:rPr lang="en-US" dirty="0"/>
              <a:t>n </a:t>
            </a:r>
            <a:r>
              <a:rPr lang="en-US" dirty="0" err="1"/>
              <a:t>Yükümlülük</a:t>
            </a:r>
            <a:r>
              <a:rPr lang="tr-TR" dirty="0" err="1" smtClean="0"/>
              <a:t>leri</a:t>
            </a:r>
            <a:r>
              <a:rPr lang="tr-TR" dirty="0" smtClean="0"/>
              <a:t> </a:t>
            </a:r>
            <a:r>
              <a:rPr lang="tr-TR" dirty="0"/>
              <a:t>(devam</a:t>
            </a:r>
            <a:r>
              <a:rPr lang="tr-TR" dirty="0" smtClean="0"/>
              <a:t>)</a:t>
            </a:r>
          </a:p>
          <a:p>
            <a:pPr lvl="2"/>
            <a:r>
              <a:rPr lang="en-US" dirty="0" err="1"/>
              <a:t>Pazarlamacının</a:t>
            </a:r>
            <a:r>
              <a:rPr lang="en-US" dirty="0"/>
              <a:t> </a:t>
            </a:r>
            <a:r>
              <a:rPr lang="en-US" dirty="0" err="1"/>
              <a:t>talimatta</a:t>
            </a:r>
            <a:r>
              <a:rPr lang="en-US" dirty="0"/>
              <a:t> </a:t>
            </a:r>
            <a:r>
              <a:rPr lang="en-US" dirty="0" err="1"/>
              <a:t>öngörülen</a:t>
            </a:r>
            <a:r>
              <a:rPr lang="en-US" dirty="0"/>
              <a:t> </a:t>
            </a:r>
            <a:r>
              <a:rPr lang="en-US" dirty="0" err="1"/>
              <a:t>fiyatlara</a:t>
            </a:r>
            <a:r>
              <a:rPr lang="en-US" dirty="0"/>
              <a:t> </a:t>
            </a:r>
            <a:r>
              <a:rPr lang="en-US" dirty="0" err="1"/>
              <a:t>uyma</a:t>
            </a:r>
            <a:r>
              <a:rPr lang="en-US" dirty="0"/>
              <a:t> </a:t>
            </a:r>
            <a:r>
              <a:rPr lang="en-US" dirty="0" err="1" smtClean="0"/>
              <a:t>yükümlüğü</a:t>
            </a:r>
            <a:endParaRPr lang="tr-TR" dirty="0"/>
          </a:p>
          <a:p>
            <a:pPr lvl="2"/>
            <a:r>
              <a:rPr lang="en-US" dirty="0" err="1"/>
              <a:t>Pazarlamacının</a:t>
            </a:r>
            <a:r>
              <a:rPr lang="en-US" dirty="0"/>
              <a:t>, </a:t>
            </a:r>
            <a:r>
              <a:rPr lang="en-US" dirty="0" err="1"/>
              <a:t>pazarlama</a:t>
            </a:r>
            <a:r>
              <a:rPr lang="en-US" dirty="0"/>
              <a:t> </a:t>
            </a:r>
            <a:r>
              <a:rPr lang="en-US" dirty="0" err="1"/>
              <a:t>faaliyetleri</a:t>
            </a:r>
            <a:r>
              <a:rPr lang="en-US" dirty="0"/>
              <a:t> </a:t>
            </a:r>
            <a:r>
              <a:rPr lang="en-US" dirty="0" err="1"/>
              <a:t>ile</a:t>
            </a:r>
            <a:r>
              <a:rPr lang="en-US" dirty="0"/>
              <a:t> </a:t>
            </a:r>
            <a:r>
              <a:rPr lang="en-US" dirty="0" err="1"/>
              <a:t>ilgili</a:t>
            </a:r>
            <a:r>
              <a:rPr lang="en-US" dirty="0"/>
              <a:t> </a:t>
            </a:r>
            <a:r>
              <a:rPr lang="en-US" dirty="0" err="1"/>
              <a:t>olarak</a:t>
            </a:r>
            <a:r>
              <a:rPr lang="en-US" dirty="0"/>
              <a:t> </a:t>
            </a:r>
            <a:r>
              <a:rPr lang="en-US" dirty="0" err="1"/>
              <a:t>işverene</a:t>
            </a:r>
            <a:r>
              <a:rPr lang="en-US" dirty="0"/>
              <a:t> </a:t>
            </a:r>
            <a:r>
              <a:rPr lang="en-US" dirty="0" err="1"/>
              <a:t>düzenli</a:t>
            </a:r>
            <a:r>
              <a:rPr lang="en-US" dirty="0"/>
              <a:t> </a:t>
            </a:r>
            <a:r>
              <a:rPr lang="en-US" dirty="0" err="1"/>
              <a:t>bilgi</a:t>
            </a:r>
            <a:r>
              <a:rPr lang="en-US" dirty="0"/>
              <a:t> </a:t>
            </a:r>
            <a:r>
              <a:rPr lang="en-US" dirty="0" err="1"/>
              <a:t>verme</a:t>
            </a:r>
            <a:r>
              <a:rPr lang="en-US" dirty="0"/>
              <a:t> </a:t>
            </a:r>
            <a:r>
              <a:rPr lang="en-US" dirty="0" err="1" smtClean="0"/>
              <a:t>yükümlülüğü</a:t>
            </a:r>
            <a:endParaRPr lang="tr-TR" dirty="0"/>
          </a:p>
          <a:p>
            <a:pPr lvl="2"/>
            <a:r>
              <a:rPr lang="en-US" dirty="0" err="1"/>
              <a:t>Pazarlamacının</a:t>
            </a:r>
            <a:r>
              <a:rPr lang="en-US" dirty="0"/>
              <a:t>, </a:t>
            </a:r>
            <a:r>
              <a:rPr lang="en-US" dirty="0" err="1"/>
              <a:t>müşterilerin</a:t>
            </a:r>
            <a:r>
              <a:rPr lang="en-US" dirty="0"/>
              <a:t> </a:t>
            </a:r>
            <a:r>
              <a:rPr lang="en-US" dirty="0" err="1"/>
              <a:t>ödeme</a:t>
            </a:r>
            <a:r>
              <a:rPr lang="en-US" dirty="0"/>
              <a:t> </a:t>
            </a:r>
            <a:r>
              <a:rPr lang="en-US" dirty="0" err="1"/>
              <a:t>yapmamalarından</a:t>
            </a:r>
            <a:r>
              <a:rPr lang="en-US" dirty="0"/>
              <a:t> </a:t>
            </a:r>
            <a:r>
              <a:rPr lang="en-US" dirty="0" err="1"/>
              <a:t>veya</a:t>
            </a:r>
            <a:r>
              <a:rPr lang="en-US" dirty="0"/>
              <a:t> </a:t>
            </a:r>
            <a:r>
              <a:rPr lang="en-US" dirty="0" err="1"/>
              <a:t>diğer</a:t>
            </a:r>
            <a:r>
              <a:rPr lang="en-US" dirty="0"/>
              <a:t> </a:t>
            </a:r>
            <a:r>
              <a:rPr lang="en-US" dirty="0" err="1"/>
              <a:t>yükümlülüklerini</a:t>
            </a:r>
            <a:r>
              <a:rPr lang="en-US" dirty="0"/>
              <a:t> </a:t>
            </a:r>
            <a:r>
              <a:rPr lang="en-US" dirty="0" err="1"/>
              <a:t>ifa</a:t>
            </a:r>
            <a:r>
              <a:rPr lang="en-US" dirty="0"/>
              <a:t> </a:t>
            </a:r>
            <a:r>
              <a:rPr lang="en-US" dirty="0" err="1"/>
              <a:t>etmemelerinden</a:t>
            </a:r>
            <a:r>
              <a:rPr lang="en-US" dirty="0"/>
              <a:t> </a:t>
            </a:r>
            <a:r>
              <a:rPr lang="en-US" dirty="0" err="1"/>
              <a:t>dolayı</a:t>
            </a:r>
            <a:r>
              <a:rPr lang="en-US" dirty="0"/>
              <a:t> </a:t>
            </a:r>
            <a:r>
              <a:rPr lang="en-US" dirty="0" err="1"/>
              <a:t>sorumlu</a:t>
            </a:r>
            <a:r>
              <a:rPr lang="en-US" dirty="0"/>
              <a:t> </a:t>
            </a:r>
            <a:r>
              <a:rPr lang="en-US" dirty="0" err="1"/>
              <a:t>olacağına</a:t>
            </a:r>
            <a:r>
              <a:rPr lang="en-US" dirty="0"/>
              <a:t> </a:t>
            </a:r>
            <a:r>
              <a:rPr lang="en-US" dirty="0" err="1"/>
              <a:t>ilişkin</a:t>
            </a:r>
            <a:r>
              <a:rPr lang="en-US" dirty="0"/>
              <a:t> </a:t>
            </a:r>
            <a:r>
              <a:rPr lang="en-US" dirty="0" err="1"/>
              <a:t>yaptığı</a:t>
            </a:r>
            <a:r>
              <a:rPr lang="en-US" dirty="0"/>
              <a:t> </a:t>
            </a:r>
            <a:r>
              <a:rPr lang="en-US" dirty="0" err="1"/>
              <a:t>garanti</a:t>
            </a:r>
            <a:r>
              <a:rPr lang="en-US" dirty="0"/>
              <a:t> </a:t>
            </a:r>
            <a:r>
              <a:rPr lang="en-US" dirty="0" err="1"/>
              <a:t>anlaşmaları</a:t>
            </a:r>
            <a:r>
              <a:rPr lang="en-US" dirty="0"/>
              <a:t>, </a:t>
            </a:r>
            <a:r>
              <a:rPr lang="en-US" dirty="0" err="1"/>
              <a:t>kesin</a:t>
            </a:r>
            <a:r>
              <a:rPr lang="en-US" dirty="0"/>
              <a:t> </a:t>
            </a:r>
            <a:r>
              <a:rPr lang="en-US" dirty="0" err="1"/>
              <a:t>olarak</a:t>
            </a:r>
            <a:r>
              <a:rPr lang="en-US" dirty="0"/>
              <a:t> </a:t>
            </a:r>
            <a:r>
              <a:rPr lang="en-US" dirty="0" err="1" smtClean="0"/>
              <a:t>hükümsüzdür</a:t>
            </a:r>
            <a:r>
              <a:rPr lang="tr-TR" dirty="0" smtClean="0"/>
              <a:t>.</a:t>
            </a:r>
          </a:p>
          <a:p>
            <a:pPr lvl="1"/>
            <a:r>
              <a:rPr lang="en-US" dirty="0" err="1"/>
              <a:t>Pazarlamac</a:t>
            </a:r>
            <a:r>
              <a:rPr lang="tr-TR" dirty="0" err="1"/>
              <a:t>ını</a:t>
            </a:r>
            <a:r>
              <a:rPr lang="en-US" dirty="0"/>
              <a:t>n </a:t>
            </a:r>
            <a:r>
              <a:rPr lang="en-US" dirty="0" smtClean="0"/>
              <a:t>Y</a:t>
            </a:r>
            <a:r>
              <a:rPr lang="tr-TR" dirty="0" smtClean="0"/>
              <a:t>etkileri</a:t>
            </a:r>
            <a:endParaRPr lang="tr-TR" dirty="0"/>
          </a:p>
          <a:p>
            <a:endParaRPr lang="en-US" dirty="0"/>
          </a:p>
        </p:txBody>
      </p:sp>
    </p:spTree>
    <p:extLst>
      <p:ext uri="{BB962C8B-B14F-4D97-AF65-F5344CB8AC3E}">
        <p14:creationId xmlns:p14="http://schemas.microsoft.com/office/powerpoint/2010/main" val="3261312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Pazarlamacılık sözleşmesi</a:t>
            </a:r>
            <a:endParaRPr lang="en-US" dirty="0"/>
          </a:p>
        </p:txBody>
      </p:sp>
      <p:sp>
        <p:nvSpPr>
          <p:cNvPr id="3" name="İçerik Yer Tutucusu 2"/>
          <p:cNvSpPr>
            <a:spLocks noGrp="1"/>
          </p:cNvSpPr>
          <p:nvPr>
            <p:ph idx="1"/>
          </p:nvPr>
        </p:nvSpPr>
        <p:spPr/>
        <p:txBody>
          <a:bodyPr/>
          <a:lstStyle/>
          <a:p>
            <a:r>
              <a:rPr lang="en-US" dirty="0" err="1" smtClean="0"/>
              <a:t>İşverenin</a:t>
            </a:r>
            <a:r>
              <a:rPr lang="en-US" dirty="0" smtClean="0"/>
              <a:t> </a:t>
            </a:r>
            <a:r>
              <a:rPr lang="en-US" dirty="0" err="1" smtClean="0"/>
              <a:t>Özel</a:t>
            </a:r>
            <a:r>
              <a:rPr lang="en-US" dirty="0" smtClean="0"/>
              <a:t> </a:t>
            </a:r>
            <a:r>
              <a:rPr lang="en-US" dirty="0" err="1" smtClean="0"/>
              <a:t>Yükümlülükleri</a:t>
            </a:r>
            <a:endParaRPr lang="tr-TR" dirty="0"/>
          </a:p>
          <a:p>
            <a:pPr lvl="1"/>
            <a:r>
              <a:rPr lang="en-US" dirty="0" err="1" smtClean="0"/>
              <a:t>Pazarlamac</a:t>
            </a:r>
            <a:r>
              <a:rPr lang="tr-TR" dirty="0" err="1" smtClean="0"/>
              <a:t>ıy</a:t>
            </a:r>
            <a:r>
              <a:rPr lang="en-US" dirty="0" smtClean="0"/>
              <a:t>a tan</a:t>
            </a:r>
            <a:r>
              <a:rPr lang="tr-TR" dirty="0" smtClean="0"/>
              <a:t>ı</a:t>
            </a:r>
            <a:r>
              <a:rPr lang="en-US" dirty="0" smtClean="0"/>
              <a:t>nan </a:t>
            </a:r>
            <a:r>
              <a:rPr lang="en-US" dirty="0" err="1" smtClean="0"/>
              <a:t>faaliyet</a:t>
            </a:r>
            <a:r>
              <a:rPr lang="en-US" dirty="0" smtClean="0"/>
              <a:t> </a:t>
            </a:r>
            <a:r>
              <a:rPr lang="en-US" dirty="0" err="1" smtClean="0"/>
              <a:t>alan</a:t>
            </a:r>
            <a:r>
              <a:rPr lang="tr-TR" dirty="0" smtClean="0"/>
              <a:t>ı</a:t>
            </a:r>
            <a:r>
              <a:rPr lang="en-US" dirty="0" err="1" smtClean="0"/>
              <a:t>nda</a:t>
            </a:r>
            <a:r>
              <a:rPr lang="en-US" dirty="0" smtClean="0"/>
              <a:t> </a:t>
            </a:r>
            <a:r>
              <a:rPr lang="en-US" dirty="0" err="1" smtClean="0"/>
              <a:t>başkalar</a:t>
            </a:r>
            <a:r>
              <a:rPr lang="tr-TR" dirty="0" smtClean="0"/>
              <a:t>ı</a:t>
            </a:r>
            <a:r>
              <a:rPr lang="en-US" dirty="0" err="1" smtClean="0"/>
              <a:t>na</a:t>
            </a:r>
            <a:r>
              <a:rPr lang="en-US" dirty="0" smtClean="0"/>
              <a:t> </a:t>
            </a:r>
            <a:r>
              <a:rPr lang="en-US" dirty="0" err="1" smtClean="0"/>
              <a:t>faaliyette</a:t>
            </a:r>
            <a:r>
              <a:rPr lang="en-US" dirty="0" smtClean="0"/>
              <a:t> </a:t>
            </a:r>
            <a:r>
              <a:rPr lang="en-US" dirty="0" err="1" smtClean="0"/>
              <a:t>bulunma</a:t>
            </a:r>
            <a:r>
              <a:rPr lang="en-US" dirty="0" smtClean="0"/>
              <a:t> </a:t>
            </a:r>
            <a:r>
              <a:rPr lang="en-US" dirty="0" err="1" smtClean="0"/>
              <a:t>yetkisi</a:t>
            </a:r>
            <a:r>
              <a:rPr lang="en-US" dirty="0" smtClean="0"/>
              <a:t> tan</a:t>
            </a:r>
            <a:r>
              <a:rPr lang="tr-TR" dirty="0" smtClean="0"/>
              <a:t>ı</a:t>
            </a:r>
            <a:r>
              <a:rPr lang="en-US" dirty="0" smtClean="0"/>
              <a:t>mama </a:t>
            </a:r>
            <a:r>
              <a:rPr lang="en-US" dirty="0" err="1" smtClean="0"/>
              <a:t>yükümlülüğü</a:t>
            </a:r>
            <a:endParaRPr lang="tr-TR" dirty="0"/>
          </a:p>
          <a:p>
            <a:pPr lvl="1"/>
            <a:r>
              <a:rPr lang="en-US" dirty="0" err="1" smtClean="0"/>
              <a:t>Ücret</a:t>
            </a:r>
            <a:r>
              <a:rPr lang="en-US" dirty="0" smtClean="0"/>
              <a:t> </a:t>
            </a:r>
            <a:r>
              <a:rPr lang="en-US" dirty="0" err="1" smtClean="0"/>
              <a:t>ödeme</a:t>
            </a:r>
            <a:r>
              <a:rPr lang="en-US" dirty="0" smtClean="0"/>
              <a:t> </a:t>
            </a:r>
            <a:r>
              <a:rPr lang="en-US" dirty="0" err="1" smtClean="0"/>
              <a:t>yükümlülüğü</a:t>
            </a:r>
            <a:endParaRPr lang="tr-TR" dirty="0"/>
          </a:p>
          <a:p>
            <a:pPr lvl="1"/>
            <a:r>
              <a:rPr lang="en-US" dirty="0" err="1" smtClean="0"/>
              <a:t>Komisyon</a:t>
            </a:r>
            <a:r>
              <a:rPr lang="en-US" dirty="0" smtClean="0"/>
              <a:t> </a:t>
            </a:r>
            <a:r>
              <a:rPr lang="en-US" dirty="0" err="1" smtClean="0"/>
              <a:t>ödeme</a:t>
            </a:r>
            <a:r>
              <a:rPr lang="en-US" dirty="0" smtClean="0"/>
              <a:t> </a:t>
            </a:r>
            <a:r>
              <a:rPr lang="en-US" dirty="0" err="1" smtClean="0"/>
              <a:t>yükümlülüğü</a:t>
            </a:r>
            <a:endParaRPr lang="tr-TR" dirty="0"/>
          </a:p>
          <a:p>
            <a:pPr lvl="1"/>
            <a:r>
              <a:rPr lang="en-US" dirty="0" err="1" smtClean="0"/>
              <a:t>Pazarlama</a:t>
            </a:r>
            <a:r>
              <a:rPr lang="en-US" dirty="0" smtClean="0"/>
              <a:t> </a:t>
            </a:r>
            <a:r>
              <a:rPr lang="en-US" dirty="0" err="1" smtClean="0"/>
              <a:t>faaliyetinin</a:t>
            </a:r>
            <a:r>
              <a:rPr lang="en-US" dirty="0" smtClean="0"/>
              <a:t> </a:t>
            </a:r>
            <a:r>
              <a:rPr lang="en-US" dirty="0" err="1" smtClean="0"/>
              <a:t>engellenmesi</a:t>
            </a:r>
            <a:r>
              <a:rPr lang="en-US" dirty="0" smtClean="0"/>
              <a:t> </a:t>
            </a:r>
            <a:r>
              <a:rPr lang="en-US" dirty="0" err="1" smtClean="0"/>
              <a:t>halinde</a:t>
            </a:r>
            <a:r>
              <a:rPr lang="en-US" dirty="0" smtClean="0"/>
              <a:t> </a:t>
            </a:r>
            <a:r>
              <a:rPr lang="en-US" dirty="0" err="1" smtClean="0"/>
              <a:t>ücret</a:t>
            </a:r>
            <a:r>
              <a:rPr lang="en-US" dirty="0" smtClean="0"/>
              <a:t> </a:t>
            </a:r>
            <a:r>
              <a:rPr lang="en-US" dirty="0" err="1" smtClean="0"/>
              <a:t>ödeme</a:t>
            </a:r>
            <a:r>
              <a:rPr lang="en-US" dirty="0" smtClean="0"/>
              <a:t> </a:t>
            </a:r>
            <a:r>
              <a:rPr lang="en-US" dirty="0" err="1" smtClean="0"/>
              <a:t>yükümlülüğü</a:t>
            </a:r>
            <a:endParaRPr lang="tr-TR" dirty="0"/>
          </a:p>
          <a:p>
            <a:pPr lvl="1"/>
            <a:r>
              <a:rPr lang="en-US" dirty="0" err="1" smtClean="0"/>
              <a:t>Harcamalar</a:t>
            </a:r>
            <a:endParaRPr lang="tr-TR" dirty="0"/>
          </a:p>
          <a:p>
            <a:r>
              <a:rPr lang="tr-TR" dirty="0" smtClean="0"/>
              <a:t>Hapis Hakkı</a:t>
            </a:r>
            <a:endParaRPr lang="en-US" dirty="0"/>
          </a:p>
        </p:txBody>
      </p:sp>
    </p:spTree>
    <p:extLst>
      <p:ext uri="{BB962C8B-B14F-4D97-AF65-F5344CB8AC3E}">
        <p14:creationId xmlns:p14="http://schemas.microsoft.com/office/powerpoint/2010/main" val="2855153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Pazarlamacılık sözleşmesi</a:t>
            </a:r>
            <a:endParaRPr lang="en-US" dirty="0"/>
          </a:p>
        </p:txBody>
      </p:sp>
      <p:sp>
        <p:nvSpPr>
          <p:cNvPr id="3" name="İçerik Yer Tutucusu 2"/>
          <p:cNvSpPr>
            <a:spLocks noGrp="1"/>
          </p:cNvSpPr>
          <p:nvPr>
            <p:ph idx="1"/>
          </p:nvPr>
        </p:nvSpPr>
        <p:spPr/>
        <p:txBody>
          <a:bodyPr/>
          <a:lstStyle/>
          <a:p>
            <a:r>
              <a:rPr lang="en-US" dirty="0" err="1" smtClean="0"/>
              <a:t>Pazarlamac</a:t>
            </a:r>
            <a:r>
              <a:rPr lang="tr-TR" dirty="0" smtClean="0"/>
              <a:t>ı</a:t>
            </a:r>
            <a:r>
              <a:rPr lang="en-US" dirty="0" smtClean="0"/>
              <a:t>l</a:t>
            </a:r>
            <a:r>
              <a:rPr lang="tr-TR" dirty="0" smtClean="0"/>
              <a:t>ı</a:t>
            </a:r>
            <a:r>
              <a:rPr lang="en-US" dirty="0" smtClean="0"/>
              <a:t>k </a:t>
            </a:r>
            <a:r>
              <a:rPr lang="en-US" dirty="0" err="1" smtClean="0"/>
              <a:t>Sözleşmesinin</a:t>
            </a:r>
            <a:r>
              <a:rPr lang="en-US" dirty="0" smtClean="0"/>
              <a:t> </a:t>
            </a:r>
            <a:r>
              <a:rPr lang="en-US" dirty="0" err="1" smtClean="0"/>
              <a:t>Sona</a:t>
            </a:r>
            <a:r>
              <a:rPr lang="en-US" dirty="0" smtClean="0"/>
              <a:t> </a:t>
            </a:r>
            <a:r>
              <a:rPr lang="en-US" dirty="0" err="1" smtClean="0"/>
              <a:t>Ermesi</a:t>
            </a:r>
            <a:endParaRPr lang="tr-TR" dirty="0"/>
          </a:p>
          <a:p>
            <a:pPr lvl="1"/>
            <a:r>
              <a:rPr lang="tr-TR" dirty="0" smtClean="0"/>
              <a:t>Özel fesih süresi</a:t>
            </a:r>
          </a:p>
          <a:p>
            <a:pPr lvl="1"/>
            <a:r>
              <a:rPr lang="tr-TR" dirty="0" smtClean="0"/>
              <a:t>Pazarlamacıya ödenecek komisyon</a:t>
            </a:r>
          </a:p>
          <a:p>
            <a:r>
              <a:rPr lang="en-US" dirty="0" err="1" smtClean="0"/>
              <a:t>Hizmet</a:t>
            </a:r>
            <a:r>
              <a:rPr lang="en-US" dirty="0" smtClean="0"/>
              <a:t> </a:t>
            </a:r>
            <a:r>
              <a:rPr lang="en-US" dirty="0" err="1" smtClean="0"/>
              <a:t>sözleşmesine</a:t>
            </a:r>
            <a:r>
              <a:rPr lang="en-US" dirty="0" smtClean="0"/>
              <a:t> </a:t>
            </a:r>
            <a:r>
              <a:rPr lang="en-US" dirty="0" err="1" smtClean="0"/>
              <a:t>ilişkin</a:t>
            </a:r>
            <a:r>
              <a:rPr lang="en-US" dirty="0" smtClean="0"/>
              <a:t> </a:t>
            </a:r>
            <a:r>
              <a:rPr lang="en-US" dirty="0" err="1" smtClean="0"/>
              <a:t>hükümlerin</a:t>
            </a:r>
            <a:r>
              <a:rPr lang="en-US" dirty="0" smtClean="0"/>
              <a:t> </a:t>
            </a:r>
            <a:r>
              <a:rPr lang="en-US" dirty="0" err="1" smtClean="0"/>
              <a:t>uygulanmas</a:t>
            </a:r>
            <a:r>
              <a:rPr lang="tr-TR" dirty="0" smtClean="0"/>
              <a:t>ı</a:t>
            </a:r>
          </a:p>
          <a:p>
            <a:endParaRPr lang="en-US" dirty="0"/>
          </a:p>
        </p:txBody>
      </p:sp>
    </p:spTree>
    <p:extLst>
      <p:ext uri="{BB962C8B-B14F-4D97-AF65-F5344CB8AC3E}">
        <p14:creationId xmlns:p14="http://schemas.microsoft.com/office/powerpoint/2010/main" val="166814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Eser sözleşmes</a:t>
            </a:r>
            <a:r>
              <a:rPr lang="tr-TR" dirty="0"/>
              <a:t>i</a:t>
            </a:r>
            <a:endParaRPr lang="en-US" dirty="0"/>
          </a:p>
        </p:txBody>
      </p:sp>
      <p:sp>
        <p:nvSpPr>
          <p:cNvPr id="3" name="İçerik Yer Tutucusu 2"/>
          <p:cNvSpPr>
            <a:spLocks noGrp="1"/>
          </p:cNvSpPr>
          <p:nvPr>
            <p:ph idx="1"/>
          </p:nvPr>
        </p:nvSpPr>
        <p:spPr>
          <a:xfrm>
            <a:off x="1451579" y="2015732"/>
            <a:ext cx="9603275" cy="3731925"/>
          </a:xfrm>
        </p:spPr>
        <p:txBody>
          <a:bodyPr>
            <a:normAutofit/>
          </a:bodyPr>
          <a:lstStyle/>
          <a:p>
            <a:r>
              <a:rPr lang="tr-TR" dirty="0"/>
              <a:t>Tanımı: </a:t>
            </a:r>
            <a:r>
              <a:rPr lang="tr-TR" dirty="0" smtClean="0"/>
              <a:t>«Eser </a:t>
            </a:r>
            <a:r>
              <a:rPr lang="tr-TR" dirty="0"/>
              <a:t>sözleşmesi, yüklenicinin bir eser meydana </a:t>
            </a:r>
            <a:r>
              <a:rPr lang="tr-TR" dirty="0" smtClean="0"/>
              <a:t>getirmeyi</a:t>
            </a:r>
            <a:r>
              <a:rPr lang="tr-TR" dirty="0"/>
              <a:t>, işsahibinin de bunun karşılığında bir bedel ödemeyi üstlendiği sözleşmedir</a:t>
            </a:r>
            <a:r>
              <a:rPr lang="tr-TR" dirty="0" smtClean="0"/>
              <a:t>.» (TBK m. 470)</a:t>
            </a:r>
          </a:p>
          <a:p>
            <a:r>
              <a:rPr lang="tr-TR" dirty="0" smtClean="0"/>
              <a:t>Sözleşmenin nitelikleri</a:t>
            </a:r>
          </a:p>
          <a:p>
            <a:pPr lvl="1"/>
            <a:r>
              <a:rPr lang="en-US" dirty="0" err="1" smtClean="0"/>
              <a:t>Eser</a:t>
            </a:r>
            <a:r>
              <a:rPr lang="en-US" dirty="0" smtClean="0"/>
              <a:t> </a:t>
            </a:r>
            <a:r>
              <a:rPr lang="en-US" dirty="0" err="1" smtClean="0"/>
              <a:t>sözleşmesi</a:t>
            </a:r>
            <a:r>
              <a:rPr lang="en-US" dirty="0" smtClean="0"/>
              <a:t> </a:t>
            </a:r>
            <a:r>
              <a:rPr lang="en-US" dirty="0" err="1" smtClean="0"/>
              <a:t>bir</a:t>
            </a:r>
            <a:r>
              <a:rPr lang="en-US" dirty="0" smtClean="0"/>
              <a:t> </a:t>
            </a:r>
            <a:r>
              <a:rPr lang="en-US" dirty="0" err="1" smtClean="0"/>
              <a:t>borç</a:t>
            </a:r>
            <a:r>
              <a:rPr lang="en-US" dirty="0" smtClean="0"/>
              <a:t> </a:t>
            </a:r>
            <a:r>
              <a:rPr lang="en-US" dirty="0" err="1" smtClean="0"/>
              <a:t>sözleşmesidir</a:t>
            </a:r>
            <a:r>
              <a:rPr lang="tr-TR" dirty="0" smtClean="0"/>
              <a:t>.</a:t>
            </a:r>
          </a:p>
          <a:p>
            <a:pPr lvl="1"/>
            <a:r>
              <a:rPr lang="en-US" dirty="0" err="1" smtClean="0"/>
              <a:t>Eser</a:t>
            </a:r>
            <a:r>
              <a:rPr lang="en-US" dirty="0" smtClean="0"/>
              <a:t> </a:t>
            </a:r>
            <a:r>
              <a:rPr lang="en-US" dirty="0" err="1" smtClean="0"/>
              <a:t>sözleşmesi</a:t>
            </a:r>
            <a:r>
              <a:rPr lang="en-US" dirty="0" smtClean="0"/>
              <a:t>, tam </a:t>
            </a:r>
            <a:r>
              <a:rPr lang="en-US" dirty="0" err="1" smtClean="0"/>
              <a:t>iki</a:t>
            </a:r>
            <a:r>
              <a:rPr lang="en-US" dirty="0" smtClean="0"/>
              <a:t> </a:t>
            </a:r>
            <a:r>
              <a:rPr lang="en-US" dirty="0" err="1" smtClean="0"/>
              <a:t>tarafa</a:t>
            </a:r>
            <a:r>
              <a:rPr lang="en-US" dirty="0" smtClean="0"/>
              <a:t> </a:t>
            </a:r>
            <a:r>
              <a:rPr lang="en-US" dirty="0" err="1" smtClean="0"/>
              <a:t>borç</a:t>
            </a:r>
            <a:r>
              <a:rPr lang="en-US" dirty="0" smtClean="0"/>
              <a:t> </a:t>
            </a:r>
            <a:r>
              <a:rPr lang="en-US" dirty="0" err="1" smtClean="0"/>
              <a:t>yükleyen</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err="1" smtClean="0"/>
              <a:t>Eser</a:t>
            </a:r>
            <a:r>
              <a:rPr lang="en-US" dirty="0" smtClean="0"/>
              <a:t> </a:t>
            </a:r>
            <a:r>
              <a:rPr lang="en-US" dirty="0" err="1" smtClean="0"/>
              <a:t>sözleşmesi</a:t>
            </a:r>
            <a:r>
              <a:rPr lang="en-US" dirty="0" smtClean="0"/>
              <a:t> </a:t>
            </a:r>
            <a:r>
              <a:rPr lang="en-US" dirty="0" err="1" smtClean="0"/>
              <a:t>ivazl</a:t>
            </a:r>
            <a:r>
              <a:rPr lang="tr-TR" dirty="0" smtClean="0"/>
              <a:t>ı</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err="1" smtClean="0"/>
              <a:t>Eser</a:t>
            </a:r>
            <a:r>
              <a:rPr lang="en-US" dirty="0" smtClean="0"/>
              <a:t> </a:t>
            </a:r>
            <a:r>
              <a:rPr lang="en-US" dirty="0" err="1" smtClean="0"/>
              <a:t>sözleşmesi</a:t>
            </a:r>
            <a:r>
              <a:rPr lang="en-US" dirty="0" smtClean="0"/>
              <a:t> r</a:t>
            </a:r>
            <a:r>
              <a:rPr lang="tr-TR" dirty="0"/>
              <a:t>ı</a:t>
            </a:r>
            <a:r>
              <a:rPr lang="en-US" dirty="0" err="1" smtClean="0"/>
              <a:t>zai</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err="1" smtClean="0"/>
              <a:t>Eser</a:t>
            </a:r>
            <a:r>
              <a:rPr lang="en-US" dirty="0" smtClean="0"/>
              <a:t> </a:t>
            </a:r>
            <a:r>
              <a:rPr lang="en-US" dirty="0" err="1" smtClean="0"/>
              <a:t>sözleşmesi</a:t>
            </a:r>
            <a:r>
              <a:rPr lang="en-US" dirty="0" smtClean="0"/>
              <a:t>, </a:t>
            </a:r>
            <a:r>
              <a:rPr lang="en-US" dirty="0" err="1" smtClean="0"/>
              <a:t>ani</a:t>
            </a:r>
            <a:r>
              <a:rPr lang="en-US" dirty="0" smtClean="0"/>
              <a:t> edimli, </a:t>
            </a:r>
            <a:r>
              <a:rPr lang="en-US" dirty="0" err="1" smtClean="0"/>
              <a:t>fakat</a:t>
            </a:r>
            <a:r>
              <a:rPr lang="en-US" dirty="0" smtClean="0"/>
              <a:t> </a:t>
            </a:r>
            <a:r>
              <a:rPr lang="en-US" dirty="0" err="1" smtClean="0"/>
              <a:t>baz</a:t>
            </a:r>
            <a:r>
              <a:rPr lang="tr-TR" dirty="0" smtClean="0"/>
              <a:t>ı</a:t>
            </a:r>
            <a:r>
              <a:rPr lang="en-US" dirty="0" smtClean="0"/>
              <a:t> </a:t>
            </a:r>
            <a:r>
              <a:rPr lang="en-US" dirty="0" err="1" smtClean="0"/>
              <a:t>hâllerde</a:t>
            </a:r>
            <a:r>
              <a:rPr lang="en-US" dirty="0" smtClean="0"/>
              <a:t> </a:t>
            </a:r>
            <a:r>
              <a:rPr lang="en-US" dirty="0" err="1" smtClean="0"/>
              <a:t>uzun</a:t>
            </a:r>
            <a:r>
              <a:rPr lang="en-US" dirty="0" smtClean="0"/>
              <a:t> </a:t>
            </a:r>
            <a:r>
              <a:rPr lang="en-US" dirty="0" err="1" smtClean="0"/>
              <a:t>süreli</a:t>
            </a:r>
            <a:r>
              <a:rPr lang="en-US" dirty="0" smtClean="0"/>
              <a:t> </a:t>
            </a:r>
            <a:r>
              <a:rPr lang="en-US" dirty="0" err="1" smtClean="0"/>
              <a:t>bir</a:t>
            </a:r>
            <a:r>
              <a:rPr lang="en-US" dirty="0" smtClean="0"/>
              <a:t> </a:t>
            </a:r>
            <a:r>
              <a:rPr lang="en-US" dirty="0" err="1" smtClean="0"/>
              <a:t>sözleşmedir</a:t>
            </a:r>
            <a:r>
              <a:rPr lang="tr-TR" dirty="0"/>
              <a:t>.</a:t>
            </a:r>
            <a:endParaRPr lang="en-US" dirty="0"/>
          </a:p>
        </p:txBody>
      </p:sp>
    </p:spTree>
    <p:extLst>
      <p:ext uri="{BB962C8B-B14F-4D97-AF65-F5344CB8AC3E}">
        <p14:creationId xmlns:p14="http://schemas.microsoft.com/office/powerpoint/2010/main" val="3658780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Eser sözleşmesi</a:t>
            </a:r>
            <a:endParaRPr lang="en-US" dirty="0"/>
          </a:p>
        </p:txBody>
      </p:sp>
      <p:sp>
        <p:nvSpPr>
          <p:cNvPr id="3" name="İçerik Yer Tutucusu 2"/>
          <p:cNvSpPr>
            <a:spLocks noGrp="1"/>
          </p:cNvSpPr>
          <p:nvPr>
            <p:ph idx="1"/>
          </p:nvPr>
        </p:nvSpPr>
        <p:spPr>
          <a:xfrm>
            <a:off x="1451579" y="2015731"/>
            <a:ext cx="9603275" cy="4032371"/>
          </a:xfrm>
        </p:spPr>
        <p:txBody>
          <a:bodyPr>
            <a:normAutofit/>
          </a:bodyPr>
          <a:lstStyle/>
          <a:p>
            <a:r>
              <a:rPr lang="tr-TR" dirty="0" smtClean="0"/>
              <a:t>Sözleşmenin Unsurları</a:t>
            </a:r>
          </a:p>
          <a:p>
            <a:pPr lvl="1"/>
            <a:r>
              <a:rPr lang="en-US" dirty="0" err="1" smtClean="0"/>
              <a:t>Bir</a:t>
            </a:r>
            <a:r>
              <a:rPr lang="en-US" dirty="0" smtClean="0"/>
              <a:t> </a:t>
            </a:r>
            <a:r>
              <a:rPr lang="en-US" dirty="0" err="1" smtClean="0"/>
              <a:t>eser</a:t>
            </a:r>
            <a:r>
              <a:rPr lang="en-US" dirty="0" smtClean="0"/>
              <a:t> </a:t>
            </a:r>
            <a:r>
              <a:rPr lang="en-US" dirty="0" err="1" smtClean="0"/>
              <a:t>meydana</a:t>
            </a:r>
            <a:r>
              <a:rPr lang="en-US" dirty="0" smtClean="0"/>
              <a:t> </a:t>
            </a:r>
            <a:r>
              <a:rPr lang="en-US" dirty="0" err="1" smtClean="0"/>
              <a:t>getirme</a:t>
            </a:r>
            <a:r>
              <a:rPr lang="en-US" dirty="0" smtClean="0"/>
              <a:t> </a:t>
            </a:r>
            <a:r>
              <a:rPr lang="en-US" dirty="0" err="1" smtClean="0"/>
              <a:t>unsuru</a:t>
            </a:r>
            <a:endParaRPr lang="tr-TR" dirty="0" smtClean="0"/>
          </a:p>
          <a:p>
            <a:pPr lvl="2"/>
            <a:r>
              <a:rPr lang="tr-TR" dirty="0" smtClean="0"/>
              <a:t>Eser kavramını açıklayan görüşler</a:t>
            </a:r>
          </a:p>
          <a:p>
            <a:pPr lvl="3"/>
            <a:r>
              <a:rPr lang="en-US" dirty="0" err="1"/>
              <a:t>Maddî</a:t>
            </a:r>
            <a:r>
              <a:rPr lang="en-US" dirty="0"/>
              <a:t> </a:t>
            </a:r>
            <a:r>
              <a:rPr lang="en-US" dirty="0" err="1"/>
              <a:t>eser</a:t>
            </a:r>
            <a:r>
              <a:rPr lang="en-US" dirty="0"/>
              <a:t> </a:t>
            </a:r>
            <a:r>
              <a:rPr lang="en-US" dirty="0" err="1" smtClean="0"/>
              <a:t>görüşü</a:t>
            </a:r>
            <a:endParaRPr lang="tr-TR" dirty="0"/>
          </a:p>
          <a:p>
            <a:pPr lvl="3"/>
            <a:r>
              <a:rPr lang="es-ES" dirty="0"/>
              <a:t>Maddî ve manevî eser </a:t>
            </a:r>
            <a:r>
              <a:rPr lang="es-ES" dirty="0" smtClean="0"/>
              <a:t>görüşü</a:t>
            </a:r>
            <a:endParaRPr lang="tr-TR" dirty="0" smtClean="0"/>
          </a:p>
          <a:p>
            <a:pPr lvl="2"/>
            <a:r>
              <a:rPr lang="tr-TR" dirty="0" smtClean="0"/>
              <a:t>Meydana getirme</a:t>
            </a:r>
          </a:p>
          <a:p>
            <a:pPr lvl="3"/>
            <a:r>
              <a:rPr lang="en-US" dirty="0" err="1"/>
              <a:t>Yeni</a:t>
            </a:r>
            <a:r>
              <a:rPr lang="en-US" dirty="0"/>
              <a:t> (ilk </a:t>
            </a:r>
            <a:r>
              <a:rPr lang="en-US" dirty="0" err="1"/>
              <a:t>defa</a:t>
            </a:r>
            <a:r>
              <a:rPr lang="en-US" dirty="0"/>
              <a:t>) </a:t>
            </a:r>
            <a:r>
              <a:rPr lang="en-US" dirty="0" err="1"/>
              <a:t>bir</a:t>
            </a:r>
            <a:r>
              <a:rPr lang="en-US" dirty="0"/>
              <a:t> </a:t>
            </a:r>
            <a:r>
              <a:rPr lang="en-US" dirty="0" err="1"/>
              <a:t>eser</a:t>
            </a:r>
            <a:r>
              <a:rPr lang="en-US" dirty="0"/>
              <a:t> </a:t>
            </a:r>
            <a:r>
              <a:rPr lang="en-US" dirty="0" err="1"/>
              <a:t>meydana</a:t>
            </a:r>
            <a:r>
              <a:rPr lang="en-US" dirty="0"/>
              <a:t> </a:t>
            </a:r>
            <a:r>
              <a:rPr lang="en-US" dirty="0" err="1"/>
              <a:t>getirme</a:t>
            </a:r>
            <a:r>
              <a:rPr lang="en-US" dirty="0"/>
              <a:t> </a:t>
            </a:r>
            <a:endParaRPr lang="tr-TR" dirty="0" smtClean="0"/>
          </a:p>
          <a:p>
            <a:pPr lvl="3"/>
            <a:r>
              <a:rPr lang="en-US" dirty="0" err="1"/>
              <a:t>Mevcut</a:t>
            </a:r>
            <a:r>
              <a:rPr lang="en-US" dirty="0"/>
              <a:t> </a:t>
            </a:r>
            <a:r>
              <a:rPr lang="en-US" dirty="0" err="1"/>
              <a:t>bir</a:t>
            </a:r>
            <a:r>
              <a:rPr lang="en-US" dirty="0"/>
              <a:t> </a:t>
            </a:r>
            <a:r>
              <a:rPr lang="en-US" dirty="0" err="1"/>
              <a:t>eseri</a:t>
            </a:r>
            <a:r>
              <a:rPr lang="en-US" dirty="0"/>
              <a:t> </a:t>
            </a:r>
            <a:r>
              <a:rPr lang="en-US" dirty="0" err="1" smtClean="0"/>
              <a:t>değiştirme</a:t>
            </a:r>
            <a:endParaRPr lang="tr-TR" dirty="0" smtClean="0"/>
          </a:p>
          <a:p>
            <a:pPr lvl="3"/>
            <a:r>
              <a:rPr lang="en-US" dirty="0" err="1"/>
              <a:t>Mevcut</a:t>
            </a:r>
            <a:r>
              <a:rPr lang="en-US" dirty="0"/>
              <a:t> </a:t>
            </a:r>
            <a:r>
              <a:rPr lang="en-US" dirty="0" err="1"/>
              <a:t>bir</a:t>
            </a:r>
            <a:r>
              <a:rPr lang="en-US" dirty="0"/>
              <a:t> </a:t>
            </a:r>
            <a:r>
              <a:rPr lang="en-US" dirty="0" err="1"/>
              <a:t>eseri</a:t>
            </a:r>
            <a:r>
              <a:rPr lang="en-US" dirty="0"/>
              <a:t> </a:t>
            </a:r>
            <a:r>
              <a:rPr lang="en-US" dirty="0" err="1"/>
              <a:t>ortadan</a:t>
            </a:r>
            <a:r>
              <a:rPr lang="en-US" dirty="0"/>
              <a:t> </a:t>
            </a:r>
            <a:r>
              <a:rPr lang="en-US" dirty="0" err="1"/>
              <a:t>kaldırma</a:t>
            </a:r>
            <a:r>
              <a:rPr lang="en-US" dirty="0"/>
              <a:t>, yok </a:t>
            </a:r>
            <a:r>
              <a:rPr lang="en-US" dirty="0" err="1" smtClean="0"/>
              <a:t>etme</a:t>
            </a:r>
            <a:endParaRPr lang="tr-TR" dirty="0"/>
          </a:p>
          <a:p>
            <a:pPr lvl="1"/>
            <a:r>
              <a:rPr lang="tr-TR" dirty="0" smtClean="0"/>
              <a:t>Bedel unsuru</a:t>
            </a:r>
          </a:p>
          <a:p>
            <a:pPr lvl="1"/>
            <a:r>
              <a:rPr lang="tr-TR" dirty="0" smtClean="0"/>
              <a:t>Anlaşma unsuru</a:t>
            </a:r>
            <a:endParaRPr lang="en-US" dirty="0"/>
          </a:p>
        </p:txBody>
      </p:sp>
    </p:spTree>
    <p:extLst>
      <p:ext uri="{BB962C8B-B14F-4D97-AF65-F5344CB8AC3E}">
        <p14:creationId xmlns:p14="http://schemas.microsoft.com/office/powerpoint/2010/main" val="1530602560"/>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1382</TotalTime>
  <Words>440</Words>
  <Application>Microsoft Office PowerPoint</Application>
  <PresentationFormat>Geniş ekran</PresentationFormat>
  <Paragraphs>63</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BORÇLAR HUKUKU ÖZEL HÜKÜMLER</vt:lpstr>
      <vt:lpstr>EVDE HİZMET SÖZLEŞMESİ</vt:lpstr>
      <vt:lpstr>EVDE HİZMET SÖZLEŞMESİ</vt:lpstr>
      <vt:lpstr>Pazarlamacılık sözleşmesi</vt:lpstr>
      <vt:lpstr>Pazarlamacılık sözleşmesi</vt:lpstr>
      <vt:lpstr>Pazarlamacılık sözleşmesi</vt:lpstr>
      <vt:lpstr>Pazarlamacılık sözleşmesi</vt:lpstr>
      <vt:lpstr>Eser sözleşmesi</vt:lpstr>
      <vt:lpstr>Eser sözleşmesi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28</cp:revision>
  <dcterms:created xsi:type="dcterms:W3CDTF">2020-07-01T13:53:34Z</dcterms:created>
  <dcterms:modified xsi:type="dcterms:W3CDTF">2021-03-22T11:25:36Z</dcterms:modified>
</cp:coreProperties>
</file>