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77" r:id="rId3"/>
    <p:sldId id="268" r:id="rId4"/>
    <p:sldId id="269" r:id="rId5"/>
    <p:sldId id="270" r:id="rId6"/>
    <p:sldId id="276" r:id="rId7"/>
    <p:sldId id="272" r:id="rId8"/>
    <p:sldId id="273" r:id="rId9"/>
    <p:sldId id="274" r:id="rId10"/>
    <p:sldId id="27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448464"/>
          </a:xfrm>
        </p:spPr>
        <p:txBody>
          <a:bodyPr/>
          <a:lstStyle/>
          <a:p>
            <a:r>
              <a:rPr lang="tr-TR" dirty="0" smtClean="0"/>
              <a:t>MBT-303</a:t>
            </a:r>
            <a:br>
              <a:rPr lang="tr-TR" dirty="0" smtClean="0"/>
            </a:br>
            <a:r>
              <a:rPr lang="tr-TR" dirty="0" smtClean="0"/>
              <a:t>özel öğretim yöntemleri-ı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59446" y="4905486"/>
            <a:ext cx="9070848" cy="473337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Hafta 8: </a:t>
            </a:r>
            <a:r>
              <a:rPr lang="tr-TR" sz="2000" dirty="0" smtClean="0"/>
              <a:t>BT</a:t>
            </a:r>
            <a:r>
              <a:rPr lang="tr-TR" sz="2000" b="1" dirty="0" smtClean="0"/>
              <a:t> </a:t>
            </a:r>
            <a:r>
              <a:rPr lang="tr-TR" sz="2000" dirty="0" smtClean="0"/>
              <a:t>Öğretim Yöntemleri-3: Programlama Öğretimi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3279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4093" y="451821"/>
            <a:ext cx="11381592" cy="1021977"/>
          </a:xfrm>
        </p:spPr>
        <p:txBody>
          <a:bodyPr>
            <a:normAutofit fontScale="90000"/>
          </a:bodyPr>
          <a:lstStyle/>
          <a:p>
            <a:r>
              <a:rPr lang="tr-TR" sz="4000" dirty="0" smtClean="0"/>
              <a:t>Örnek-Göreve Dayalı Yaklaşım (</a:t>
            </a:r>
            <a:r>
              <a:rPr lang="en-US" sz="4000" dirty="0" smtClean="0"/>
              <a:t>Sample task-based</a:t>
            </a:r>
            <a:r>
              <a:rPr lang="tr-TR" sz="4000" dirty="0" smtClean="0"/>
              <a:t>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519" y="2926080"/>
            <a:ext cx="4830185" cy="31089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400" dirty="0" smtClean="0"/>
              <a:t>Bu yaklaşımda bir programlama dili örnek bir görevin analizi ile öğretilir.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341" y="2926081"/>
            <a:ext cx="5457825" cy="310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784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960295"/>
          </a:xfrm>
        </p:spPr>
        <p:txBody>
          <a:bodyPr>
            <a:normAutofit/>
          </a:bodyPr>
          <a:lstStyle/>
          <a:p>
            <a:r>
              <a:rPr lang="tr-TR" sz="4000" dirty="0" smtClean="0"/>
              <a:t>Kaynakça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Papp-Varga</a:t>
            </a:r>
            <a:r>
              <a:rPr lang="tr-TR" dirty="0"/>
              <a:t>, Z., </a:t>
            </a:r>
            <a:r>
              <a:rPr lang="tr-TR" dirty="0" err="1"/>
              <a:t>Szlávi</a:t>
            </a:r>
            <a:r>
              <a:rPr lang="tr-TR" dirty="0"/>
              <a:t>, P., &amp; </a:t>
            </a:r>
            <a:r>
              <a:rPr lang="tr-TR" dirty="0" err="1"/>
              <a:t>Zsakó</a:t>
            </a:r>
            <a:r>
              <a:rPr lang="tr-TR" dirty="0"/>
              <a:t>, L. (2008). ICT </a:t>
            </a:r>
            <a:r>
              <a:rPr lang="tr-TR" dirty="0" err="1"/>
              <a:t>teaching</a:t>
            </a:r>
            <a:r>
              <a:rPr lang="tr-TR" dirty="0"/>
              <a:t> </a:t>
            </a:r>
            <a:r>
              <a:rPr lang="tr-TR" dirty="0" err="1"/>
              <a:t>methods</a:t>
            </a:r>
            <a:r>
              <a:rPr lang="tr-TR" dirty="0"/>
              <a:t>–Programming </a:t>
            </a:r>
            <a:r>
              <a:rPr lang="tr-TR" dirty="0" err="1"/>
              <a:t>languages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i="1" dirty="0" err="1"/>
              <a:t>Annales</a:t>
            </a:r>
            <a:r>
              <a:rPr lang="tr-TR" i="1" dirty="0"/>
              <a:t> </a:t>
            </a:r>
            <a:r>
              <a:rPr lang="tr-TR" i="1" dirty="0" err="1"/>
              <a:t>Mathematicae</a:t>
            </a:r>
            <a:r>
              <a:rPr lang="tr-TR" i="1" dirty="0"/>
              <a:t> et </a:t>
            </a:r>
            <a:r>
              <a:rPr lang="tr-TR" i="1" dirty="0" err="1"/>
              <a:t>Informaticae</a:t>
            </a:r>
            <a:r>
              <a:rPr lang="tr-TR" dirty="0"/>
              <a:t> (</a:t>
            </a:r>
            <a:r>
              <a:rPr lang="tr-TR" dirty="0" err="1"/>
              <a:t>Vol</a:t>
            </a:r>
            <a:r>
              <a:rPr lang="tr-TR" dirty="0"/>
              <a:t>. 35, No. 1, </a:t>
            </a:r>
            <a:r>
              <a:rPr lang="tr-TR" dirty="0" err="1"/>
              <a:t>pp</a:t>
            </a:r>
            <a:r>
              <a:rPr lang="tr-TR" dirty="0"/>
              <a:t>. 163-172).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2827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944" y="642594"/>
            <a:ext cx="10501256" cy="1057114"/>
          </a:xfrm>
        </p:spPr>
        <p:txBody>
          <a:bodyPr>
            <a:normAutofit/>
          </a:bodyPr>
          <a:lstStyle/>
          <a:p>
            <a:r>
              <a:rPr lang="tr-TR" sz="2400" dirty="0" smtClean="0"/>
              <a:t>Programlama ve Kodlama Öğretimi BT Derslerinin Bir Parçası Olmuştur.</a:t>
            </a:r>
            <a:endParaRPr lang="tr-TR" sz="24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0466" y="2151529"/>
            <a:ext cx="8649147" cy="4163845"/>
          </a:xfrm>
        </p:spPr>
      </p:pic>
    </p:spTree>
    <p:extLst>
      <p:ext uri="{BB962C8B-B14F-4D97-AF65-F5344CB8AC3E}">
        <p14:creationId xmlns:p14="http://schemas.microsoft.com/office/powerpoint/2010/main" val="3139516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1821" y="642594"/>
            <a:ext cx="11241741" cy="906507"/>
          </a:xfrm>
        </p:spPr>
        <p:txBody>
          <a:bodyPr>
            <a:noAutofit/>
          </a:bodyPr>
          <a:lstStyle/>
          <a:p>
            <a:r>
              <a:rPr lang="tr-TR" sz="4000" dirty="0" smtClean="0"/>
              <a:t>İfade-Yönelimli Yaklaşım </a:t>
            </a:r>
            <a:r>
              <a:rPr lang="tr-TR" sz="3600" dirty="0" smtClean="0"/>
              <a:t>(</a:t>
            </a:r>
            <a:r>
              <a:rPr lang="en-US" sz="3600" dirty="0" smtClean="0"/>
              <a:t>Statement-oriented</a:t>
            </a:r>
            <a:r>
              <a:rPr lang="tr-TR" sz="3600" dirty="0" smtClean="0"/>
              <a:t>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1821" y="1861073"/>
            <a:ext cx="5615492" cy="4260027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Bu yaklaşımda programlama öğretimi bir programlama dili öğretimi olarak düşünülür ve bu dil de ifadelerin dizildiği bir yapı olarak algılanır. </a:t>
            </a:r>
          </a:p>
          <a:p>
            <a:pPr marL="0" indent="0">
              <a:buNone/>
            </a:pPr>
            <a:endParaRPr lang="tr-TR" sz="2400" dirty="0" smtClean="0"/>
          </a:p>
          <a:p>
            <a:r>
              <a:rPr lang="tr-TR" sz="2400" dirty="0" smtClean="0"/>
              <a:t>Öğretimde benimsenen yaklaşım her bir ifade dizisini belirli bir sıra ile öğretmektir. </a:t>
            </a:r>
            <a:endParaRPr lang="en-US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768" y="1946853"/>
            <a:ext cx="5335793" cy="42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0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Araç Olarak Kullanma Yaklaşımı (</a:t>
            </a:r>
            <a:r>
              <a:rPr lang="en-US" sz="4000" dirty="0" smtClean="0"/>
              <a:t>Using </a:t>
            </a:r>
            <a:r>
              <a:rPr lang="en-US" sz="4000" dirty="0"/>
              <a:t>as a </a:t>
            </a:r>
            <a:r>
              <a:rPr lang="en-US" sz="4000" dirty="0" smtClean="0"/>
              <a:t>tool</a:t>
            </a:r>
            <a:r>
              <a:rPr lang="tr-TR" sz="4000" dirty="0" smtClean="0"/>
              <a:t>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6519" y="2581835"/>
            <a:ext cx="4851698" cy="342093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400" dirty="0" smtClean="0"/>
              <a:t>Programlama ya da veri tabanı yönetimi öğretiminde programlama dilini bir araç olarak kullanmayı temel alan yaklaşımdır.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035" y="2581835"/>
            <a:ext cx="6423547" cy="3686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768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4094" y="642594"/>
            <a:ext cx="10641106" cy="137160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Yazılım Teknolojisi Yönelimli Yaklaşım (</a:t>
            </a:r>
            <a:r>
              <a:rPr lang="en-US" sz="4000" dirty="0" smtClean="0"/>
              <a:t>Software technology-oriented</a:t>
            </a:r>
            <a:r>
              <a:rPr lang="tr-TR" sz="4000" dirty="0" smtClean="0"/>
              <a:t>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0456" y="2345167"/>
            <a:ext cx="5723069" cy="368987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Bu yaklaşımda bir programlama dili öğretiminde yazılım geliştirime teknolojisi ve yöntemi benimsenir.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Yazılım geliştirmede kullanılan pek çok yöntem vardır. Bunlardan biri; şelale (</a:t>
            </a:r>
            <a:r>
              <a:rPr lang="tr-TR" sz="2000" dirty="0" err="1" smtClean="0"/>
              <a:t>waterfall</a:t>
            </a:r>
            <a:r>
              <a:rPr lang="tr-TR" sz="2000" dirty="0" smtClean="0"/>
              <a:t>) modelidir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435" y="2205318"/>
            <a:ext cx="5335794" cy="423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10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451821"/>
            <a:ext cx="10058400" cy="892886"/>
          </a:xfrm>
        </p:spPr>
        <p:txBody>
          <a:bodyPr>
            <a:normAutofit/>
          </a:bodyPr>
          <a:lstStyle/>
          <a:p>
            <a:r>
              <a:rPr lang="tr-TR" dirty="0" smtClean="0"/>
              <a:t>Bir diğer yöntem ise V-Modelidir;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4259" y="1818043"/>
            <a:ext cx="7046259" cy="4668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540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3186" y="642594"/>
            <a:ext cx="11015830" cy="137160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Görev-Yönelimli Yaklaşım (</a:t>
            </a:r>
            <a:r>
              <a:rPr lang="en-US" sz="4000" dirty="0" smtClean="0"/>
              <a:t>Task type-oriented</a:t>
            </a:r>
            <a:r>
              <a:rPr lang="tr-TR" sz="4000" dirty="0" smtClean="0"/>
              <a:t>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3186" y="2345167"/>
            <a:ext cx="5077609" cy="375441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Bu yaklaşımda da yeni bir programlama dili öğretiminde temel hareket noktası bir sorunu çözmek için gerekli programlama dili bilgisini kazandırmaktır. 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675" y="2266781"/>
            <a:ext cx="5572462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374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08791" y="642594"/>
            <a:ext cx="10716409" cy="884992"/>
          </a:xfrm>
        </p:spPr>
        <p:txBody>
          <a:bodyPr>
            <a:normAutofit/>
          </a:bodyPr>
          <a:lstStyle/>
          <a:p>
            <a:r>
              <a:rPr lang="tr-TR" sz="4000" dirty="0" smtClean="0"/>
              <a:t>Dil-Yönelimli Yaklaşım (</a:t>
            </a:r>
            <a:r>
              <a:rPr lang="en-US" sz="4000" dirty="0" smtClean="0"/>
              <a:t>Language-oriented</a:t>
            </a:r>
            <a:r>
              <a:rPr lang="tr-TR" sz="4000" dirty="0" smtClean="0"/>
              <a:t>)</a:t>
            </a:r>
            <a:r>
              <a:rPr lang="en-US" sz="4000" dirty="0" smtClean="0"/>
              <a:t> 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9248" y="2103120"/>
            <a:ext cx="5077608" cy="3931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Bu yaklaşımda bir programlama dili öğretimi dil öğretimi mantığı temelinde dilin bileşenleri ve sıralaması dizgesiyle öğretilmektedir</a:t>
            </a:r>
            <a:endParaRPr lang="tr-TR" sz="24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8827" y="1947134"/>
            <a:ext cx="5475643" cy="442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260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8489" y="642594"/>
            <a:ext cx="10714617" cy="93878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Eylem-Yönelimli Yaklaşım (</a:t>
            </a:r>
            <a:r>
              <a:rPr lang="en-US" sz="4000" dirty="0" smtClean="0"/>
              <a:t>Action-oriented</a:t>
            </a:r>
            <a:r>
              <a:rPr lang="tr-TR" sz="4000" dirty="0" smtClean="0"/>
              <a:t>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1671" y="2103120"/>
            <a:ext cx="4980790" cy="39319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400" dirty="0" smtClean="0"/>
              <a:t>Bu yaklaşımda yeni öğretilecek programlama dilinin kodları daha önceden öğrenilmiş bir dilinkiyle ilişkilendirilerek öğretilir.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5797" y="2528047"/>
            <a:ext cx="5305425" cy="282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6602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232</TotalTime>
  <Words>256</Words>
  <Application>Microsoft Office PowerPoint</Application>
  <PresentationFormat>Geniş ekran</PresentationFormat>
  <Paragraphs>23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Century Gothic</vt:lpstr>
      <vt:lpstr>Garamond</vt:lpstr>
      <vt:lpstr>Sabun</vt:lpstr>
      <vt:lpstr>MBT-303 özel öğretim yöntemleri-ı</vt:lpstr>
      <vt:lpstr>Programlama ve Kodlama Öğretimi BT Derslerinin Bir Parçası Olmuştur.</vt:lpstr>
      <vt:lpstr>İfade-Yönelimli Yaklaşım (Statement-oriented)</vt:lpstr>
      <vt:lpstr>Araç Olarak Kullanma Yaklaşımı (Using as a tool)</vt:lpstr>
      <vt:lpstr>Yazılım Teknolojisi Yönelimli Yaklaşım (Software technology-oriented)</vt:lpstr>
      <vt:lpstr>Bir diğer yöntem ise V-Modelidir; </vt:lpstr>
      <vt:lpstr>Görev-Yönelimli Yaklaşım (Task type-oriented)</vt:lpstr>
      <vt:lpstr>Dil-Yönelimli Yaklaşım (Language-oriented) </vt:lpstr>
      <vt:lpstr>Eylem-Yönelimli Yaklaşım (Action-oriented)</vt:lpstr>
      <vt:lpstr>Örnek-Göreve Dayalı Yaklaşım (Sample task-based)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MBT-303 özel öğretim yöntemleri-ı</dc:title>
  <dc:creator>Deniz</dc:creator>
  <cp:lastModifiedBy>Deniz</cp:lastModifiedBy>
  <cp:revision>55</cp:revision>
  <dcterms:created xsi:type="dcterms:W3CDTF">2017-11-27T11:58:24Z</dcterms:created>
  <dcterms:modified xsi:type="dcterms:W3CDTF">2018-01-26T07:57:08Z</dcterms:modified>
</cp:coreProperties>
</file>