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65" r:id="rId4"/>
    <p:sldId id="267" r:id="rId5"/>
    <p:sldId id="263" r:id="rId6"/>
    <p:sldId id="264" r:id="rId7"/>
    <p:sldId id="257" r:id="rId8"/>
    <p:sldId id="258" r:id="rId9"/>
    <p:sldId id="259" r:id="rId10"/>
    <p:sldId id="260" r:id="rId11"/>
    <p:sldId id="261" r:id="rId12"/>
    <p:sldId id="262"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eknik" initials="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9718AF8-5115-4B71-9368-D69810E60186}" type="datetimeFigureOut">
              <a:rPr lang="tr-TR" smtClean="0"/>
              <a:t>4.3.2016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197DFFC-13E5-415D-9780-A9A1C269AEC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9718AF8-5115-4B71-9368-D69810E60186}" type="datetimeFigureOut">
              <a:rPr lang="tr-TR" smtClean="0"/>
              <a:t>4.3.2016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197DFFC-13E5-415D-9780-A9A1C269AEC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9718AF8-5115-4B71-9368-D69810E60186}" type="datetimeFigureOut">
              <a:rPr lang="tr-TR" smtClean="0"/>
              <a:t>4.3.2016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197DFFC-13E5-415D-9780-A9A1C269AEC3}"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70553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52740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951903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660669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052413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275250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746309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11138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9718AF8-5115-4B71-9368-D69810E60186}" type="datetimeFigureOut">
              <a:rPr lang="tr-TR" smtClean="0"/>
              <a:t>4.3.2016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197DFFC-13E5-415D-9780-A9A1C269AEC3}"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201085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73103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449562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563107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893208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97868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299590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54140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523664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07929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9718AF8-5115-4B71-9368-D69810E60186}" type="datetimeFigureOut">
              <a:rPr lang="tr-TR" smtClean="0"/>
              <a:t>4.3.2016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197DFFC-13E5-415D-9780-A9A1C269AEC3}" type="slidenum">
              <a:rPr lang="tr-TR" smtClean="0"/>
              <a:t>‹#›</a:t>
            </a:fld>
            <a:endParaRPr lang="tr-T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708014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253076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900221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42114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9718AF8-5115-4B71-9368-D69810E60186}" type="datetimeFigureOut">
              <a:rPr lang="tr-TR" smtClean="0"/>
              <a:t>4.3.2016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197DFFC-13E5-415D-9780-A9A1C269AEC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9718AF8-5115-4B71-9368-D69810E60186}" type="datetimeFigureOut">
              <a:rPr lang="tr-TR" smtClean="0"/>
              <a:t>4.3.2016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197DFFC-13E5-415D-9780-A9A1C269AEC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9718AF8-5115-4B71-9368-D69810E60186}" type="datetimeFigureOut">
              <a:rPr lang="tr-TR" smtClean="0"/>
              <a:t>4.3.2016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197DFFC-13E5-415D-9780-A9A1C269AEC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9718AF8-5115-4B71-9368-D69810E60186}" type="datetimeFigureOut">
              <a:rPr lang="tr-TR" smtClean="0"/>
              <a:t>4.3.2016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197DFFC-13E5-415D-9780-A9A1C269AEC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9718AF8-5115-4B71-9368-D69810E60186}" type="datetimeFigureOut">
              <a:rPr lang="tr-TR" smtClean="0"/>
              <a:t>4.3.2016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197DFFC-13E5-415D-9780-A9A1C269AEC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9718AF8-5115-4B71-9368-D69810E60186}" type="datetimeFigureOut">
              <a:rPr lang="tr-TR" smtClean="0"/>
              <a:t>4.3.2016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197DFFC-13E5-415D-9780-A9A1C269AEC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718AF8-5115-4B71-9368-D69810E60186}" type="datetimeFigureOut">
              <a:rPr lang="tr-TR" smtClean="0"/>
              <a:t>4.3.2016</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97DFFC-13E5-415D-9780-A9A1C269AEC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841535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70EF8C-ABA2-444B-A430-1FCD4ED4D06B}" type="datetimeFigureOut">
              <a:rPr lang="tr-TR" smtClean="0">
                <a:solidFill>
                  <a:prstClr val="black">
                    <a:tint val="75000"/>
                  </a:prstClr>
                </a:solidFill>
              </a:rPr>
              <a:pPr/>
              <a:t>4.3.2016</a:t>
            </a:fld>
            <a:endParaRPr lang="tr-TR">
              <a:solidFill>
                <a:prstClr val="black">
                  <a:tint val="75000"/>
                </a:prstClr>
              </a:solidFill>
            </a:endParaRP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816CD1-00E2-42B8-9049-CCFE45E006F1}"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2739169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en-US" dirty="0" smtClean="0">
                <a:solidFill>
                  <a:srgbClr val="FF0000"/>
                </a:solidFill>
                <a:latin typeface="Comic Sans MS" panose="030F0702030302020204" pitchFamily="66" charset="0"/>
              </a:rPr>
              <a:t>BİLEŞİK FORMÜLLERİNİN </a:t>
            </a:r>
            <a:r>
              <a:rPr lang="en-US" dirty="0" smtClean="0">
                <a:solidFill>
                  <a:srgbClr val="FF0000"/>
                </a:solidFill>
                <a:latin typeface="Comic Sans MS" panose="030F0702030302020204" pitchFamily="66" charset="0"/>
              </a:rPr>
              <a:t>YAZILMASI VE ADLANDIRILMASI</a:t>
            </a:r>
            <a:endParaRPr lang="en-US"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1596480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404664"/>
            <a:ext cx="8496944" cy="6401753"/>
          </a:xfrm>
          <a:prstGeom prst="rect">
            <a:avLst/>
          </a:prstGeom>
          <a:noFill/>
        </p:spPr>
        <p:txBody>
          <a:bodyPr wrap="square" rtlCol="0">
            <a:spAutoFit/>
          </a:bodyPr>
          <a:lstStyle/>
          <a:p>
            <a:endParaRPr lang="tr-TR" sz="2000" dirty="0" smtClean="0">
              <a:latin typeface="Comic Sans MS" pitchFamily="66" charset="0"/>
            </a:endParaRPr>
          </a:p>
          <a:p>
            <a:pPr>
              <a:lnSpc>
                <a:spcPct val="150000"/>
              </a:lnSpc>
            </a:pPr>
            <a:r>
              <a:rPr lang="tr-TR" sz="2000" dirty="0" smtClean="0">
                <a:latin typeface="Comic Sans MS" pitchFamily="66" charset="0"/>
              </a:rPr>
              <a:t>    Dikkat edilmesi gereken nokta, bileşiklerin oluşumunda elektriksel olarak </a:t>
            </a:r>
            <a:r>
              <a:rPr lang="tr-TR" sz="2000" dirty="0" err="1" smtClean="0">
                <a:latin typeface="Comic Sans MS" pitchFamily="66" charset="0"/>
              </a:rPr>
              <a:t>nötralliğin</a:t>
            </a:r>
            <a:r>
              <a:rPr lang="tr-TR" sz="2000" dirty="0" smtClean="0">
                <a:latin typeface="Comic Sans MS" pitchFamily="66" charset="0"/>
              </a:rPr>
              <a:t> sağlanmış olduğudur.</a:t>
            </a:r>
          </a:p>
          <a:p>
            <a:pPr>
              <a:lnSpc>
                <a:spcPct val="150000"/>
              </a:lnSpc>
            </a:pPr>
            <a:r>
              <a:rPr lang="tr-TR" sz="2000" dirty="0" err="1" smtClean="0">
                <a:latin typeface="Comic Sans MS" pitchFamily="66" charset="0"/>
              </a:rPr>
              <a:t>NaCl</a:t>
            </a:r>
            <a:r>
              <a:rPr lang="tr-TR" sz="2000" dirty="0" smtClean="0">
                <a:latin typeface="Comic Sans MS" pitchFamily="66" charset="0"/>
              </a:rPr>
              <a:t>: Sodyum klorür</a:t>
            </a:r>
            <a:r>
              <a:rPr lang="en-US" sz="2000" dirty="0" smtClean="0">
                <a:latin typeface="Comic Sans MS" pitchFamily="66" charset="0"/>
              </a:rPr>
              <a:t>			</a:t>
            </a:r>
            <a:r>
              <a:rPr lang="en-US" sz="2000" dirty="0" err="1" smtClean="0">
                <a:latin typeface="Comic Sans MS" pitchFamily="66" charset="0"/>
              </a:rPr>
              <a:t>Kalsiyum</a:t>
            </a:r>
            <a:r>
              <a:rPr lang="en-US" sz="2000" dirty="0" smtClean="0">
                <a:latin typeface="Comic Sans MS" pitchFamily="66" charset="0"/>
              </a:rPr>
              <a:t> </a:t>
            </a:r>
            <a:r>
              <a:rPr lang="en-US" sz="2000" dirty="0" err="1" smtClean="0">
                <a:latin typeface="Comic Sans MS" pitchFamily="66" charset="0"/>
              </a:rPr>
              <a:t>Nitrür</a:t>
            </a:r>
            <a:r>
              <a:rPr lang="en-US" sz="2000" dirty="0" smtClean="0">
                <a:latin typeface="Comic Sans MS" pitchFamily="66" charset="0"/>
              </a:rPr>
              <a:t>: Ca</a:t>
            </a:r>
            <a:r>
              <a:rPr lang="en-US" sz="2000" baseline="-25000" dirty="0" smtClean="0">
                <a:latin typeface="Comic Sans MS" pitchFamily="66" charset="0"/>
              </a:rPr>
              <a:t>3</a:t>
            </a:r>
            <a:r>
              <a:rPr lang="en-US" sz="2000" dirty="0" smtClean="0">
                <a:latin typeface="Comic Sans MS" pitchFamily="66" charset="0"/>
              </a:rPr>
              <a:t>N</a:t>
            </a:r>
            <a:r>
              <a:rPr lang="en-US" sz="2000" baseline="-25000" dirty="0" smtClean="0">
                <a:latin typeface="Comic Sans MS" pitchFamily="66" charset="0"/>
              </a:rPr>
              <a:t>2</a:t>
            </a:r>
            <a:endParaRPr lang="tr-TR" sz="2000" baseline="-25000" dirty="0" smtClean="0">
              <a:latin typeface="Comic Sans MS" pitchFamily="66" charset="0"/>
            </a:endParaRPr>
          </a:p>
          <a:p>
            <a:pPr>
              <a:lnSpc>
                <a:spcPct val="150000"/>
              </a:lnSpc>
            </a:pPr>
            <a:r>
              <a:rPr lang="tr-TR" sz="2000" dirty="0" smtClean="0">
                <a:latin typeface="Comic Sans MS" pitchFamily="66" charset="0"/>
              </a:rPr>
              <a:t>MgI</a:t>
            </a:r>
            <a:r>
              <a:rPr lang="tr-TR" sz="2000" baseline="-25000" dirty="0" smtClean="0">
                <a:latin typeface="Comic Sans MS" pitchFamily="66" charset="0"/>
              </a:rPr>
              <a:t>2</a:t>
            </a:r>
            <a:r>
              <a:rPr lang="tr-TR" sz="2000" dirty="0" smtClean="0">
                <a:latin typeface="Comic Sans MS" pitchFamily="66" charset="0"/>
              </a:rPr>
              <a:t>: Magnezyum iyodür</a:t>
            </a:r>
            <a:r>
              <a:rPr lang="en-US" sz="2000" dirty="0" smtClean="0">
                <a:latin typeface="Comic Sans MS" pitchFamily="66" charset="0"/>
              </a:rPr>
              <a:t>	            </a:t>
            </a:r>
            <a:r>
              <a:rPr lang="tr-TR" sz="2000" dirty="0" smtClean="0">
                <a:latin typeface="Comic Sans MS" pitchFamily="66" charset="0"/>
              </a:rPr>
              <a:t>Alüminyum oksit</a:t>
            </a:r>
            <a:r>
              <a:rPr lang="en-US" sz="2000" dirty="0" smtClean="0">
                <a:latin typeface="Comic Sans MS" pitchFamily="66" charset="0"/>
              </a:rPr>
              <a:t>: </a:t>
            </a:r>
            <a:r>
              <a:rPr lang="tr-TR" sz="2000" dirty="0" smtClean="0">
                <a:latin typeface="Comic Sans MS" pitchFamily="66" charset="0"/>
              </a:rPr>
              <a:t>Al</a:t>
            </a:r>
            <a:r>
              <a:rPr lang="tr-TR" sz="2000" baseline="-25000" dirty="0" smtClean="0">
                <a:latin typeface="Comic Sans MS" pitchFamily="66" charset="0"/>
              </a:rPr>
              <a:t>2</a:t>
            </a:r>
            <a:r>
              <a:rPr lang="tr-TR" sz="2000" dirty="0" smtClean="0">
                <a:latin typeface="Comic Sans MS" pitchFamily="66" charset="0"/>
              </a:rPr>
              <a:t>O</a:t>
            </a:r>
            <a:r>
              <a:rPr lang="tr-TR" sz="2000" baseline="-25000" dirty="0" smtClean="0">
                <a:latin typeface="Comic Sans MS" pitchFamily="66" charset="0"/>
              </a:rPr>
              <a:t>3</a:t>
            </a:r>
            <a:endParaRPr lang="tr-TR" sz="2000" dirty="0" smtClean="0">
              <a:latin typeface="Comic Sans MS" pitchFamily="66" charset="0"/>
            </a:endParaRPr>
          </a:p>
          <a:p>
            <a:pPr>
              <a:lnSpc>
                <a:spcPct val="150000"/>
              </a:lnSpc>
            </a:pPr>
            <a:endParaRPr lang="tr-TR" sz="2000" dirty="0" smtClean="0">
              <a:latin typeface="Comic Sans MS" pitchFamily="66" charset="0"/>
            </a:endParaRPr>
          </a:p>
          <a:p>
            <a:pPr>
              <a:lnSpc>
                <a:spcPct val="150000"/>
              </a:lnSpc>
            </a:pPr>
            <a:r>
              <a:rPr lang="tr-TR" sz="2000" b="1" dirty="0" smtClean="0">
                <a:solidFill>
                  <a:srgbClr val="FF0000"/>
                </a:solidFill>
                <a:latin typeface="Comic Sans MS" pitchFamily="66" charset="0"/>
              </a:rPr>
              <a:t>  Farklı </a:t>
            </a:r>
            <a:r>
              <a:rPr lang="tr-TR" sz="2000" b="1" dirty="0">
                <a:solidFill>
                  <a:srgbClr val="FF0000"/>
                </a:solidFill>
                <a:latin typeface="Comic Sans MS" pitchFamily="66" charset="0"/>
              </a:rPr>
              <a:t>değerlikler içeren metal-ametal ikili</a:t>
            </a:r>
          </a:p>
          <a:p>
            <a:pPr>
              <a:lnSpc>
                <a:spcPct val="150000"/>
              </a:lnSpc>
            </a:pPr>
            <a:r>
              <a:rPr lang="tr-TR" sz="2000" dirty="0" smtClean="0">
                <a:latin typeface="Comic Sans MS" pitchFamily="66" charset="0"/>
              </a:rPr>
              <a:t>   bileşiklerinin </a:t>
            </a:r>
            <a:r>
              <a:rPr lang="tr-TR" sz="2000" dirty="0">
                <a:latin typeface="Comic Sans MS" pitchFamily="66" charset="0"/>
              </a:rPr>
              <a:t>adlandırılması</a:t>
            </a:r>
          </a:p>
          <a:p>
            <a:pPr>
              <a:lnSpc>
                <a:spcPct val="150000"/>
              </a:lnSpc>
            </a:pPr>
            <a:r>
              <a:rPr lang="en-US" sz="2000" dirty="0" smtClean="0">
                <a:latin typeface="Comic Sans MS" pitchFamily="66" charset="0"/>
              </a:rPr>
              <a:t>		</a:t>
            </a:r>
            <a:r>
              <a:rPr lang="tr-TR" sz="2000" dirty="0" smtClean="0">
                <a:latin typeface="Comic Sans MS" pitchFamily="66" charset="0"/>
              </a:rPr>
              <a:t>FeCl</a:t>
            </a:r>
            <a:r>
              <a:rPr lang="tr-TR" sz="2000" baseline="-25000" dirty="0" smtClean="0">
                <a:latin typeface="Comic Sans MS" pitchFamily="66" charset="0"/>
              </a:rPr>
              <a:t>3</a:t>
            </a:r>
            <a:r>
              <a:rPr lang="tr-TR" sz="2000" dirty="0" smtClean="0">
                <a:latin typeface="Comic Sans MS" pitchFamily="66" charset="0"/>
              </a:rPr>
              <a:t>: </a:t>
            </a:r>
            <a:r>
              <a:rPr lang="tr-TR" sz="2000" dirty="0">
                <a:latin typeface="Comic Sans MS" pitchFamily="66" charset="0"/>
              </a:rPr>
              <a:t>Demir(III) klorür</a:t>
            </a:r>
          </a:p>
          <a:p>
            <a:pPr>
              <a:lnSpc>
                <a:spcPct val="150000"/>
              </a:lnSpc>
            </a:pPr>
            <a:r>
              <a:rPr lang="en-US" sz="2000" dirty="0" smtClean="0">
                <a:latin typeface="Comic Sans MS" pitchFamily="66" charset="0"/>
              </a:rPr>
              <a:t>		</a:t>
            </a:r>
            <a:r>
              <a:rPr lang="tr-TR" sz="2000" dirty="0" smtClean="0">
                <a:latin typeface="Comic Sans MS" pitchFamily="66" charset="0"/>
              </a:rPr>
              <a:t>FeCl</a:t>
            </a:r>
            <a:r>
              <a:rPr lang="tr-TR" sz="2000" baseline="-25000" dirty="0" smtClean="0">
                <a:latin typeface="Comic Sans MS" pitchFamily="66" charset="0"/>
              </a:rPr>
              <a:t>2</a:t>
            </a:r>
            <a:r>
              <a:rPr lang="tr-TR" sz="2000" dirty="0" smtClean="0">
                <a:latin typeface="Comic Sans MS" pitchFamily="66" charset="0"/>
              </a:rPr>
              <a:t>: </a:t>
            </a:r>
            <a:r>
              <a:rPr lang="tr-TR" sz="2000" dirty="0">
                <a:latin typeface="Comic Sans MS" pitchFamily="66" charset="0"/>
              </a:rPr>
              <a:t>Demir (II) klorür</a:t>
            </a:r>
          </a:p>
          <a:p>
            <a:pPr>
              <a:lnSpc>
                <a:spcPct val="150000"/>
              </a:lnSpc>
            </a:pPr>
            <a:r>
              <a:rPr lang="en-US" sz="2000" dirty="0" smtClean="0">
                <a:latin typeface="Comic Sans MS" pitchFamily="66" charset="0"/>
              </a:rPr>
              <a:t>		Sn</a:t>
            </a:r>
            <a:r>
              <a:rPr lang="tr-TR" sz="2000" dirty="0" smtClean="0">
                <a:latin typeface="Comic Sans MS" pitchFamily="66" charset="0"/>
              </a:rPr>
              <a:t>(NO</a:t>
            </a:r>
            <a:r>
              <a:rPr lang="tr-TR" sz="2000" baseline="-25000" dirty="0" smtClean="0">
                <a:latin typeface="Comic Sans MS" pitchFamily="66" charset="0"/>
              </a:rPr>
              <a:t>3</a:t>
            </a:r>
            <a:r>
              <a:rPr lang="tr-TR" sz="2000" dirty="0" smtClean="0">
                <a:latin typeface="Comic Sans MS" pitchFamily="66" charset="0"/>
              </a:rPr>
              <a:t>)</a:t>
            </a:r>
            <a:r>
              <a:rPr lang="tr-TR" sz="2000" baseline="-25000" dirty="0" smtClean="0">
                <a:latin typeface="Comic Sans MS" pitchFamily="66" charset="0"/>
              </a:rPr>
              <a:t>2</a:t>
            </a:r>
            <a:r>
              <a:rPr lang="tr-TR" sz="2000" dirty="0" smtClean="0">
                <a:latin typeface="Comic Sans MS" pitchFamily="66" charset="0"/>
              </a:rPr>
              <a:t>:</a:t>
            </a:r>
            <a:r>
              <a:rPr lang="en-US" sz="2000" dirty="0" smtClean="0">
                <a:latin typeface="Comic Sans MS" pitchFamily="66" charset="0"/>
              </a:rPr>
              <a:t> </a:t>
            </a:r>
            <a:r>
              <a:rPr lang="en-US" sz="2000" dirty="0" err="1" smtClean="0">
                <a:latin typeface="Comic Sans MS" pitchFamily="66" charset="0"/>
              </a:rPr>
              <a:t>Kalay</a:t>
            </a:r>
            <a:r>
              <a:rPr lang="tr-TR" sz="2000" dirty="0" smtClean="0">
                <a:latin typeface="Comic Sans MS" pitchFamily="66" charset="0"/>
              </a:rPr>
              <a:t> </a:t>
            </a:r>
            <a:r>
              <a:rPr lang="tr-TR" sz="2000" dirty="0">
                <a:latin typeface="Comic Sans MS" pitchFamily="66" charset="0"/>
              </a:rPr>
              <a:t>(</a:t>
            </a:r>
            <a:r>
              <a:rPr lang="tr-TR" sz="2000" dirty="0" smtClean="0">
                <a:latin typeface="Comic Sans MS" pitchFamily="66" charset="0"/>
              </a:rPr>
              <a:t>I</a:t>
            </a:r>
            <a:r>
              <a:rPr lang="en-US" sz="2000" dirty="0" smtClean="0">
                <a:latin typeface="Comic Sans MS" pitchFamily="66" charset="0"/>
              </a:rPr>
              <a:t>I</a:t>
            </a:r>
            <a:r>
              <a:rPr lang="tr-TR" sz="2000" dirty="0" smtClean="0">
                <a:latin typeface="Comic Sans MS" pitchFamily="66" charset="0"/>
              </a:rPr>
              <a:t>) </a:t>
            </a:r>
            <a:r>
              <a:rPr lang="tr-TR" sz="2000" dirty="0">
                <a:latin typeface="Comic Sans MS" pitchFamily="66" charset="0"/>
              </a:rPr>
              <a:t>nitrat</a:t>
            </a:r>
          </a:p>
          <a:p>
            <a:pPr>
              <a:lnSpc>
                <a:spcPct val="150000"/>
              </a:lnSpc>
            </a:pPr>
            <a:r>
              <a:rPr lang="en-US" sz="2000" dirty="0" smtClean="0">
                <a:latin typeface="Comic Sans MS" pitchFamily="66" charset="0"/>
              </a:rPr>
              <a:t>		Sn</a:t>
            </a:r>
            <a:r>
              <a:rPr lang="tr-TR" sz="2000" dirty="0" smtClean="0">
                <a:latin typeface="Comic Sans MS" pitchFamily="66" charset="0"/>
              </a:rPr>
              <a:t>(NO</a:t>
            </a:r>
            <a:r>
              <a:rPr lang="tr-TR" sz="2000" baseline="-25000" dirty="0" smtClean="0">
                <a:latin typeface="Comic Sans MS" pitchFamily="66" charset="0"/>
              </a:rPr>
              <a:t>3</a:t>
            </a:r>
            <a:r>
              <a:rPr lang="tr-TR" sz="2000" dirty="0" smtClean="0">
                <a:latin typeface="Comic Sans MS" pitchFamily="66" charset="0"/>
              </a:rPr>
              <a:t>)</a:t>
            </a:r>
            <a:r>
              <a:rPr lang="en-US" sz="2000" baseline="-25000" dirty="0">
                <a:latin typeface="Comic Sans MS" pitchFamily="66" charset="0"/>
              </a:rPr>
              <a:t>4</a:t>
            </a:r>
            <a:r>
              <a:rPr lang="tr-TR" sz="2000" dirty="0" smtClean="0">
                <a:latin typeface="Comic Sans MS" pitchFamily="66" charset="0"/>
              </a:rPr>
              <a:t>: </a:t>
            </a:r>
            <a:r>
              <a:rPr lang="en-US" sz="2000" smtClean="0">
                <a:latin typeface="Comic Sans MS" pitchFamily="66" charset="0"/>
              </a:rPr>
              <a:t>Kalay</a:t>
            </a:r>
            <a:r>
              <a:rPr lang="tr-TR" sz="2000" dirty="0" smtClean="0">
                <a:latin typeface="Comic Sans MS" pitchFamily="66" charset="0"/>
              </a:rPr>
              <a:t> </a:t>
            </a:r>
            <a:r>
              <a:rPr lang="tr-TR" sz="2000" dirty="0">
                <a:latin typeface="Comic Sans MS" pitchFamily="66" charset="0"/>
              </a:rPr>
              <a:t>(</a:t>
            </a:r>
            <a:r>
              <a:rPr lang="tr-TR" sz="2000" dirty="0" smtClean="0">
                <a:latin typeface="Comic Sans MS" pitchFamily="66" charset="0"/>
              </a:rPr>
              <a:t>I</a:t>
            </a:r>
            <a:r>
              <a:rPr lang="en-US" sz="2000" dirty="0" smtClean="0">
                <a:latin typeface="Comic Sans MS" pitchFamily="66" charset="0"/>
              </a:rPr>
              <a:t>V</a:t>
            </a:r>
            <a:r>
              <a:rPr lang="tr-TR" sz="2000" dirty="0" smtClean="0">
                <a:latin typeface="Comic Sans MS" pitchFamily="66" charset="0"/>
              </a:rPr>
              <a:t>) </a:t>
            </a:r>
            <a:r>
              <a:rPr lang="tr-TR" sz="2000" dirty="0">
                <a:latin typeface="Comic Sans MS" pitchFamily="66" charset="0"/>
              </a:rPr>
              <a:t>nitrat</a:t>
            </a:r>
            <a:endParaRPr lang="tr-TR" sz="2000" dirty="0" smtClean="0">
              <a:latin typeface="Comic Sans MS" pitchFamily="66" charset="0"/>
            </a:endParaRPr>
          </a:p>
          <a:p>
            <a:pPr>
              <a:lnSpc>
                <a:spcPct val="150000"/>
              </a:lnSpc>
            </a:pPr>
            <a:endParaRPr lang="tr-TR" sz="2000" dirty="0" smtClean="0">
              <a:latin typeface="Comic Sans MS" pitchFamily="66" charset="0"/>
            </a:endParaRPr>
          </a:p>
          <a:p>
            <a:pPr>
              <a:lnSpc>
                <a:spcPct val="150000"/>
              </a:lnSpc>
            </a:pPr>
            <a:endParaRPr lang="tr-TR" sz="2000" dirty="0">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302788"/>
            <a:ext cx="8568952" cy="6555641"/>
          </a:xfrm>
          <a:prstGeom prst="rect">
            <a:avLst/>
          </a:prstGeom>
        </p:spPr>
        <p:txBody>
          <a:bodyPr wrap="square">
            <a:spAutoFit/>
          </a:bodyPr>
          <a:lstStyle/>
          <a:p>
            <a:endParaRPr lang="en-US" sz="2000" b="1" dirty="0">
              <a:solidFill>
                <a:srgbClr val="FF0000"/>
              </a:solidFill>
              <a:latin typeface="Comic Sans MS" pitchFamily="66" charset="0"/>
            </a:endParaRPr>
          </a:p>
          <a:p>
            <a:r>
              <a:rPr lang="en-US" sz="2000" b="1" dirty="0" smtClean="0">
                <a:solidFill>
                  <a:srgbClr val="FF0000"/>
                </a:solidFill>
                <a:latin typeface="Comic Sans MS" pitchFamily="66" charset="0"/>
              </a:rPr>
              <a:t>2-İki </a:t>
            </a:r>
            <a:r>
              <a:rPr lang="tr-TR" sz="2000" b="1" dirty="0" smtClean="0">
                <a:solidFill>
                  <a:srgbClr val="FF0000"/>
                </a:solidFill>
                <a:latin typeface="Comic Sans MS" pitchFamily="66" charset="0"/>
              </a:rPr>
              <a:t>Ametal</a:t>
            </a:r>
            <a:r>
              <a:rPr lang="en-US" sz="2000" b="1" dirty="0" smtClean="0">
                <a:solidFill>
                  <a:srgbClr val="FF0000"/>
                </a:solidFill>
                <a:latin typeface="Comic Sans MS" pitchFamily="66" charset="0"/>
              </a:rPr>
              <a:t>den </a:t>
            </a:r>
            <a:r>
              <a:rPr lang="en-US" sz="2000" b="1" dirty="0" err="1" smtClean="0">
                <a:solidFill>
                  <a:srgbClr val="FF0000"/>
                </a:solidFill>
                <a:latin typeface="Comic Sans MS" pitchFamily="66" charset="0"/>
              </a:rPr>
              <a:t>Oluşan</a:t>
            </a:r>
            <a:r>
              <a:rPr lang="en-US" sz="2000" b="1" dirty="0" smtClean="0">
                <a:solidFill>
                  <a:srgbClr val="FF0000"/>
                </a:solidFill>
                <a:latin typeface="Comic Sans MS" pitchFamily="66" charset="0"/>
              </a:rPr>
              <a:t> </a:t>
            </a:r>
            <a:r>
              <a:rPr lang="tr-TR" sz="2000" b="1" dirty="0" smtClean="0">
                <a:solidFill>
                  <a:srgbClr val="FF0000"/>
                </a:solidFill>
                <a:latin typeface="Comic Sans MS" pitchFamily="66" charset="0"/>
              </a:rPr>
              <a:t>Bileşiklerinin </a:t>
            </a:r>
            <a:r>
              <a:rPr lang="tr-TR" sz="2000" b="1" dirty="0">
                <a:solidFill>
                  <a:srgbClr val="FF0000"/>
                </a:solidFill>
                <a:latin typeface="Comic Sans MS" pitchFamily="66" charset="0"/>
              </a:rPr>
              <a:t>Adlandırılması</a:t>
            </a:r>
          </a:p>
          <a:p>
            <a:endParaRPr lang="tr-TR" sz="2000" b="1" dirty="0">
              <a:solidFill>
                <a:srgbClr val="FF0000"/>
              </a:solidFill>
              <a:latin typeface="Comic Sans MS" pitchFamily="66" charset="0"/>
            </a:endParaRPr>
          </a:p>
          <a:p>
            <a:pPr>
              <a:lnSpc>
                <a:spcPct val="150000"/>
              </a:lnSpc>
            </a:pPr>
            <a:r>
              <a:rPr lang="en-US" sz="2400" dirty="0" smtClean="0">
                <a:latin typeface="Comic Sans MS" panose="030F0702030302020204" pitchFamily="66" charset="0"/>
              </a:rPr>
              <a:t>Bu </a:t>
            </a:r>
            <a:r>
              <a:rPr lang="en-US" sz="2400" dirty="0" err="1" smtClean="0">
                <a:latin typeface="Comic Sans MS" panose="030F0702030302020204" pitchFamily="66" charset="0"/>
              </a:rPr>
              <a:t>bileşikler</a:t>
            </a:r>
            <a:r>
              <a:rPr lang="en-US" sz="2400" dirty="0" smtClean="0">
                <a:latin typeface="Comic Sans MS" panose="030F0702030302020204" pitchFamily="66" charset="0"/>
              </a:rPr>
              <a:t> </a:t>
            </a:r>
            <a:r>
              <a:rPr lang="en-US" sz="2400" dirty="0" err="1" smtClean="0">
                <a:latin typeface="Comic Sans MS" panose="030F0702030302020204" pitchFamily="66" charset="0"/>
              </a:rPr>
              <a:t>adlandırılırken</a:t>
            </a:r>
            <a:r>
              <a:rPr lang="en-US" sz="2400" dirty="0" smtClean="0">
                <a:latin typeface="Comic Sans MS" panose="030F0702030302020204" pitchFamily="66" charset="0"/>
              </a:rPr>
              <a:t>;</a:t>
            </a:r>
          </a:p>
          <a:p>
            <a:pPr>
              <a:lnSpc>
                <a:spcPct val="150000"/>
              </a:lnSpc>
            </a:pPr>
            <a:r>
              <a:rPr lang="en-US" sz="2400" dirty="0" smtClean="0">
                <a:latin typeface="Comic Sans MS" panose="030F0702030302020204" pitchFamily="66" charset="0"/>
              </a:rPr>
              <a:t>1.Ametalin </a:t>
            </a:r>
            <a:r>
              <a:rPr lang="en-US" sz="2400" dirty="0" err="1" smtClean="0">
                <a:latin typeface="Comic Sans MS" panose="030F0702030302020204" pitchFamily="66" charset="0"/>
              </a:rPr>
              <a:t>sayısı</a:t>
            </a:r>
            <a:r>
              <a:rPr lang="en-US" sz="2400" dirty="0" smtClean="0">
                <a:latin typeface="Comic Sans MS" panose="030F0702030302020204" pitchFamily="66" charset="0"/>
              </a:rPr>
              <a:t> + </a:t>
            </a:r>
            <a:r>
              <a:rPr lang="en-US" sz="2400" dirty="0" err="1" smtClean="0">
                <a:latin typeface="Comic Sans MS" panose="030F0702030302020204" pitchFamily="66" charset="0"/>
              </a:rPr>
              <a:t>Adı</a:t>
            </a:r>
            <a:r>
              <a:rPr lang="en-US" sz="2400" dirty="0" smtClean="0">
                <a:latin typeface="Comic Sans MS" panose="030F0702030302020204" pitchFamily="66" charset="0"/>
              </a:rPr>
              <a:t> + 2.Ametalin </a:t>
            </a:r>
            <a:r>
              <a:rPr lang="en-US" sz="2400" dirty="0" err="1" smtClean="0">
                <a:latin typeface="Comic Sans MS" panose="030F0702030302020204" pitchFamily="66" charset="0"/>
              </a:rPr>
              <a:t>sayısı</a:t>
            </a:r>
            <a:r>
              <a:rPr lang="en-US" sz="2400" dirty="0" smtClean="0">
                <a:latin typeface="Comic Sans MS" panose="030F0702030302020204" pitchFamily="66" charset="0"/>
              </a:rPr>
              <a:t> + </a:t>
            </a:r>
            <a:r>
              <a:rPr lang="en-US" sz="2400" dirty="0" err="1" smtClean="0">
                <a:latin typeface="Comic Sans MS" panose="030F0702030302020204" pitchFamily="66" charset="0"/>
              </a:rPr>
              <a:t>Adı</a:t>
            </a:r>
            <a:r>
              <a:rPr lang="en-US" sz="2400" dirty="0" smtClean="0">
                <a:latin typeface="Comic Sans MS" panose="030F0702030302020204" pitchFamily="66" charset="0"/>
              </a:rPr>
              <a:t> + “</a:t>
            </a:r>
            <a:r>
              <a:rPr lang="en-US" sz="2400" dirty="0" err="1" smtClean="0">
                <a:latin typeface="Comic Sans MS" panose="030F0702030302020204" pitchFamily="66" charset="0"/>
              </a:rPr>
              <a:t>ür</a:t>
            </a:r>
            <a:r>
              <a:rPr lang="en-US" sz="2400" dirty="0" smtClean="0">
                <a:latin typeface="Comic Sans MS" panose="030F0702030302020204" pitchFamily="66" charset="0"/>
              </a:rPr>
              <a:t>” </a:t>
            </a:r>
            <a:r>
              <a:rPr lang="en-US" sz="2400" dirty="0" err="1" smtClean="0">
                <a:latin typeface="Comic Sans MS" panose="030F0702030302020204" pitchFamily="66" charset="0"/>
              </a:rPr>
              <a:t>Eki</a:t>
            </a:r>
            <a:endParaRPr lang="en-US" sz="2400" dirty="0" smtClean="0">
              <a:latin typeface="Comic Sans MS" panose="030F0702030302020204" pitchFamily="66" charset="0"/>
            </a:endParaRPr>
          </a:p>
          <a:p>
            <a:pPr>
              <a:lnSpc>
                <a:spcPct val="150000"/>
              </a:lnSpc>
            </a:pPr>
            <a:endParaRPr lang="en-US" sz="2400" dirty="0" smtClean="0">
              <a:latin typeface="Comic Sans MS" panose="030F0702030302020204" pitchFamily="66" charset="0"/>
            </a:endParaRPr>
          </a:p>
          <a:p>
            <a:pPr>
              <a:lnSpc>
                <a:spcPct val="150000"/>
              </a:lnSpc>
            </a:pPr>
            <a:r>
              <a:rPr lang="en-US" sz="2400" dirty="0" err="1" smtClean="0">
                <a:latin typeface="Comic Sans MS" panose="030F0702030302020204" pitchFamily="66" charset="0"/>
              </a:rPr>
              <a:t>Sayıların</a:t>
            </a:r>
            <a:r>
              <a:rPr lang="en-US" sz="2400" dirty="0" smtClean="0">
                <a:latin typeface="Comic Sans MS" panose="030F0702030302020204" pitchFamily="66" charset="0"/>
              </a:rPr>
              <a:t> </a:t>
            </a:r>
            <a:r>
              <a:rPr lang="en-US" sz="2400" dirty="0" err="1" smtClean="0">
                <a:latin typeface="Comic Sans MS" panose="030F0702030302020204" pitchFamily="66" charset="0"/>
              </a:rPr>
              <a:t>Latince</a:t>
            </a:r>
            <a:r>
              <a:rPr lang="en-US" sz="2400" dirty="0" smtClean="0">
                <a:latin typeface="Comic Sans MS" panose="030F0702030302020204" pitchFamily="66" charset="0"/>
              </a:rPr>
              <a:t> </a:t>
            </a:r>
            <a:r>
              <a:rPr lang="en-US" sz="2400" dirty="0" err="1" smtClean="0">
                <a:latin typeface="Comic Sans MS" panose="030F0702030302020204" pitchFamily="66" charset="0"/>
              </a:rPr>
              <a:t>Karşılıkları</a:t>
            </a:r>
            <a:r>
              <a:rPr lang="en-US" sz="2400" dirty="0" smtClean="0">
                <a:latin typeface="Comic Sans MS" panose="030F0702030302020204" pitchFamily="66" charset="0"/>
              </a:rPr>
              <a:t>;</a:t>
            </a:r>
          </a:p>
          <a:p>
            <a:pPr>
              <a:lnSpc>
                <a:spcPct val="150000"/>
              </a:lnSpc>
            </a:pPr>
            <a:r>
              <a:rPr lang="en-US" sz="2400" dirty="0" smtClean="0">
                <a:latin typeface="Comic Sans MS" panose="030F0702030302020204" pitchFamily="66" charset="0"/>
              </a:rPr>
              <a:t>	1.Mono		6.Hekza</a:t>
            </a:r>
          </a:p>
          <a:p>
            <a:pPr>
              <a:lnSpc>
                <a:spcPct val="150000"/>
              </a:lnSpc>
            </a:pPr>
            <a:r>
              <a:rPr lang="en-US" sz="2400" dirty="0" smtClean="0">
                <a:latin typeface="Comic Sans MS" panose="030F0702030302020204" pitchFamily="66" charset="0"/>
              </a:rPr>
              <a:t>	2.Di			7.Hepta</a:t>
            </a:r>
          </a:p>
          <a:p>
            <a:pPr>
              <a:lnSpc>
                <a:spcPct val="150000"/>
              </a:lnSpc>
            </a:pPr>
            <a:r>
              <a:rPr lang="en-US" sz="2400" dirty="0" smtClean="0">
                <a:latin typeface="Comic Sans MS" panose="030F0702030302020204" pitchFamily="66" charset="0"/>
              </a:rPr>
              <a:t>	3.Tri			8.Okta</a:t>
            </a:r>
          </a:p>
          <a:p>
            <a:pPr>
              <a:lnSpc>
                <a:spcPct val="150000"/>
              </a:lnSpc>
            </a:pPr>
            <a:r>
              <a:rPr lang="en-US" sz="2400" dirty="0" smtClean="0">
                <a:latin typeface="Comic Sans MS" panose="030F0702030302020204" pitchFamily="66" charset="0"/>
              </a:rPr>
              <a:t>	4.Tetra		9.Nona</a:t>
            </a:r>
          </a:p>
          <a:p>
            <a:pPr>
              <a:lnSpc>
                <a:spcPct val="150000"/>
              </a:lnSpc>
            </a:pPr>
            <a:r>
              <a:rPr lang="en-US" sz="2400" dirty="0" smtClean="0">
                <a:latin typeface="Comic Sans MS" panose="030F0702030302020204" pitchFamily="66" charset="0"/>
              </a:rPr>
              <a:t>	5.Penta		10.Deka</a:t>
            </a:r>
            <a:br>
              <a:rPr lang="en-US" sz="2400" dirty="0" smtClean="0">
                <a:latin typeface="Comic Sans MS" panose="030F0702030302020204" pitchFamily="66" charset="0"/>
              </a:rPr>
            </a:br>
            <a:endParaRPr lang="tr-TR" sz="2400" dirty="0">
              <a:latin typeface="Comic Sans MS" pitchFamily="66" charset="0"/>
            </a:endParaRPr>
          </a:p>
        </p:txBody>
      </p:sp>
    </p:spTree>
    <p:extLst>
      <p:ext uri="{BB962C8B-B14F-4D97-AF65-F5344CB8AC3E}">
        <p14:creationId xmlns:p14="http://schemas.microsoft.com/office/powerpoint/2010/main" val="3611895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195736" y="1844824"/>
            <a:ext cx="4392488" cy="2246769"/>
          </a:xfrm>
          <a:prstGeom prst="rect">
            <a:avLst/>
          </a:prstGeom>
          <a:noFill/>
        </p:spPr>
        <p:txBody>
          <a:bodyPr wrap="square" rtlCol="0">
            <a:spAutoFit/>
          </a:bodyPr>
          <a:lstStyle/>
          <a:p>
            <a:r>
              <a:rPr lang="en-US" sz="2000" dirty="0" smtClean="0">
                <a:latin typeface="Comic Sans MS" panose="030F0702030302020204" pitchFamily="66" charset="0"/>
              </a:rPr>
              <a:t>NO: </a:t>
            </a:r>
            <a:r>
              <a:rPr lang="en-US" sz="2000" dirty="0" err="1" smtClean="0">
                <a:latin typeface="Comic Sans MS" panose="030F0702030302020204" pitchFamily="66" charset="0"/>
              </a:rPr>
              <a:t>Azot</a:t>
            </a:r>
            <a:r>
              <a:rPr lang="en-US" sz="2000" dirty="0" smtClean="0">
                <a:latin typeface="Comic Sans MS" panose="030F0702030302020204" pitchFamily="66" charset="0"/>
              </a:rPr>
              <a:t> </a:t>
            </a:r>
            <a:r>
              <a:rPr lang="en-US" sz="2000" dirty="0" err="1" smtClean="0">
                <a:latin typeface="Comic Sans MS" panose="030F0702030302020204" pitchFamily="66" charset="0"/>
              </a:rPr>
              <a:t>monoksit</a:t>
            </a:r>
            <a:endParaRPr lang="en-US" sz="2000" dirty="0" smtClean="0">
              <a:latin typeface="Comic Sans MS" panose="030F0702030302020204" pitchFamily="66" charset="0"/>
            </a:endParaRPr>
          </a:p>
          <a:p>
            <a:endParaRPr lang="en-US" sz="2000" dirty="0">
              <a:latin typeface="Comic Sans MS" panose="030F0702030302020204" pitchFamily="66" charset="0"/>
            </a:endParaRPr>
          </a:p>
          <a:p>
            <a:r>
              <a:rPr lang="en-US" sz="2000" dirty="0" smtClean="0">
                <a:latin typeface="Comic Sans MS" panose="030F0702030302020204" pitchFamily="66" charset="0"/>
              </a:rPr>
              <a:t>N</a:t>
            </a:r>
            <a:r>
              <a:rPr lang="en-US" sz="2000" baseline="-25000" dirty="0" smtClean="0">
                <a:latin typeface="Comic Sans MS" panose="030F0702030302020204" pitchFamily="66" charset="0"/>
              </a:rPr>
              <a:t>2</a:t>
            </a:r>
            <a:r>
              <a:rPr lang="en-US" sz="2000" dirty="0" smtClean="0">
                <a:latin typeface="Comic Sans MS" panose="030F0702030302020204" pitchFamily="66" charset="0"/>
              </a:rPr>
              <a:t>O3: Di </a:t>
            </a:r>
            <a:r>
              <a:rPr lang="en-US" sz="2000" dirty="0" err="1" smtClean="0">
                <a:latin typeface="Comic Sans MS" panose="030F0702030302020204" pitchFamily="66" charset="0"/>
              </a:rPr>
              <a:t>azot</a:t>
            </a:r>
            <a:r>
              <a:rPr lang="en-US" sz="2000" dirty="0" smtClean="0">
                <a:latin typeface="Comic Sans MS" panose="030F0702030302020204" pitchFamily="66" charset="0"/>
              </a:rPr>
              <a:t> </a:t>
            </a:r>
            <a:r>
              <a:rPr lang="en-US" sz="2000" dirty="0" err="1" smtClean="0">
                <a:latin typeface="Comic Sans MS" panose="030F0702030302020204" pitchFamily="66" charset="0"/>
              </a:rPr>
              <a:t>trioksit</a:t>
            </a:r>
            <a:endParaRPr lang="en-US" sz="2000" dirty="0" smtClean="0">
              <a:latin typeface="Comic Sans MS" panose="030F0702030302020204" pitchFamily="66" charset="0"/>
            </a:endParaRPr>
          </a:p>
          <a:p>
            <a:endParaRPr lang="en-US" sz="2000" dirty="0">
              <a:latin typeface="Comic Sans MS" panose="030F0702030302020204" pitchFamily="66" charset="0"/>
            </a:endParaRPr>
          </a:p>
          <a:p>
            <a:r>
              <a:rPr lang="en-US" sz="2000" dirty="0" smtClean="0">
                <a:latin typeface="Comic Sans MS" panose="030F0702030302020204" pitchFamily="66" charset="0"/>
              </a:rPr>
              <a:t>PCl3 : </a:t>
            </a:r>
            <a:r>
              <a:rPr lang="en-US" sz="2000" dirty="0" err="1" smtClean="0">
                <a:latin typeface="Comic Sans MS" panose="030F0702030302020204" pitchFamily="66" charset="0"/>
              </a:rPr>
              <a:t>Fosfor</a:t>
            </a:r>
            <a:r>
              <a:rPr lang="en-US" sz="2000" dirty="0" smtClean="0">
                <a:latin typeface="Comic Sans MS" panose="030F0702030302020204" pitchFamily="66" charset="0"/>
              </a:rPr>
              <a:t> </a:t>
            </a:r>
            <a:r>
              <a:rPr lang="en-US" sz="2000" dirty="0" err="1" smtClean="0">
                <a:latin typeface="Comic Sans MS" panose="030F0702030302020204" pitchFamily="66" charset="0"/>
              </a:rPr>
              <a:t>triklorür</a:t>
            </a:r>
            <a:endParaRPr lang="en-US" sz="2000" dirty="0" smtClean="0">
              <a:latin typeface="Comic Sans MS" panose="030F0702030302020204" pitchFamily="66" charset="0"/>
            </a:endParaRPr>
          </a:p>
          <a:p>
            <a:endParaRPr lang="en-US" sz="2000" dirty="0">
              <a:latin typeface="Comic Sans MS" panose="030F0702030302020204" pitchFamily="66" charset="0"/>
            </a:endParaRPr>
          </a:p>
          <a:p>
            <a:r>
              <a:rPr lang="en-US" sz="2000" dirty="0" smtClean="0">
                <a:latin typeface="Comic Sans MS" panose="030F0702030302020204" pitchFamily="66" charset="0"/>
              </a:rPr>
              <a:t>P4S3 : </a:t>
            </a:r>
            <a:r>
              <a:rPr lang="en-US" sz="2000" dirty="0" err="1" smtClean="0">
                <a:latin typeface="Comic Sans MS" panose="030F0702030302020204" pitchFamily="66" charset="0"/>
              </a:rPr>
              <a:t>Tetrafosfor</a:t>
            </a:r>
            <a:r>
              <a:rPr lang="en-US" sz="2000" dirty="0" smtClean="0">
                <a:latin typeface="Comic Sans MS" panose="030F0702030302020204" pitchFamily="66" charset="0"/>
              </a:rPr>
              <a:t> </a:t>
            </a:r>
            <a:r>
              <a:rPr lang="en-US" sz="2000" dirty="0" err="1" smtClean="0">
                <a:latin typeface="Comic Sans MS" panose="030F0702030302020204" pitchFamily="66" charset="0"/>
              </a:rPr>
              <a:t>trisülfür</a:t>
            </a:r>
            <a:endParaRPr lang="en-US" sz="2000" dirty="0">
              <a:latin typeface="Comic Sans MS" panose="030F0702030302020204" pitchFamily="66" charset="0"/>
            </a:endParaRPr>
          </a:p>
        </p:txBody>
      </p:sp>
    </p:spTree>
    <p:extLst>
      <p:ext uri="{BB962C8B-B14F-4D97-AF65-F5344CB8AC3E}">
        <p14:creationId xmlns:p14="http://schemas.microsoft.com/office/powerpoint/2010/main" val="3956581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85956172"/>
              </p:ext>
            </p:extLst>
          </p:nvPr>
        </p:nvGraphicFramePr>
        <p:xfrm>
          <a:off x="179512" y="188640"/>
          <a:ext cx="8568954" cy="6336704"/>
        </p:xfrm>
        <a:graphic>
          <a:graphicData uri="http://schemas.openxmlformats.org/drawingml/2006/table">
            <a:tbl>
              <a:tblPr firstRow="1" bandRow="1">
                <a:tableStyleId>{5C22544A-7EE6-4342-B048-85BDC9FD1C3A}</a:tableStyleId>
              </a:tblPr>
              <a:tblGrid>
                <a:gridCol w="1428159"/>
                <a:gridCol w="660073"/>
                <a:gridCol w="1512168"/>
                <a:gridCol w="936104"/>
                <a:gridCol w="1440160"/>
                <a:gridCol w="864096"/>
                <a:gridCol w="1080120"/>
                <a:gridCol w="648074"/>
              </a:tblGrid>
              <a:tr h="652270">
                <a:tc gridSpan="4">
                  <a:txBody>
                    <a:bodyPr/>
                    <a:lstStyle/>
                    <a:p>
                      <a:pPr algn="ctr"/>
                      <a:r>
                        <a:rPr lang="en-US" sz="2000" dirty="0" smtClean="0">
                          <a:latin typeface="Comic Sans MS" panose="030F0702030302020204" pitchFamily="66" charset="0"/>
                        </a:rPr>
                        <a:t>METALLER</a:t>
                      </a:r>
                      <a:endParaRPr lang="tr-TR" sz="2000" dirty="0">
                        <a:latin typeface="Comic Sans MS" panose="030F0702030302020204" pitchFamily="66" charset="0"/>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latin typeface="Comic Sans MS" panose="030F0702030302020204" pitchFamily="66" charset="0"/>
                        </a:rPr>
                        <a:t>AMETALLER</a:t>
                      </a:r>
                      <a:endParaRPr lang="tr-TR" dirty="0">
                        <a:latin typeface="Comic Sans MS" panose="030F0702030302020204" pitchFamily="66" charset="0"/>
                      </a:endParaRPr>
                    </a:p>
                  </a:txBody>
                  <a:tcPr/>
                </a:tc>
                <a:tc hMerge="1">
                  <a:txBody>
                    <a:bodyPr/>
                    <a:lstStyle/>
                    <a:p>
                      <a:endParaRPr lang="en-US"/>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latin typeface="Comic Sans MS" panose="030F0702030302020204" pitchFamily="66" charset="0"/>
                        </a:rPr>
                        <a:t>SOYGAZLAR</a:t>
                      </a:r>
                      <a:endParaRPr lang="tr-TR" dirty="0" smtClean="0">
                        <a:latin typeface="Comic Sans MS" panose="030F0702030302020204" pitchFamily="66" charset="0"/>
                      </a:endParaRPr>
                    </a:p>
                    <a:p>
                      <a:pPr algn="ctr"/>
                      <a:endParaRPr lang="tr-TR" dirty="0">
                        <a:latin typeface="Comic Sans MS" panose="030F0702030302020204" pitchFamily="66" charset="0"/>
                      </a:endParaRPr>
                    </a:p>
                  </a:txBody>
                  <a:tcPr/>
                </a:tc>
                <a:tc hMerge="1">
                  <a:txBody>
                    <a:bodyPr/>
                    <a:lstStyle/>
                    <a:p>
                      <a:endParaRPr lang="en-US"/>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smtClean="0">
                          <a:latin typeface="Comic Sans MS" panose="030F0702030302020204" pitchFamily="66" charset="0"/>
                        </a:rPr>
                        <a:t>Lityum</a:t>
                      </a:r>
                      <a:r>
                        <a:rPr lang="en-US" dirty="0" smtClean="0">
                          <a:latin typeface="Comic Sans MS" panose="030F0702030302020204" pitchFamily="66" charset="0"/>
                        </a:rPr>
                        <a:t>  </a:t>
                      </a:r>
                      <a:endParaRPr lang="tr-TR"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omic Sans MS" panose="030F0702030302020204" pitchFamily="66" charset="0"/>
                        </a:rPr>
                        <a:t>Li</a:t>
                      </a:r>
                      <a:endParaRPr lang="tr-TR"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smtClean="0">
                          <a:latin typeface="Comic Sans MS" panose="030F0702030302020204" pitchFamily="66" charset="0"/>
                        </a:rPr>
                        <a:t>Kadmiyum</a:t>
                      </a:r>
                      <a:endParaRPr lang="tr-TR"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omic Sans MS" panose="030F0702030302020204" pitchFamily="66" charset="0"/>
                        </a:rPr>
                        <a:t>Cd</a:t>
                      </a:r>
                      <a:endParaRPr lang="tr-TR" dirty="0">
                        <a:latin typeface="Comic Sans MS" panose="030F0702030302020204" pitchFamily="66" charset="0"/>
                      </a:endParaRPr>
                    </a:p>
                  </a:txBody>
                  <a:tcPr/>
                </a:tc>
                <a:tc>
                  <a:txBody>
                    <a:bodyPr/>
                    <a:lstStyle/>
                    <a:p>
                      <a:pPr algn="l"/>
                      <a:r>
                        <a:rPr lang="en-US" sz="2000" dirty="0" err="1" smtClean="0">
                          <a:latin typeface="Comic Sans MS" pitchFamily="66" charset="0"/>
                        </a:rPr>
                        <a:t>Karbon</a:t>
                      </a:r>
                      <a:endParaRPr lang="tr-TR" sz="2000" dirty="0">
                        <a:latin typeface="Comic Sans MS" pitchFamily="66" charset="0"/>
                      </a:endParaRPr>
                    </a:p>
                  </a:txBody>
                  <a:tcPr/>
                </a:tc>
                <a:tc>
                  <a:txBody>
                    <a:bodyPr/>
                    <a:lstStyle/>
                    <a:p>
                      <a:pPr algn="l"/>
                      <a:r>
                        <a:rPr lang="en-US" sz="2000" dirty="0" smtClean="0">
                          <a:latin typeface="Comic Sans MS" pitchFamily="66" charset="0"/>
                        </a:rPr>
                        <a:t>C</a:t>
                      </a:r>
                      <a:endParaRPr lang="tr-TR" sz="2000" dirty="0">
                        <a:latin typeface="Comic Sans MS" pitchFamily="66" charset="0"/>
                      </a:endParaRPr>
                    </a:p>
                  </a:txBody>
                  <a:tcPr/>
                </a:tc>
                <a:tc>
                  <a:txBody>
                    <a:bodyPr/>
                    <a:lstStyle/>
                    <a:p>
                      <a:pPr algn="l"/>
                      <a:r>
                        <a:rPr lang="en-US" dirty="0" err="1" smtClean="0">
                          <a:latin typeface="Comic Sans MS" panose="030F0702030302020204" pitchFamily="66" charset="0"/>
                        </a:rPr>
                        <a:t>Helyum</a:t>
                      </a:r>
                      <a:endParaRPr lang="en-US" dirty="0">
                        <a:latin typeface="Comic Sans MS" panose="030F0702030302020204" pitchFamily="66" charset="0"/>
                      </a:endParaRPr>
                    </a:p>
                  </a:txBody>
                  <a:tcPr/>
                </a:tc>
                <a:tc>
                  <a:txBody>
                    <a:bodyPr/>
                    <a:lstStyle/>
                    <a:p>
                      <a:r>
                        <a:rPr lang="en-US" dirty="0" smtClean="0">
                          <a:latin typeface="Comic Sans MS" panose="030F0702030302020204" pitchFamily="66" charset="0"/>
                        </a:rPr>
                        <a:t>He</a:t>
                      </a:r>
                      <a:endParaRPr lang="en-US" dirty="0">
                        <a:latin typeface="Comic Sans MS" panose="030F0702030302020204"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Sodyum</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Na</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Civa</a:t>
                      </a:r>
                      <a:r>
                        <a:rPr lang="en-US" baseline="0" dirty="0" smtClean="0">
                          <a:latin typeface="Comic Sans MS" panose="030F0702030302020204" pitchFamily="66" charset="0"/>
                        </a:rPr>
                        <a:t> </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Hg</a:t>
                      </a:r>
                      <a:endParaRPr lang="tr-TR" baseline="0" dirty="0">
                        <a:latin typeface="Comic Sans MS" panose="030F0702030302020204" pitchFamily="66" charset="0"/>
                      </a:endParaRPr>
                    </a:p>
                  </a:txBody>
                  <a:tcPr/>
                </a:tc>
                <a:tc>
                  <a:txBody>
                    <a:bodyPr/>
                    <a:lstStyle/>
                    <a:p>
                      <a:pPr algn="l"/>
                      <a:r>
                        <a:rPr lang="en-US" sz="2000" dirty="0" err="1" smtClean="0">
                          <a:latin typeface="Comic Sans MS" pitchFamily="66" charset="0"/>
                        </a:rPr>
                        <a:t>Azot</a:t>
                      </a:r>
                      <a:endParaRPr lang="tr-TR" sz="2000" dirty="0">
                        <a:latin typeface="Comic Sans MS" pitchFamily="66" charset="0"/>
                      </a:endParaRPr>
                    </a:p>
                  </a:txBody>
                  <a:tcPr/>
                </a:tc>
                <a:tc>
                  <a:txBody>
                    <a:bodyPr/>
                    <a:lstStyle/>
                    <a:p>
                      <a:pPr algn="l"/>
                      <a:r>
                        <a:rPr lang="en-US" sz="2000" dirty="0" smtClean="0">
                          <a:latin typeface="Comic Sans MS" pitchFamily="66" charset="0"/>
                        </a:rPr>
                        <a:t>N</a:t>
                      </a:r>
                      <a:endParaRPr lang="tr-TR" sz="2000" dirty="0">
                        <a:latin typeface="Comic Sans MS" pitchFamily="66" charset="0"/>
                      </a:endParaRPr>
                    </a:p>
                  </a:txBody>
                  <a:tcPr/>
                </a:tc>
                <a:tc>
                  <a:txBody>
                    <a:bodyPr/>
                    <a:lstStyle/>
                    <a:p>
                      <a:pPr algn="l"/>
                      <a:r>
                        <a:rPr lang="en-US" dirty="0" smtClean="0">
                          <a:latin typeface="Comic Sans MS" panose="030F0702030302020204" pitchFamily="66" charset="0"/>
                        </a:rPr>
                        <a:t>Neon</a:t>
                      </a:r>
                      <a:endParaRPr lang="en-US" dirty="0">
                        <a:latin typeface="Comic Sans MS" panose="030F0702030302020204" pitchFamily="66" charset="0"/>
                      </a:endParaRPr>
                    </a:p>
                  </a:txBody>
                  <a:tcPr/>
                </a:tc>
                <a:tc>
                  <a:txBody>
                    <a:bodyPr/>
                    <a:lstStyle/>
                    <a:p>
                      <a:r>
                        <a:rPr lang="en-US" dirty="0" smtClean="0">
                          <a:latin typeface="Comic Sans MS" panose="030F0702030302020204" pitchFamily="66" charset="0"/>
                        </a:rPr>
                        <a:t>Ne</a:t>
                      </a:r>
                      <a:endParaRPr lang="en-US" dirty="0">
                        <a:latin typeface="Comic Sans MS" panose="030F0702030302020204"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Potasyum</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K</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Altın</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Au</a:t>
                      </a:r>
                      <a:endParaRPr lang="tr-TR" baseline="0" dirty="0">
                        <a:latin typeface="Comic Sans MS" panose="030F0702030302020204" pitchFamily="66" charset="0"/>
                      </a:endParaRPr>
                    </a:p>
                  </a:txBody>
                  <a:tcPr/>
                </a:tc>
                <a:tc>
                  <a:txBody>
                    <a:bodyPr/>
                    <a:lstStyle/>
                    <a:p>
                      <a:pPr algn="l"/>
                      <a:r>
                        <a:rPr lang="en-US" sz="2000" dirty="0" err="1" smtClean="0">
                          <a:latin typeface="Comic Sans MS" pitchFamily="66" charset="0"/>
                        </a:rPr>
                        <a:t>Oksijen</a:t>
                      </a:r>
                      <a:endParaRPr lang="tr-TR" sz="2000" dirty="0">
                        <a:latin typeface="Comic Sans MS" pitchFamily="66" charset="0"/>
                      </a:endParaRPr>
                    </a:p>
                  </a:txBody>
                  <a:tcPr/>
                </a:tc>
                <a:tc>
                  <a:txBody>
                    <a:bodyPr/>
                    <a:lstStyle/>
                    <a:p>
                      <a:pPr algn="l"/>
                      <a:r>
                        <a:rPr lang="en-US" sz="2000" dirty="0" smtClean="0">
                          <a:latin typeface="Comic Sans MS" pitchFamily="66" charset="0"/>
                        </a:rPr>
                        <a:t>O</a:t>
                      </a:r>
                      <a:endParaRPr lang="tr-TR" sz="2000" dirty="0">
                        <a:latin typeface="Comic Sans MS" pitchFamily="66" charset="0"/>
                      </a:endParaRPr>
                    </a:p>
                  </a:txBody>
                  <a:tcPr/>
                </a:tc>
                <a:tc>
                  <a:txBody>
                    <a:bodyPr/>
                    <a:lstStyle/>
                    <a:p>
                      <a:pPr algn="l"/>
                      <a:r>
                        <a:rPr lang="en-US" dirty="0" smtClean="0">
                          <a:latin typeface="Comic Sans MS" panose="030F0702030302020204" pitchFamily="66" charset="0"/>
                        </a:rPr>
                        <a:t>Argon</a:t>
                      </a:r>
                      <a:endParaRPr lang="en-US" dirty="0">
                        <a:latin typeface="Comic Sans MS" panose="030F0702030302020204" pitchFamily="66" charset="0"/>
                      </a:endParaRPr>
                    </a:p>
                  </a:txBody>
                  <a:tcPr/>
                </a:tc>
                <a:tc>
                  <a:txBody>
                    <a:bodyPr/>
                    <a:lstStyle/>
                    <a:p>
                      <a:r>
                        <a:rPr lang="en-US" dirty="0" err="1" smtClean="0">
                          <a:latin typeface="Comic Sans MS" panose="030F0702030302020204" pitchFamily="66" charset="0"/>
                        </a:rPr>
                        <a:t>Ar</a:t>
                      </a:r>
                      <a:endParaRPr lang="en-US" dirty="0">
                        <a:latin typeface="Comic Sans MS" panose="030F0702030302020204"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Berilyum</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Be</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Alüminyum</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Al</a:t>
                      </a:r>
                      <a:endParaRPr lang="tr-TR" baseline="0" dirty="0">
                        <a:latin typeface="Comic Sans MS" panose="030F0702030302020204" pitchFamily="66" charset="0"/>
                      </a:endParaRPr>
                    </a:p>
                  </a:txBody>
                  <a:tcPr/>
                </a:tc>
                <a:tc>
                  <a:txBody>
                    <a:bodyPr/>
                    <a:lstStyle/>
                    <a:p>
                      <a:pPr algn="l"/>
                      <a:r>
                        <a:rPr lang="en-US" sz="2000" dirty="0" err="1" smtClean="0">
                          <a:latin typeface="Comic Sans MS" pitchFamily="66" charset="0"/>
                        </a:rPr>
                        <a:t>Fosfor</a:t>
                      </a:r>
                      <a:r>
                        <a:rPr lang="en-US" sz="2000" dirty="0" smtClean="0">
                          <a:latin typeface="Comic Sans MS" pitchFamily="66" charset="0"/>
                        </a:rPr>
                        <a:t> </a:t>
                      </a:r>
                      <a:endParaRPr lang="tr-TR" sz="2000" dirty="0">
                        <a:latin typeface="Comic Sans MS" pitchFamily="66" charset="0"/>
                      </a:endParaRPr>
                    </a:p>
                  </a:txBody>
                  <a:tcPr/>
                </a:tc>
                <a:tc>
                  <a:txBody>
                    <a:bodyPr/>
                    <a:lstStyle/>
                    <a:p>
                      <a:pPr algn="l"/>
                      <a:r>
                        <a:rPr lang="en-US" sz="2000" dirty="0" smtClean="0">
                          <a:latin typeface="Comic Sans MS" pitchFamily="66" charset="0"/>
                        </a:rPr>
                        <a:t>P</a:t>
                      </a:r>
                      <a:endParaRPr lang="tr-TR" sz="2000" dirty="0">
                        <a:latin typeface="Comic Sans MS" pitchFamily="66" charset="0"/>
                      </a:endParaRPr>
                    </a:p>
                  </a:txBody>
                  <a:tcPr/>
                </a:tc>
                <a:tc>
                  <a:txBody>
                    <a:bodyPr/>
                    <a:lstStyle/>
                    <a:p>
                      <a:pPr algn="l"/>
                      <a:r>
                        <a:rPr lang="en-US" dirty="0" err="1" smtClean="0">
                          <a:latin typeface="Comic Sans MS" panose="030F0702030302020204" pitchFamily="66" charset="0"/>
                        </a:rPr>
                        <a:t>Kripton</a:t>
                      </a:r>
                      <a:endParaRPr lang="en-US" dirty="0">
                        <a:latin typeface="Comic Sans MS" panose="030F0702030302020204" pitchFamily="66" charset="0"/>
                      </a:endParaRPr>
                    </a:p>
                  </a:txBody>
                  <a:tcPr/>
                </a:tc>
                <a:tc>
                  <a:txBody>
                    <a:bodyPr/>
                    <a:lstStyle/>
                    <a:p>
                      <a:r>
                        <a:rPr lang="en-US" dirty="0" smtClean="0">
                          <a:latin typeface="Comic Sans MS" panose="030F0702030302020204" pitchFamily="66" charset="0"/>
                        </a:rPr>
                        <a:t>Kr</a:t>
                      </a:r>
                      <a:endParaRPr lang="en-US" dirty="0">
                        <a:latin typeface="Comic Sans MS" panose="030F0702030302020204"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Magnezyum</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Mg</a:t>
                      </a:r>
                      <a:endParaRPr lang="tr-TR" baseline="0" dirty="0">
                        <a:latin typeface="Comic Sans MS" panose="030F0702030302020204" pitchFamily="66" charset="0"/>
                      </a:endParaRPr>
                    </a:p>
                  </a:txBody>
                  <a:tcPr/>
                </a:tc>
                <a:tc>
                  <a:txBody>
                    <a:bodyPr/>
                    <a:lstStyle/>
                    <a:p>
                      <a:r>
                        <a:rPr lang="en-US" dirty="0" err="1" smtClean="0">
                          <a:latin typeface="Comic Sans MS" panose="030F0702030302020204" pitchFamily="66" charset="0"/>
                        </a:rPr>
                        <a:t>Silisyum</a:t>
                      </a:r>
                      <a:endParaRPr lang="en-US" dirty="0">
                        <a:latin typeface="Comic Sans MS" panose="030F0702030302020204" pitchFamily="66" charset="0"/>
                      </a:endParaRPr>
                    </a:p>
                  </a:txBody>
                  <a:tcPr/>
                </a:tc>
                <a:tc>
                  <a:txBody>
                    <a:bodyPr/>
                    <a:lstStyle/>
                    <a:p>
                      <a:r>
                        <a:rPr lang="en-US" dirty="0" smtClean="0">
                          <a:latin typeface="Comic Sans MS" panose="030F0702030302020204" pitchFamily="66" charset="0"/>
                        </a:rPr>
                        <a:t>Si</a:t>
                      </a:r>
                      <a:endParaRPr lang="en-US" dirty="0">
                        <a:latin typeface="Comic Sans MS" panose="030F0702030302020204" pitchFamily="66" charset="0"/>
                      </a:endParaRPr>
                    </a:p>
                  </a:txBody>
                  <a:tcPr/>
                </a:tc>
                <a:tc>
                  <a:txBody>
                    <a:bodyPr/>
                    <a:lstStyle/>
                    <a:p>
                      <a:pPr algn="l"/>
                      <a:r>
                        <a:rPr lang="en-US" sz="2000" dirty="0" err="1" smtClean="0">
                          <a:latin typeface="Comic Sans MS" pitchFamily="66" charset="0"/>
                        </a:rPr>
                        <a:t>Kükürt</a:t>
                      </a:r>
                      <a:endParaRPr lang="tr-TR" sz="2000" dirty="0">
                        <a:latin typeface="Comic Sans MS" pitchFamily="66" charset="0"/>
                      </a:endParaRPr>
                    </a:p>
                  </a:txBody>
                  <a:tcPr/>
                </a:tc>
                <a:tc>
                  <a:txBody>
                    <a:bodyPr/>
                    <a:lstStyle/>
                    <a:p>
                      <a:pPr algn="l"/>
                      <a:r>
                        <a:rPr lang="en-US" sz="2000" dirty="0" smtClean="0">
                          <a:latin typeface="Comic Sans MS" pitchFamily="66" charset="0"/>
                        </a:rPr>
                        <a:t>S</a:t>
                      </a:r>
                      <a:endParaRPr lang="tr-TR" sz="2000" dirty="0">
                        <a:latin typeface="Comic Sans MS" pitchFamily="66" charset="0"/>
                      </a:endParaRPr>
                    </a:p>
                  </a:txBody>
                  <a:tcPr/>
                </a:tc>
                <a:tc>
                  <a:txBody>
                    <a:bodyPr/>
                    <a:lstStyle/>
                    <a:p>
                      <a:pPr algn="l"/>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Kalsiyum</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Ca</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Kalay</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Sn</a:t>
                      </a:r>
                      <a:endParaRPr lang="tr-TR" baseline="0" dirty="0">
                        <a:latin typeface="Comic Sans MS" panose="030F0702030302020204" pitchFamily="66" charset="0"/>
                      </a:endParaRPr>
                    </a:p>
                  </a:txBody>
                  <a:tcPr/>
                </a:tc>
                <a:tc>
                  <a:txBody>
                    <a:bodyPr/>
                    <a:lstStyle/>
                    <a:p>
                      <a:pPr algn="l"/>
                      <a:r>
                        <a:rPr lang="en-US" sz="2000" dirty="0" smtClean="0">
                          <a:latin typeface="Comic Sans MS" pitchFamily="66" charset="0"/>
                        </a:rPr>
                        <a:t>Flor</a:t>
                      </a:r>
                      <a:endParaRPr lang="tr-TR" sz="2000" dirty="0">
                        <a:latin typeface="Comic Sans MS" pitchFamily="66" charset="0"/>
                      </a:endParaRPr>
                    </a:p>
                  </a:txBody>
                  <a:tcPr/>
                </a:tc>
                <a:tc>
                  <a:txBody>
                    <a:bodyPr/>
                    <a:lstStyle/>
                    <a:p>
                      <a:pPr algn="l"/>
                      <a:r>
                        <a:rPr lang="en-US" sz="2000" dirty="0" smtClean="0">
                          <a:latin typeface="Comic Sans MS" pitchFamily="66" charset="0"/>
                        </a:rPr>
                        <a:t>F</a:t>
                      </a:r>
                      <a:endParaRPr lang="tr-TR" sz="2000" dirty="0">
                        <a:latin typeface="Comic Sans MS" pitchFamily="66" charset="0"/>
                      </a:endParaRPr>
                    </a:p>
                  </a:txBody>
                  <a:tcPr/>
                </a:tc>
                <a:tc>
                  <a:txBody>
                    <a:bodyPr/>
                    <a:lstStyle/>
                    <a:p>
                      <a:pPr algn="l"/>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Krom</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Cr</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Kurşun</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Pb</a:t>
                      </a:r>
                      <a:endParaRPr lang="tr-TR" baseline="0" dirty="0">
                        <a:latin typeface="Comic Sans MS" panose="030F0702030302020204" pitchFamily="66" charset="0"/>
                      </a:endParaRPr>
                    </a:p>
                  </a:txBody>
                  <a:tcPr/>
                </a:tc>
                <a:tc>
                  <a:txBody>
                    <a:bodyPr/>
                    <a:lstStyle/>
                    <a:p>
                      <a:pPr algn="l"/>
                      <a:r>
                        <a:rPr lang="en-US" sz="2000" dirty="0" err="1" smtClean="0">
                          <a:latin typeface="Comic Sans MS" pitchFamily="66" charset="0"/>
                        </a:rPr>
                        <a:t>Klor</a:t>
                      </a:r>
                      <a:endParaRPr lang="tr-TR" sz="2000" dirty="0">
                        <a:latin typeface="Comic Sans MS" pitchFamily="66" charset="0"/>
                      </a:endParaRPr>
                    </a:p>
                  </a:txBody>
                  <a:tcPr/>
                </a:tc>
                <a:tc>
                  <a:txBody>
                    <a:bodyPr/>
                    <a:lstStyle/>
                    <a:p>
                      <a:pPr algn="l"/>
                      <a:r>
                        <a:rPr lang="en-US" sz="2000" dirty="0" smtClean="0">
                          <a:latin typeface="Comic Sans MS" pitchFamily="66" charset="0"/>
                        </a:rPr>
                        <a:t>Cl</a:t>
                      </a:r>
                      <a:endParaRPr lang="tr-TR" sz="2000" dirty="0">
                        <a:latin typeface="Comic Sans MS" pitchFamily="66" charset="0"/>
                      </a:endParaRPr>
                    </a:p>
                  </a:txBody>
                  <a:tcPr/>
                </a:tc>
                <a:tc>
                  <a:txBody>
                    <a:bodyPr/>
                    <a:lstStyle/>
                    <a:p>
                      <a:pPr algn="l"/>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Mangan</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Mn</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Bizmut</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Bi</a:t>
                      </a:r>
                      <a:endParaRPr lang="tr-TR" baseline="0" dirty="0">
                        <a:latin typeface="Comic Sans MS" panose="030F0702030302020204" pitchFamily="66" charset="0"/>
                      </a:endParaRPr>
                    </a:p>
                  </a:txBody>
                  <a:tcPr/>
                </a:tc>
                <a:tc>
                  <a:txBody>
                    <a:bodyPr/>
                    <a:lstStyle/>
                    <a:p>
                      <a:pPr algn="l"/>
                      <a:r>
                        <a:rPr lang="en-US" sz="2000" dirty="0" err="1" smtClean="0">
                          <a:latin typeface="Comic Sans MS" pitchFamily="66" charset="0"/>
                        </a:rPr>
                        <a:t>Brom</a:t>
                      </a:r>
                      <a:endParaRPr lang="tr-TR" sz="2000" dirty="0">
                        <a:latin typeface="Comic Sans MS" pitchFamily="66" charset="0"/>
                      </a:endParaRPr>
                    </a:p>
                  </a:txBody>
                  <a:tcPr/>
                </a:tc>
                <a:tc>
                  <a:txBody>
                    <a:bodyPr/>
                    <a:lstStyle/>
                    <a:p>
                      <a:pPr algn="l"/>
                      <a:r>
                        <a:rPr lang="en-US" sz="2000" dirty="0" smtClean="0">
                          <a:latin typeface="Comic Sans MS" pitchFamily="66" charset="0"/>
                        </a:rPr>
                        <a:t>Br</a:t>
                      </a:r>
                      <a:endParaRPr lang="tr-TR" sz="2000" dirty="0">
                        <a:latin typeface="Comic Sans MS" pitchFamily="66" charset="0"/>
                      </a:endParaRPr>
                    </a:p>
                  </a:txBody>
                  <a:tcPr/>
                </a:tc>
                <a:tc>
                  <a:txBody>
                    <a:bodyPr/>
                    <a:lstStyle/>
                    <a:p>
                      <a:pPr algn="l"/>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Demir</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Fe</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Antimon</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Sb</a:t>
                      </a:r>
                      <a:endParaRPr lang="tr-TR" baseline="0" dirty="0">
                        <a:latin typeface="Comic Sans MS" panose="030F0702030302020204" pitchFamily="66" charset="0"/>
                      </a:endParaRPr>
                    </a:p>
                  </a:txBody>
                  <a:tcPr/>
                </a:tc>
                <a:tc>
                  <a:txBody>
                    <a:bodyPr/>
                    <a:lstStyle/>
                    <a:p>
                      <a:pPr algn="l"/>
                      <a:r>
                        <a:rPr lang="en-US" sz="2000" dirty="0" err="1" smtClean="0">
                          <a:latin typeface="Comic Sans MS" pitchFamily="66" charset="0"/>
                        </a:rPr>
                        <a:t>Iyot</a:t>
                      </a:r>
                      <a:endParaRPr lang="tr-TR" sz="2000" dirty="0">
                        <a:latin typeface="Comic Sans MS" pitchFamily="66" charset="0"/>
                      </a:endParaRPr>
                    </a:p>
                  </a:txBody>
                  <a:tcPr/>
                </a:tc>
                <a:tc>
                  <a:txBody>
                    <a:bodyPr/>
                    <a:lstStyle/>
                    <a:p>
                      <a:pPr algn="l"/>
                      <a:r>
                        <a:rPr lang="en-US" sz="2000" dirty="0" smtClean="0">
                          <a:latin typeface="Comic Sans MS" pitchFamily="66" charset="0"/>
                        </a:rPr>
                        <a:t>I</a:t>
                      </a:r>
                      <a:endParaRPr lang="tr-TR" sz="2000" dirty="0">
                        <a:latin typeface="Comic Sans MS" pitchFamily="66" charset="0"/>
                      </a:endParaRPr>
                    </a:p>
                  </a:txBody>
                  <a:tcPr/>
                </a:tc>
                <a:tc>
                  <a:txBody>
                    <a:bodyPr/>
                    <a:lstStyle/>
                    <a:p>
                      <a:pPr algn="l"/>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Kolbalt</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Co</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latin typeface="Comic Sans MS" panose="030F0702030302020204" pitchFamily="66" charset="0"/>
                      </a:endParaRPr>
                    </a:p>
                  </a:txBody>
                  <a:tcPr/>
                </a:tc>
                <a:tc>
                  <a:txBody>
                    <a:bodyPr/>
                    <a:lstStyle/>
                    <a:p>
                      <a:pPr algn="l"/>
                      <a:endParaRPr lang="tr-TR" sz="2000" dirty="0">
                        <a:latin typeface="Comic Sans MS" pitchFamily="66" charset="0"/>
                      </a:endParaRPr>
                    </a:p>
                  </a:txBody>
                  <a:tcPr/>
                </a:tc>
                <a:tc>
                  <a:txBody>
                    <a:bodyPr/>
                    <a:lstStyle/>
                    <a:p>
                      <a:pPr algn="l"/>
                      <a:endParaRPr lang="tr-TR" sz="2000" dirty="0">
                        <a:latin typeface="Comic Sans MS" pitchFamily="66" charset="0"/>
                      </a:endParaRPr>
                    </a:p>
                  </a:txBody>
                  <a:tcPr/>
                </a:tc>
                <a:tc>
                  <a:txBody>
                    <a:bodyPr/>
                    <a:lstStyle/>
                    <a:p>
                      <a:pPr algn="l"/>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Nikel</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Ni</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latin typeface="Comic Sans MS" panose="030F0702030302020204" pitchFamily="66" charset="0"/>
                      </a:endParaRPr>
                    </a:p>
                  </a:txBody>
                  <a:tcPr/>
                </a:tc>
                <a:tc>
                  <a:txBody>
                    <a:bodyPr/>
                    <a:lstStyle/>
                    <a:p>
                      <a:pPr algn="l"/>
                      <a:endParaRPr lang="en-US"/>
                    </a:p>
                  </a:txBody>
                  <a:tcPr/>
                </a:tc>
                <a:tc>
                  <a:txBody>
                    <a:bodyPr/>
                    <a:lstStyle/>
                    <a:p>
                      <a:pPr algn="l"/>
                      <a:endParaRPr lang="en-US" dirty="0"/>
                    </a:p>
                  </a:txBody>
                  <a:tcPr/>
                </a:tc>
                <a:tc>
                  <a:txBody>
                    <a:bodyPr/>
                    <a:lstStyle/>
                    <a:p>
                      <a:pPr algn="l"/>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Bakır</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Cu</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latin typeface="Comic Sans MS" panose="030F0702030302020204" pitchFamily="66" charset="0"/>
                      </a:endParaRPr>
                    </a:p>
                  </a:txBody>
                  <a:tcPr/>
                </a:tc>
                <a:tc>
                  <a:txBody>
                    <a:bodyPr/>
                    <a:lstStyle/>
                    <a:p>
                      <a:pPr algn="l"/>
                      <a:endParaRPr lang="en-US"/>
                    </a:p>
                  </a:txBody>
                  <a:tcPr/>
                </a:tc>
                <a:tc>
                  <a:txBody>
                    <a:bodyPr/>
                    <a:lstStyle/>
                    <a:p>
                      <a:pPr algn="l"/>
                      <a:endParaRPr lang="en-US"/>
                    </a:p>
                  </a:txBody>
                  <a:tcPr/>
                </a:tc>
                <a:tc>
                  <a:txBody>
                    <a:bodyPr/>
                    <a:lstStyle/>
                    <a:p>
                      <a:pPr algn="l"/>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Çinko</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Zn</a:t>
                      </a: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latin typeface="Comic Sans MS" panose="030F0702030302020204" pitchFamily="66" charset="0"/>
                      </a:endParaRPr>
                    </a:p>
                  </a:txBody>
                  <a:tcPr/>
                </a:tc>
                <a:tc>
                  <a:txBody>
                    <a:bodyPr/>
                    <a:lstStyle/>
                    <a:p>
                      <a:pPr algn="l"/>
                      <a:endParaRPr lang="en-US"/>
                    </a:p>
                  </a:txBody>
                  <a:tcPr/>
                </a:tc>
                <a:tc>
                  <a:txBody>
                    <a:bodyPr/>
                    <a:lstStyle/>
                    <a:p>
                      <a:pPr algn="l"/>
                      <a:endParaRPr lang="en-US"/>
                    </a:p>
                  </a:txBody>
                  <a:tcPr/>
                </a:tc>
                <a:tc>
                  <a:txBody>
                    <a:bodyPr/>
                    <a:lstStyle/>
                    <a:p>
                      <a:pPr algn="l"/>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latin typeface="Comic Sans MS" panose="030F0702030302020204" pitchFamily="66" charset="0"/>
                        </a:rPr>
                        <a:t>Gümüş</a:t>
                      </a:r>
                      <a:endParaRPr lang="tr-TR" baseline="0" dirty="0">
                        <a:latin typeface="Comic Sans MS" panose="030F0702030302020204" pitchFamily="66" charset="0"/>
                      </a:endParaRPr>
                    </a:p>
                  </a:txBody>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Comic Sans MS" panose="030F0702030302020204" pitchFamily="66" charset="0"/>
                        </a:rPr>
                        <a:t>Ag</a:t>
                      </a:r>
                      <a:endParaRPr lang="tr-TR" baseline="0" dirty="0">
                        <a:latin typeface="Comic Sans MS" panose="030F0702030302020204" pitchFamily="66" charset="0"/>
                      </a:endParaRPr>
                    </a:p>
                  </a:txBody>
                  <a:tcPr/>
                </a:tc>
                <a:tc hMerge="1">
                  <a:txBody>
                    <a:bodyPr/>
                    <a:lstStyle/>
                    <a:p>
                      <a:endParaRPr lang="en-US"/>
                    </a:p>
                  </a:txBody>
                  <a:tcPr/>
                </a:tc>
                <a:tc hMerge="1">
                  <a:txBody>
                    <a:bodyPr/>
                    <a:lstStyle/>
                    <a:p>
                      <a:endParaRPr lang="en-US"/>
                    </a:p>
                  </a:txBody>
                  <a:tcPr/>
                </a:tc>
                <a:tc>
                  <a:txBody>
                    <a:bodyPr/>
                    <a:lstStyle/>
                    <a:p>
                      <a:pPr algn="l"/>
                      <a:endParaRPr lang="en-US"/>
                    </a:p>
                  </a:txBody>
                  <a:tcPr/>
                </a:tc>
                <a:tc>
                  <a:txBody>
                    <a:bodyPr/>
                    <a:lstStyle/>
                    <a:p>
                      <a:pPr algn="l"/>
                      <a:endParaRPr lang="en-US" dirty="0"/>
                    </a:p>
                  </a:txBody>
                  <a:tcPr/>
                </a:tc>
                <a:tc>
                  <a:txBody>
                    <a:bodyPr/>
                    <a:lstStyle/>
                    <a:p>
                      <a:pPr algn="l"/>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bl>
          </a:graphicData>
        </a:graphic>
      </p:graphicFrame>
    </p:spTree>
    <p:extLst>
      <p:ext uri="{BB962C8B-B14F-4D97-AF65-F5344CB8AC3E}">
        <p14:creationId xmlns:p14="http://schemas.microsoft.com/office/powerpoint/2010/main" val="2406889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241097650"/>
              </p:ext>
            </p:extLst>
          </p:nvPr>
        </p:nvGraphicFramePr>
        <p:xfrm>
          <a:off x="179512" y="188640"/>
          <a:ext cx="8568951" cy="6336704"/>
        </p:xfrm>
        <a:graphic>
          <a:graphicData uri="http://schemas.openxmlformats.org/drawingml/2006/table">
            <a:tbl>
              <a:tblPr firstRow="1" bandRow="1">
                <a:tableStyleId>{5C22544A-7EE6-4342-B048-85BDC9FD1C3A}</a:tableStyleId>
              </a:tblPr>
              <a:tblGrid>
                <a:gridCol w="2856317"/>
                <a:gridCol w="2856317"/>
                <a:gridCol w="2856317"/>
              </a:tblGrid>
              <a:tr h="652270">
                <a:tc>
                  <a:txBody>
                    <a:bodyPr/>
                    <a:lstStyle/>
                    <a:p>
                      <a:r>
                        <a:rPr lang="tr-TR" dirty="0" smtClean="0">
                          <a:latin typeface="Comic Sans MS" panose="030F0702030302020204" pitchFamily="66" charset="0"/>
                        </a:rPr>
                        <a:t>-1 YÜKLÜ ANYONLAR </a:t>
                      </a:r>
                      <a:endParaRPr lang="tr-TR" dirty="0">
                        <a:latin typeface="Comic Sans MS" panose="030F0702030302020204" pitchFamily="66"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latin typeface="Comic Sans MS" panose="030F0702030302020204" pitchFamily="66" charset="0"/>
                        </a:rPr>
                        <a:t>-2 YÜKLÜ ANYONLAR</a:t>
                      </a:r>
                    </a:p>
                    <a:p>
                      <a:endParaRPr lang="tr-TR" dirty="0">
                        <a:latin typeface="Comic Sans MS" panose="030F0702030302020204" pitchFamily="66"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latin typeface="Comic Sans MS" panose="030F0702030302020204" pitchFamily="66" charset="0"/>
                        </a:rPr>
                        <a:t>-3 YÜKLÜ ANYONLAR</a:t>
                      </a:r>
                    </a:p>
                    <a:p>
                      <a:endParaRPr lang="tr-TR" dirty="0">
                        <a:latin typeface="Comic Sans MS" panose="030F0702030302020204"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F </a:t>
                      </a:r>
                      <a:r>
                        <a:rPr kumimoji="0" lang="tr-TR" sz="20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kumimoji="0" lang="tr-TR" sz="20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Florür</a:t>
                      </a: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endParaRPr lang="tr-TR" dirty="0"/>
                    </a:p>
                  </a:txBody>
                  <a:tcPr/>
                </a:tc>
                <a:tc>
                  <a:txBody>
                    <a:bodyPr/>
                    <a:lstStyle/>
                    <a:p>
                      <a:r>
                        <a:rPr lang="tr-TR" sz="2000" dirty="0" smtClean="0">
                          <a:latin typeface="Comic Sans MS" pitchFamily="66" charset="0"/>
                        </a:rPr>
                        <a:t>O</a:t>
                      </a:r>
                      <a:r>
                        <a:rPr lang="tr-TR" sz="2000" baseline="0" dirty="0" smtClean="0">
                          <a:latin typeface="Comic Sans MS" pitchFamily="66" charset="0"/>
                        </a:rPr>
                        <a:t> </a:t>
                      </a:r>
                      <a:r>
                        <a:rPr lang="tr-TR" sz="2000" baseline="30000" dirty="0" smtClean="0">
                          <a:latin typeface="Comic Sans MS" pitchFamily="66" charset="0"/>
                        </a:rPr>
                        <a:t>– 2  </a:t>
                      </a:r>
                      <a:r>
                        <a:rPr lang="tr-TR" sz="2000" baseline="0" dirty="0" smtClean="0">
                          <a:latin typeface="Comic Sans MS" pitchFamily="66" charset="0"/>
                        </a:rPr>
                        <a:t>Oksit</a:t>
                      </a:r>
                      <a:endParaRPr lang="tr-TR" sz="2000" dirty="0">
                        <a:latin typeface="Comic Sans MS" pitchFamily="66" charset="0"/>
                      </a:endParaRPr>
                    </a:p>
                  </a:txBody>
                  <a:tcPr/>
                </a:tc>
                <a:tc>
                  <a:txBody>
                    <a:bodyPr/>
                    <a:lstStyle/>
                    <a:p>
                      <a:r>
                        <a:rPr lang="tr-TR" sz="2000" dirty="0" smtClean="0">
                          <a:latin typeface="Comic Sans MS" pitchFamily="66" charset="0"/>
                        </a:rPr>
                        <a:t>PO</a:t>
                      </a:r>
                      <a:r>
                        <a:rPr lang="tr-TR" sz="2000" baseline="-25000" dirty="0" smtClean="0">
                          <a:latin typeface="Comic Sans MS" pitchFamily="66" charset="0"/>
                        </a:rPr>
                        <a:t>4</a:t>
                      </a:r>
                      <a:r>
                        <a:rPr lang="tr-TR" sz="2000" baseline="30000" dirty="0" smtClean="0">
                          <a:latin typeface="Comic Sans MS" pitchFamily="66" charset="0"/>
                        </a:rPr>
                        <a:t>- 3</a:t>
                      </a:r>
                      <a:r>
                        <a:rPr lang="tr-TR" sz="2000" dirty="0" smtClean="0">
                          <a:latin typeface="Comic Sans MS" pitchFamily="66" charset="0"/>
                        </a:rPr>
                        <a:t> Fosfat</a:t>
                      </a:r>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Cl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Klorür</a:t>
                      </a:r>
                      <a:endParaRPr lang="tr-TR" baseline="0" dirty="0"/>
                    </a:p>
                  </a:txBody>
                  <a:tcPr/>
                </a:tc>
                <a:tc>
                  <a:txBody>
                    <a:bodyPr/>
                    <a:lstStyle/>
                    <a:p>
                      <a:r>
                        <a:rPr lang="tr-TR" sz="2000" dirty="0" smtClean="0">
                          <a:latin typeface="Comic Sans MS" pitchFamily="66" charset="0"/>
                        </a:rPr>
                        <a:t>S  </a:t>
                      </a:r>
                      <a:r>
                        <a:rPr lang="tr-TR" sz="2000" baseline="30000" dirty="0" smtClean="0">
                          <a:latin typeface="Comic Sans MS" pitchFamily="66" charset="0"/>
                        </a:rPr>
                        <a:t>– 2 </a:t>
                      </a:r>
                      <a:r>
                        <a:rPr lang="tr-TR" sz="2000" dirty="0" smtClean="0">
                          <a:latin typeface="Comic Sans MS" pitchFamily="66" charset="0"/>
                        </a:rPr>
                        <a:t>  Sülfür</a:t>
                      </a:r>
                      <a:endParaRPr lang="tr-TR" sz="2000" dirty="0">
                        <a:latin typeface="Comic Sans MS" pitchFamily="66" charset="0"/>
                      </a:endParaRPr>
                    </a:p>
                  </a:txBody>
                  <a:tcPr/>
                </a:tc>
                <a:tc>
                  <a:txBody>
                    <a:bodyPr/>
                    <a:lstStyle/>
                    <a:p>
                      <a:r>
                        <a:rPr lang="tr-TR" sz="2000" dirty="0" smtClean="0">
                          <a:latin typeface="Comic Sans MS" pitchFamily="66" charset="0"/>
                        </a:rPr>
                        <a:t>N</a:t>
                      </a:r>
                      <a:r>
                        <a:rPr lang="tr-TR" sz="2000" baseline="-25000" dirty="0" smtClean="0">
                          <a:latin typeface="Comic Sans MS" pitchFamily="66" charset="0"/>
                        </a:rPr>
                        <a:t>3</a:t>
                      </a:r>
                      <a:r>
                        <a:rPr lang="tr-TR" sz="2000" baseline="30000" dirty="0" smtClean="0">
                          <a:latin typeface="Comic Sans MS" pitchFamily="66" charset="0"/>
                        </a:rPr>
                        <a:t>- 3</a:t>
                      </a:r>
                      <a:r>
                        <a:rPr lang="tr-TR" sz="2000" dirty="0" smtClean="0">
                          <a:latin typeface="Comic Sans MS" pitchFamily="66" charset="0"/>
                        </a:rPr>
                        <a:t> </a:t>
                      </a:r>
                      <a:r>
                        <a:rPr lang="tr-TR" sz="2000" dirty="0" err="1" smtClean="0">
                          <a:latin typeface="Comic Sans MS" pitchFamily="66" charset="0"/>
                        </a:rPr>
                        <a:t>Nitrür</a:t>
                      </a:r>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Br</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Bromür</a:t>
                      </a:r>
                      <a:endParaRPr lang="tr-TR" baseline="0" dirty="0"/>
                    </a:p>
                  </a:txBody>
                  <a:tcPr/>
                </a:tc>
                <a:tc>
                  <a:txBody>
                    <a:bodyPr/>
                    <a:lstStyle/>
                    <a:p>
                      <a:r>
                        <a:rPr lang="tr-TR" sz="2000" dirty="0" smtClean="0">
                          <a:latin typeface="Comic Sans MS" pitchFamily="66" charset="0"/>
                        </a:rPr>
                        <a:t>SO</a:t>
                      </a:r>
                      <a:r>
                        <a:rPr lang="tr-TR" sz="2000" baseline="-25000" dirty="0" smtClean="0">
                          <a:latin typeface="Comic Sans MS" pitchFamily="66" charset="0"/>
                        </a:rPr>
                        <a:t>4</a:t>
                      </a:r>
                      <a:r>
                        <a:rPr lang="tr-TR" sz="2000" dirty="0" smtClean="0">
                          <a:latin typeface="Comic Sans MS" pitchFamily="66" charset="0"/>
                        </a:rPr>
                        <a:t> </a:t>
                      </a:r>
                      <a:r>
                        <a:rPr lang="tr-TR" sz="2000" baseline="30000" dirty="0" smtClean="0">
                          <a:latin typeface="Comic Sans MS" pitchFamily="66" charset="0"/>
                        </a:rPr>
                        <a:t>– 2 </a:t>
                      </a:r>
                      <a:r>
                        <a:rPr lang="tr-TR" sz="2000" dirty="0" smtClean="0">
                          <a:latin typeface="Comic Sans MS" pitchFamily="66" charset="0"/>
                        </a:rPr>
                        <a:t>Sülfat</a:t>
                      </a:r>
                      <a:endParaRPr lang="tr-TR" sz="2000" dirty="0">
                        <a:latin typeface="Comic Sans MS" pitchFamily="66" charset="0"/>
                      </a:endParaRPr>
                    </a:p>
                  </a:txBody>
                  <a:tcPr/>
                </a:tc>
                <a:tc>
                  <a:txBody>
                    <a:bodyPr/>
                    <a:lstStyle/>
                    <a:p>
                      <a:r>
                        <a:rPr lang="tr-TR" sz="2000" dirty="0" smtClean="0">
                          <a:latin typeface="Comic Sans MS" pitchFamily="66" charset="0"/>
                        </a:rPr>
                        <a:t>P </a:t>
                      </a:r>
                      <a:r>
                        <a:rPr lang="tr-TR" sz="2000" baseline="30000" dirty="0" smtClean="0">
                          <a:latin typeface="Comic Sans MS" pitchFamily="66" charset="0"/>
                        </a:rPr>
                        <a:t>– 3 </a:t>
                      </a:r>
                      <a:r>
                        <a:rPr lang="tr-TR" sz="2000" dirty="0" err="1" smtClean="0">
                          <a:latin typeface="Comic Sans MS" pitchFamily="66" charset="0"/>
                        </a:rPr>
                        <a:t>Fosfür</a:t>
                      </a:r>
                      <a:r>
                        <a:rPr lang="tr-TR" sz="2000" dirty="0" smtClean="0">
                          <a:latin typeface="Comic Sans MS" pitchFamily="66" charset="0"/>
                        </a:rPr>
                        <a:t> </a:t>
                      </a:r>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I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İyodür</a:t>
                      </a:r>
                      <a:endParaRPr lang="tr-TR" baseline="0" dirty="0"/>
                    </a:p>
                  </a:txBody>
                  <a:tcPr/>
                </a:tc>
                <a:tc>
                  <a:txBody>
                    <a:bodyPr/>
                    <a:lstStyle/>
                    <a:p>
                      <a:r>
                        <a:rPr lang="tr-TR" sz="2000" dirty="0" smtClean="0">
                          <a:latin typeface="Comic Sans MS" pitchFamily="66" charset="0"/>
                        </a:rPr>
                        <a:t>SO</a:t>
                      </a:r>
                      <a:r>
                        <a:rPr lang="tr-TR" sz="2000" baseline="-25000" dirty="0" smtClean="0">
                          <a:latin typeface="Comic Sans MS" pitchFamily="66" charset="0"/>
                        </a:rPr>
                        <a:t>3</a:t>
                      </a:r>
                      <a:r>
                        <a:rPr lang="tr-TR" sz="2000" dirty="0" smtClean="0">
                          <a:latin typeface="Comic Sans MS" pitchFamily="66" charset="0"/>
                        </a:rPr>
                        <a:t> </a:t>
                      </a:r>
                      <a:r>
                        <a:rPr lang="tr-TR" sz="2000" baseline="30000" dirty="0" smtClean="0">
                          <a:latin typeface="Comic Sans MS" pitchFamily="66" charset="0"/>
                        </a:rPr>
                        <a:t>– 2 </a:t>
                      </a:r>
                      <a:r>
                        <a:rPr lang="tr-TR" sz="2000" dirty="0" smtClean="0">
                          <a:latin typeface="Comic Sans MS" pitchFamily="66" charset="0"/>
                        </a:rPr>
                        <a:t> Sülfit</a:t>
                      </a:r>
                      <a:endParaRPr lang="tr-TR" sz="2000" dirty="0">
                        <a:latin typeface="Comic Sans MS" pitchFamily="66" charset="0"/>
                      </a:endParaRPr>
                    </a:p>
                  </a:txBody>
                  <a:tcPr/>
                </a:tc>
                <a:tc>
                  <a:txBody>
                    <a:bodyPr/>
                    <a:lstStyle/>
                    <a:p>
                      <a:endParaRPr lang="tr-TR" sz="200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OH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Hidroksit</a:t>
                      </a:r>
                      <a:endParaRPr lang="tr-TR" baseline="0" dirty="0"/>
                    </a:p>
                  </a:txBody>
                  <a:tcPr/>
                </a:tc>
                <a:tc>
                  <a:txBody>
                    <a:bodyPr/>
                    <a:lstStyle/>
                    <a:p>
                      <a:r>
                        <a:rPr lang="tr-TR" sz="2000" dirty="0" smtClean="0">
                          <a:latin typeface="Comic Sans MS" pitchFamily="66" charset="0"/>
                        </a:rPr>
                        <a:t>CrO</a:t>
                      </a:r>
                      <a:r>
                        <a:rPr lang="tr-TR" sz="2000" baseline="-25000" dirty="0" smtClean="0">
                          <a:latin typeface="Comic Sans MS" pitchFamily="66" charset="0"/>
                        </a:rPr>
                        <a:t>4</a:t>
                      </a:r>
                      <a:r>
                        <a:rPr lang="tr-TR" sz="2000" dirty="0" smtClean="0">
                          <a:latin typeface="Comic Sans MS" pitchFamily="66" charset="0"/>
                        </a:rPr>
                        <a:t> </a:t>
                      </a:r>
                      <a:r>
                        <a:rPr lang="tr-TR" sz="2000" baseline="30000" dirty="0" smtClean="0">
                          <a:latin typeface="Comic Sans MS" pitchFamily="66" charset="0"/>
                        </a:rPr>
                        <a:t>– 2 </a:t>
                      </a:r>
                      <a:r>
                        <a:rPr lang="tr-TR" sz="2000" dirty="0" smtClean="0">
                          <a:latin typeface="Comic Sans MS" pitchFamily="66" charset="0"/>
                        </a:rPr>
                        <a:t> </a:t>
                      </a:r>
                      <a:r>
                        <a:rPr lang="tr-TR" sz="2000" dirty="0" err="1" smtClean="0">
                          <a:latin typeface="Comic Sans MS" pitchFamily="66" charset="0"/>
                        </a:rPr>
                        <a:t>Kromat</a:t>
                      </a:r>
                      <a:endParaRPr lang="tr-TR" sz="2000" dirty="0">
                        <a:latin typeface="Comic Sans MS" pitchFamily="66" charset="0"/>
                      </a:endParaRPr>
                    </a:p>
                  </a:txBody>
                  <a:tcPr/>
                </a:tc>
                <a:tc>
                  <a:txBody>
                    <a:bodyPr/>
                    <a:lstStyle/>
                    <a:p>
                      <a:endParaRPr lang="tr-TR" sz="200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NO</a:t>
                      </a:r>
                      <a:r>
                        <a:rPr kumimoji="0" lang="tr-TR" sz="1800" b="0" i="0" u="none" strike="noStrike" kern="1200" cap="none" spc="0" normalizeH="0" baseline="-25000" noProof="0" dirty="0" smtClean="0">
                          <a:ln>
                            <a:noFill/>
                          </a:ln>
                          <a:solidFill>
                            <a:prstClr val="black"/>
                          </a:solidFill>
                          <a:effectLst/>
                          <a:uLnTx/>
                          <a:uFillTx/>
                          <a:latin typeface="Comic Sans MS" pitchFamily="66" charset="0"/>
                          <a:ea typeface="+mn-ea"/>
                          <a:cs typeface="+mn-cs"/>
                        </a:rPr>
                        <a:t>3</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Nitrat</a:t>
                      </a:r>
                      <a:endParaRPr lang="tr-TR" baseline="0" dirty="0"/>
                    </a:p>
                  </a:txBody>
                  <a:tcPr/>
                </a:tc>
                <a:tc>
                  <a:txBody>
                    <a:bodyPr/>
                    <a:lstStyle/>
                    <a:p>
                      <a:r>
                        <a:rPr lang="tr-TR" sz="2000" dirty="0" smtClean="0">
                          <a:latin typeface="Comic Sans MS" pitchFamily="66" charset="0"/>
                        </a:rPr>
                        <a:t>Cr</a:t>
                      </a:r>
                      <a:r>
                        <a:rPr lang="tr-TR" sz="2000" baseline="-25000" dirty="0" smtClean="0">
                          <a:latin typeface="Comic Sans MS" pitchFamily="66" charset="0"/>
                        </a:rPr>
                        <a:t>2</a:t>
                      </a:r>
                      <a:r>
                        <a:rPr lang="tr-TR" sz="2000" dirty="0" smtClean="0">
                          <a:latin typeface="Comic Sans MS" pitchFamily="66" charset="0"/>
                        </a:rPr>
                        <a:t>O</a:t>
                      </a:r>
                      <a:r>
                        <a:rPr lang="tr-TR" sz="2000" baseline="-25000" dirty="0" smtClean="0">
                          <a:latin typeface="Comic Sans MS" pitchFamily="66" charset="0"/>
                        </a:rPr>
                        <a:t>7</a:t>
                      </a:r>
                      <a:r>
                        <a:rPr lang="tr-TR" sz="2000" dirty="0" smtClean="0">
                          <a:latin typeface="Comic Sans MS" pitchFamily="66" charset="0"/>
                        </a:rPr>
                        <a:t> </a:t>
                      </a:r>
                      <a:r>
                        <a:rPr lang="tr-TR" sz="2000" baseline="30000" dirty="0" smtClean="0">
                          <a:latin typeface="Comic Sans MS" pitchFamily="66" charset="0"/>
                        </a:rPr>
                        <a:t>– 2 </a:t>
                      </a:r>
                      <a:r>
                        <a:rPr lang="tr-TR" sz="2000" dirty="0" smtClean="0">
                          <a:latin typeface="Comic Sans MS" pitchFamily="66" charset="0"/>
                        </a:rPr>
                        <a:t> </a:t>
                      </a:r>
                      <a:r>
                        <a:rPr lang="tr-TR" sz="2000" dirty="0" err="1" smtClean="0">
                          <a:latin typeface="Comic Sans MS" pitchFamily="66" charset="0"/>
                        </a:rPr>
                        <a:t>Dikromat</a:t>
                      </a:r>
                      <a:endParaRPr lang="tr-TR" sz="2000" dirty="0">
                        <a:latin typeface="Comic Sans MS" pitchFamily="66" charset="0"/>
                      </a:endParaRPr>
                    </a:p>
                  </a:txBody>
                  <a:tcPr/>
                </a:tc>
                <a:tc>
                  <a:txBody>
                    <a:bodyPr/>
                    <a:lstStyle/>
                    <a:p>
                      <a:endParaRPr lang="tr-TR" sz="200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ClO</a:t>
                      </a:r>
                      <a:r>
                        <a:rPr kumimoji="0" lang="tr-TR" sz="1800" b="0" i="0" u="none" strike="noStrike" kern="1200" cap="none" spc="0" normalizeH="0" baseline="-25000" noProof="0" dirty="0" smtClean="0">
                          <a:ln>
                            <a:noFill/>
                          </a:ln>
                          <a:solidFill>
                            <a:prstClr val="black"/>
                          </a:solidFill>
                          <a:effectLst/>
                          <a:uLnTx/>
                          <a:uFillTx/>
                          <a:latin typeface="Comic Sans MS" pitchFamily="66" charset="0"/>
                          <a:ea typeface="+mn-ea"/>
                          <a:cs typeface="+mn-cs"/>
                        </a:rPr>
                        <a:t>3</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Klorat</a:t>
                      </a:r>
                      <a:endParaRPr lang="tr-TR" baseline="0" dirty="0"/>
                    </a:p>
                  </a:txBody>
                  <a:tcPr/>
                </a:tc>
                <a:tc>
                  <a:txBody>
                    <a:bodyPr/>
                    <a:lstStyle/>
                    <a:p>
                      <a:r>
                        <a:rPr lang="tr-TR" sz="2000" dirty="0" smtClean="0">
                          <a:latin typeface="Comic Sans MS" pitchFamily="66" charset="0"/>
                        </a:rPr>
                        <a:t>CO</a:t>
                      </a:r>
                      <a:r>
                        <a:rPr lang="tr-TR" sz="2000" baseline="-25000" dirty="0" smtClean="0">
                          <a:latin typeface="Comic Sans MS" pitchFamily="66" charset="0"/>
                        </a:rPr>
                        <a:t>3</a:t>
                      </a:r>
                      <a:r>
                        <a:rPr lang="tr-TR" sz="2000" dirty="0" smtClean="0">
                          <a:latin typeface="Comic Sans MS" pitchFamily="66" charset="0"/>
                        </a:rPr>
                        <a:t> </a:t>
                      </a:r>
                      <a:r>
                        <a:rPr lang="tr-TR" sz="2000" baseline="30000" dirty="0" smtClean="0">
                          <a:latin typeface="Comic Sans MS" pitchFamily="66" charset="0"/>
                        </a:rPr>
                        <a:t>– 2 </a:t>
                      </a:r>
                      <a:r>
                        <a:rPr lang="tr-TR" sz="2000" dirty="0" smtClean="0">
                          <a:latin typeface="Comic Sans MS" pitchFamily="66" charset="0"/>
                        </a:rPr>
                        <a:t> Karbonat</a:t>
                      </a:r>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HCO</a:t>
                      </a:r>
                      <a:r>
                        <a:rPr kumimoji="0" lang="tr-TR" sz="1800" b="0" i="0" u="none" strike="noStrike" kern="1200" cap="none" spc="0" normalizeH="0" baseline="-25000" noProof="0" dirty="0" smtClean="0">
                          <a:ln>
                            <a:noFill/>
                          </a:ln>
                          <a:solidFill>
                            <a:prstClr val="black"/>
                          </a:solidFill>
                          <a:effectLst/>
                          <a:uLnTx/>
                          <a:uFillTx/>
                          <a:latin typeface="Comic Sans MS" pitchFamily="66" charset="0"/>
                          <a:ea typeface="+mn-ea"/>
                          <a:cs typeface="+mn-cs"/>
                        </a:rPr>
                        <a:t>3</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Bikarbonat</a:t>
                      </a:r>
                      <a:endParaRPr lang="tr-TR" baseline="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MnO</a:t>
                      </a:r>
                      <a:r>
                        <a:rPr kumimoji="0" lang="tr-TR" sz="2000" b="0" i="0" u="none" strike="noStrike" kern="1200" cap="none" spc="0" normalizeH="0" baseline="-25000" noProof="0" dirty="0" smtClean="0">
                          <a:ln>
                            <a:noFill/>
                          </a:ln>
                          <a:solidFill>
                            <a:prstClr val="black"/>
                          </a:solidFill>
                          <a:effectLst/>
                          <a:uLnTx/>
                          <a:uFillTx/>
                          <a:latin typeface="Comic Sans MS" pitchFamily="66" charset="0"/>
                          <a:ea typeface="+mn-ea"/>
                          <a:cs typeface="+mn-cs"/>
                        </a:rPr>
                        <a:t>4</a:t>
                      </a: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20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a:t>
                      </a:r>
                      <a:r>
                        <a:rPr kumimoji="0" lang="en-US" sz="20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a:t>
                      </a: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en-US"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M</a:t>
                      </a:r>
                      <a:r>
                        <a:rPr kumimoji="0" lang="tr-TR" sz="20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anganat</a:t>
                      </a:r>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CH</a:t>
                      </a:r>
                      <a:r>
                        <a:rPr kumimoji="0" lang="tr-TR" sz="1800" b="0" i="0" u="none" strike="noStrike" kern="1200" cap="none" spc="0" normalizeH="0" baseline="-25000" noProof="0" dirty="0" smtClean="0">
                          <a:ln>
                            <a:noFill/>
                          </a:ln>
                          <a:solidFill>
                            <a:prstClr val="black"/>
                          </a:solidFill>
                          <a:effectLst/>
                          <a:uLnTx/>
                          <a:uFillTx/>
                          <a:latin typeface="Comic Sans MS" pitchFamily="66" charset="0"/>
                          <a:ea typeface="+mn-ea"/>
                          <a:cs typeface="+mn-cs"/>
                        </a:rPr>
                        <a:t>3</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COO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Asetat</a:t>
                      </a:r>
                      <a:endParaRPr lang="tr-TR" baseline="0" dirty="0"/>
                    </a:p>
                  </a:txBody>
                  <a:tcPr/>
                </a:tc>
                <a:tc>
                  <a:txBody>
                    <a:bodyPr/>
                    <a:lstStyle/>
                    <a:p>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HSO</a:t>
                      </a:r>
                      <a:r>
                        <a:rPr kumimoji="0" lang="tr-TR" sz="1800" b="0" i="0" u="none" strike="noStrike" kern="1200" cap="none" spc="0" normalizeH="0" baseline="-25000" noProof="0" dirty="0" smtClean="0">
                          <a:ln>
                            <a:noFill/>
                          </a:ln>
                          <a:solidFill>
                            <a:prstClr val="black"/>
                          </a:solidFill>
                          <a:effectLst/>
                          <a:uLnTx/>
                          <a:uFillTx/>
                          <a:latin typeface="Comic Sans MS" pitchFamily="66" charset="0"/>
                          <a:ea typeface="+mn-ea"/>
                          <a:cs typeface="+mn-cs"/>
                        </a:rPr>
                        <a:t>3</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Bisülfit</a:t>
                      </a:r>
                      <a:endParaRPr lang="tr-TR" baseline="0" dirty="0"/>
                    </a:p>
                  </a:txBody>
                  <a:tcPr/>
                </a:tc>
                <a:tc>
                  <a:txBody>
                    <a:bodyPr/>
                    <a:lstStyle/>
                    <a:p>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HSO</a:t>
                      </a:r>
                      <a:r>
                        <a:rPr kumimoji="0" lang="tr-TR" sz="1800" b="0" i="0" u="none" strike="noStrike" kern="1200" cap="none" spc="0" normalizeH="0" baseline="-25000" noProof="0" dirty="0" smtClean="0">
                          <a:ln>
                            <a:noFill/>
                          </a:ln>
                          <a:solidFill>
                            <a:prstClr val="black"/>
                          </a:solidFill>
                          <a:effectLst/>
                          <a:uLnTx/>
                          <a:uFillTx/>
                          <a:latin typeface="Comic Sans MS" pitchFamily="66" charset="0"/>
                          <a:ea typeface="+mn-ea"/>
                          <a:cs typeface="+mn-cs"/>
                        </a:rPr>
                        <a:t>4</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Bisülfat</a:t>
                      </a:r>
                      <a:endParaRPr lang="tr-TR" baseline="0" dirty="0"/>
                    </a:p>
                  </a:txBody>
                  <a:tcPr/>
                </a:tc>
                <a:tc>
                  <a:txBody>
                    <a:bodyPr/>
                    <a:lstStyle/>
                    <a:p>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IO</a:t>
                      </a:r>
                      <a:r>
                        <a:rPr kumimoji="0" lang="tr-TR" sz="1800" b="0" i="0" u="none" strike="noStrike" kern="1200" cap="none" spc="0" normalizeH="0" baseline="-25000" noProof="0" dirty="0" smtClean="0">
                          <a:ln>
                            <a:noFill/>
                          </a:ln>
                          <a:solidFill>
                            <a:prstClr val="black"/>
                          </a:solidFill>
                          <a:effectLst/>
                          <a:uLnTx/>
                          <a:uFillTx/>
                          <a:latin typeface="Comic Sans MS" pitchFamily="66" charset="0"/>
                          <a:ea typeface="+mn-ea"/>
                          <a:cs typeface="+mn-cs"/>
                        </a:rPr>
                        <a:t>3</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İyodat</a:t>
                      </a:r>
                      <a:endParaRPr lang="tr-TR" baseline="0" dirty="0"/>
                    </a:p>
                  </a:txBody>
                  <a:tcPr/>
                </a:tc>
                <a:tc>
                  <a:txBody>
                    <a:bodyPr/>
                    <a:lstStyle/>
                    <a:p>
                      <a:endParaRPr lang="tr-TR" sz="2000" dirty="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BrO</a:t>
                      </a:r>
                      <a:r>
                        <a:rPr kumimoji="0" lang="tr-TR" sz="1800" b="0" i="0" u="none" strike="noStrike" kern="1200" cap="none" spc="0" normalizeH="0" baseline="-25000" noProof="0" dirty="0" smtClean="0">
                          <a:ln>
                            <a:noFill/>
                          </a:ln>
                          <a:solidFill>
                            <a:prstClr val="black"/>
                          </a:solidFill>
                          <a:effectLst/>
                          <a:uLnTx/>
                          <a:uFillTx/>
                          <a:latin typeface="Comic Sans MS" pitchFamily="66" charset="0"/>
                          <a:ea typeface="+mn-ea"/>
                          <a:cs typeface="+mn-cs"/>
                        </a:rPr>
                        <a:t>3</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Bromat</a:t>
                      </a:r>
                      <a:endParaRPr lang="tr-TR" baseline="0" dirty="0"/>
                    </a:p>
                  </a:txBody>
                  <a:tcPr/>
                </a:tc>
                <a:tc>
                  <a:txBody>
                    <a:bodyPr/>
                    <a:lstStyle/>
                    <a:p>
                      <a:endParaRPr lang="tr-TR" sz="2000">
                        <a:latin typeface="Comic Sans MS" pitchFamily="66" charset="0"/>
                      </a:endParaRPr>
                    </a:p>
                  </a:txBody>
                  <a:tcPr/>
                </a:tc>
                <a:tc>
                  <a:txBody>
                    <a:bodyPr/>
                    <a:lstStyle/>
                    <a:p>
                      <a:endParaRPr lang="tr-TR" sz="2000" dirty="0">
                        <a:latin typeface="Comic Sans MS" pitchFamily="66" charset="0"/>
                      </a:endParaRPr>
                    </a:p>
                  </a:txBody>
                  <a:tcPr/>
                </a:tc>
              </a:tr>
              <a:tr h="406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MnO</a:t>
                      </a:r>
                      <a:r>
                        <a:rPr kumimoji="0" lang="tr-TR" sz="1800" b="0" i="0" u="none" strike="noStrike" kern="1200" cap="none" spc="0" normalizeH="0" baseline="-25000" noProof="0" dirty="0" smtClean="0">
                          <a:ln>
                            <a:noFill/>
                          </a:ln>
                          <a:solidFill>
                            <a:prstClr val="black"/>
                          </a:solidFill>
                          <a:effectLst/>
                          <a:uLnTx/>
                          <a:uFillTx/>
                          <a:latin typeface="Comic Sans MS" pitchFamily="66" charset="0"/>
                          <a:ea typeface="+mn-ea"/>
                          <a:cs typeface="+mn-cs"/>
                        </a:rPr>
                        <a:t>4</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Permanganat</a:t>
                      </a:r>
                      <a:endParaRPr lang="tr-TR" baseline="0" dirty="0"/>
                    </a:p>
                  </a:txBody>
                  <a:tcPr/>
                </a:tc>
                <a:tc>
                  <a:txBody>
                    <a:bodyPr/>
                    <a:lstStyle/>
                    <a:p>
                      <a:endParaRPr lang="tr-TR" sz="2000">
                        <a:latin typeface="Comic Sans MS" pitchFamily="66" charset="0"/>
                      </a:endParaRPr>
                    </a:p>
                  </a:txBody>
                  <a:tcPr/>
                </a:tc>
                <a:tc>
                  <a:txBody>
                    <a:bodyPr/>
                    <a:lstStyle/>
                    <a:p>
                      <a:endParaRPr lang="tr-TR" sz="2000" dirty="0">
                        <a:latin typeface="Comic Sans MS" pitchFamily="66" charset="0"/>
                      </a:endParaRPr>
                    </a:p>
                  </a:txBody>
                  <a:tcPr/>
                </a:tc>
              </a:tr>
            </a:tbl>
          </a:graphicData>
        </a:graphic>
      </p:graphicFrame>
    </p:spTree>
    <p:extLst>
      <p:ext uri="{BB962C8B-B14F-4D97-AF65-F5344CB8AC3E}">
        <p14:creationId xmlns:p14="http://schemas.microsoft.com/office/powerpoint/2010/main" val="19403568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85630989"/>
              </p:ext>
            </p:extLst>
          </p:nvPr>
        </p:nvGraphicFramePr>
        <p:xfrm>
          <a:off x="179512" y="332656"/>
          <a:ext cx="8712968" cy="6192684"/>
        </p:xfrm>
        <a:graphic>
          <a:graphicData uri="http://schemas.openxmlformats.org/drawingml/2006/table">
            <a:tbl>
              <a:tblPr firstRow="1" bandRow="1">
                <a:tableStyleId>{5C22544A-7EE6-4342-B048-85BDC9FD1C3A}</a:tableStyleId>
              </a:tblPr>
              <a:tblGrid>
                <a:gridCol w="2952328"/>
                <a:gridCol w="2880320"/>
                <a:gridCol w="2880320"/>
              </a:tblGrid>
              <a:tr h="681087">
                <a:tc>
                  <a:txBody>
                    <a:bodyPr/>
                    <a:lstStyle/>
                    <a:p>
                      <a:r>
                        <a:rPr lang="tr-TR" dirty="0" smtClean="0">
                          <a:latin typeface="Comic Sans MS" panose="030F0702030302020204" pitchFamily="66" charset="0"/>
                        </a:rPr>
                        <a:t>+1</a:t>
                      </a:r>
                      <a:r>
                        <a:rPr lang="en-US" dirty="0" smtClean="0">
                          <a:latin typeface="Comic Sans MS" panose="030F0702030302020204" pitchFamily="66" charset="0"/>
                        </a:rPr>
                        <a:t> </a:t>
                      </a:r>
                      <a:r>
                        <a:rPr lang="tr-TR" dirty="0" smtClean="0">
                          <a:latin typeface="Comic Sans MS" panose="030F0702030302020204" pitchFamily="66" charset="0"/>
                        </a:rPr>
                        <a:t>YÜKLÜ</a:t>
                      </a:r>
                      <a:r>
                        <a:rPr lang="en-US" dirty="0" smtClean="0">
                          <a:latin typeface="Comic Sans MS" panose="030F0702030302020204" pitchFamily="66" charset="0"/>
                        </a:rPr>
                        <a:t> </a:t>
                      </a:r>
                      <a:r>
                        <a:rPr lang="tr-TR" dirty="0" smtClean="0">
                          <a:latin typeface="Comic Sans MS" panose="030F0702030302020204" pitchFamily="66" charset="0"/>
                        </a:rPr>
                        <a:t>KATYONLAR </a:t>
                      </a:r>
                      <a:endParaRPr lang="tr-TR" dirty="0">
                        <a:latin typeface="Comic Sans MS" panose="030F0702030302020204" pitchFamily="66"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latin typeface="Comic Sans MS" panose="030F0702030302020204" pitchFamily="66" charset="0"/>
                        </a:rPr>
                        <a:t>+2 YÜKLÜ KATYONLAR</a:t>
                      </a:r>
                    </a:p>
                    <a:p>
                      <a:endParaRPr lang="tr-TR" dirty="0">
                        <a:latin typeface="Comic Sans MS" panose="030F0702030302020204" pitchFamily="66"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latin typeface="Comic Sans MS" panose="030F0702030302020204" pitchFamily="66" charset="0"/>
                        </a:rPr>
                        <a:t>+3 YÜKLÜ KATYONLAR</a:t>
                      </a:r>
                    </a:p>
                    <a:p>
                      <a:endParaRPr lang="tr-TR" dirty="0">
                        <a:latin typeface="Comic Sans MS" panose="030F0702030302020204" pitchFamily="66" charset="0"/>
                      </a:endParaRPr>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H </a:t>
                      </a:r>
                      <a:r>
                        <a:rPr kumimoji="0" lang="tr-TR" sz="20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Hidrojen</a:t>
                      </a:r>
                      <a:endParaRPr lang="tr-T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Be </a:t>
                      </a:r>
                      <a:r>
                        <a:rPr kumimoji="0" lang="tr-TR" sz="20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 </a:t>
                      </a: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Berilyum</a:t>
                      </a:r>
                      <a:endParaRPr lang="tr-T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Al </a:t>
                      </a:r>
                      <a:r>
                        <a:rPr kumimoji="0" lang="tr-TR" sz="20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+3 </a:t>
                      </a: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Alüminyum</a:t>
                      </a:r>
                      <a:endParaRPr lang="tr-TR" dirty="0"/>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Li</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Lidyum</a:t>
                      </a:r>
                      <a:endParaRPr lang="tr-TR" baseline="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Mg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Magnezyum</a:t>
                      </a:r>
                      <a:endParaRPr lang="tr-TR" baseline="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Cr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+3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Krom (III)</a:t>
                      </a:r>
                      <a:endParaRPr lang="tr-TR" baseline="0" dirty="0"/>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Na</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Sodyum</a:t>
                      </a:r>
                      <a:endParaRPr lang="tr-TR" baseline="30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Ca</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Kalsiyum</a:t>
                      </a:r>
                      <a:endParaRPr lang="tr-TR" baseline="30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As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+3</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Arsenik(III)</a:t>
                      </a:r>
                      <a:endParaRPr lang="tr-TR" baseline="30000" dirty="0"/>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K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Potasyum</a:t>
                      </a:r>
                      <a:endParaRPr lang="tr-TR" baseline="30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Zn</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Çinko</a:t>
                      </a:r>
                      <a:endParaRPr lang="tr-TR" baseline="30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Sb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+3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Antimon(III)</a:t>
                      </a:r>
                      <a:endParaRPr lang="tr-TR" baseline="30000" dirty="0"/>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Cu</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Bakır (I)</a:t>
                      </a:r>
                      <a:endParaRPr lang="tr-TR" baseline="30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Cu</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Bakır (II)</a:t>
                      </a:r>
                      <a:endParaRPr lang="tr-TR" baseline="30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Bi</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+3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Bizmut (III)</a:t>
                      </a:r>
                      <a:endParaRPr lang="tr-TR" baseline="30000" dirty="0"/>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Ag</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lang="tr-TR" sz="1800" dirty="0" smtClean="0">
                          <a:latin typeface="Comic Sans MS" pitchFamily="66" charset="0"/>
                        </a:rPr>
                        <a:t>Gümüş</a:t>
                      </a:r>
                      <a:endParaRPr lang="tr-TR" baseline="30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Fe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  </a:t>
                      </a:r>
                      <a:r>
                        <a:rPr lang="tr-TR" sz="1800" dirty="0" smtClean="0">
                          <a:latin typeface="Comic Sans MS" pitchFamily="66" charset="0"/>
                        </a:rPr>
                        <a:t>Demir</a:t>
                      </a:r>
                      <a:r>
                        <a:rPr lang="tr-TR" sz="1800" baseline="0" dirty="0" smtClean="0">
                          <a:latin typeface="Comic Sans MS" pitchFamily="66" charset="0"/>
                        </a:rPr>
                        <a:t> (II)</a:t>
                      </a:r>
                      <a:endParaRPr lang="tr-TR" baseline="30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Fe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+3  </a:t>
                      </a:r>
                      <a:r>
                        <a:rPr lang="tr-TR" sz="1800" dirty="0" smtClean="0">
                          <a:latin typeface="Comic Sans MS" pitchFamily="66" charset="0"/>
                        </a:rPr>
                        <a:t>Demir</a:t>
                      </a:r>
                      <a:r>
                        <a:rPr lang="tr-TR" sz="1800" baseline="0" dirty="0" smtClean="0">
                          <a:latin typeface="Comic Sans MS" pitchFamily="66" charset="0"/>
                        </a:rPr>
                        <a:t> (III)</a:t>
                      </a:r>
                      <a:endParaRPr lang="tr-TR" baseline="30000" dirty="0"/>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NH</a:t>
                      </a:r>
                      <a:r>
                        <a:rPr kumimoji="0" lang="tr-TR" sz="1800" b="0" i="0" u="none" strike="noStrike" kern="1200" cap="none" spc="0" normalizeH="0" baseline="-25000" noProof="0" dirty="0" smtClean="0">
                          <a:ln>
                            <a:noFill/>
                          </a:ln>
                          <a:solidFill>
                            <a:prstClr val="black"/>
                          </a:solidFill>
                          <a:effectLst/>
                          <a:uLnTx/>
                          <a:uFillTx/>
                          <a:latin typeface="Comic Sans MS" pitchFamily="66" charset="0"/>
                          <a:ea typeface="+mn-ea"/>
                          <a:cs typeface="+mn-cs"/>
                        </a:rPr>
                        <a:t>4</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  </a:t>
                      </a:r>
                      <a:r>
                        <a:rPr lang="tr-TR" sz="1800" dirty="0" smtClean="0">
                          <a:latin typeface="Comic Sans MS" pitchFamily="66" charset="0"/>
                        </a:rPr>
                        <a:t>Amonyum</a:t>
                      </a:r>
                      <a:endParaRPr lang="tr-TR" baseline="30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Cd</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  </a:t>
                      </a:r>
                      <a:r>
                        <a:rPr kumimoji="0" lang="tr-TR" sz="1800" b="0" i="0" u="none" strike="noStrike" kern="1200" cap="none" spc="0" normalizeH="0" baseline="0" noProof="0" dirty="0" err="1" smtClean="0">
                          <a:ln>
                            <a:noFill/>
                          </a:ln>
                          <a:solidFill>
                            <a:schemeClr val="dk1"/>
                          </a:solidFill>
                          <a:effectLst/>
                          <a:uLnTx/>
                          <a:uFillTx/>
                          <a:latin typeface="Comic Sans MS" pitchFamily="66" charset="0"/>
                          <a:ea typeface="+mn-ea"/>
                          <a:cs typeface="+mn-cs"/>
                        </a:rPr>
                        <a:t>Kadmi</a:t>
                      </a:r>
                      <a:r>
                        <a:rPr lang="tr-TR" sz="1800" dirty="0" smtClean="0">
                          <a:latin typeface="Comic Sans MS" pitchFamily="66" charset="0"/>
                        </a:rPr>
                        <a:t>yum</a:t>
                      </a:r>
                      <a:endParaRPr lang="tr-TR" baseline="30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Mn</a:t>
                      </a:r>
                      <a:r>
                        <a:rPr kumimoji="0" lang="tr-TR" sz="20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+3 </a:t>
                      </a: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Mangan(III)</a:t>
                      </a:r>
                      <a:endParaRPr lang="tr-TR" sz="2000" dirty="0">
                        <a:latin typeface="Comic Sans MS" pitchFamily="66" charset="0"/>
                      </a:endParaRPr>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err="1" smtClean="0">
                          <a:ln>
                            <a:noFill/>
                          </a:ln>
                          <a:solidFill>
                            <a:prstClr val="black"/>
                          </a:solidFill>
                          <a:effectLst/>
                          <a:uLnTx/>
                          <a:uFillTx/>
                          <a:latin typeface="Comic Sans MS" pitchFamily="66" charset="0"/>
                          <a:ea typeface="+mn-ea"/>
                          <a:cs typeface="+mn-cs"/>
                        </a:rPr>
                        <a:t>Ni</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Nikel</a:t>
                      </a:r>
                      <a:endParaRPr lang="tr-TR" baseline="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Cr</a:t>
                      </a:r>
                      <a:r>
                        <a:rPr kumimoji="0" lang="en-US"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+3</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Krom (III) </a:t>
                      </a:r>
                      <a:endParaRPr lang="tr-TR" baseline="30000" dirty="0"/>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Pb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a:t>
                      </a:r>
                      <a:r>
                        <a:rPr lang="tr-TR" sz="1800" dirty="0" smtClean="0">
                          <a:latin typeface="Comic Sans MS" pitchFamily="66" charset="0"/>
                        </a:rPr>
                        <a:t>Kurşun</a:t>
                      </a:r>
                      <a:r>
                        <a:rPr lang="tr-TR" sz="1800" baseline="0" dirty="0" smtClean="0">
                          <a:latin typeface="Comic Sans MS" pitchFamily="66" charset="0"/>
                        </a:rPr>
                        <a:t> (II)</a:t>
                      </a:r>
                      <a:endParaRPr lang="tr-TR" baseline="30000" dirty="0"/>
                    </a:p>
                  </a:txBody>
                  <a:tcPr/>
                </a:tc>
                <a:tc>
                  <a:txBody>
                    <a:bodyPr/>
                    <a:lstStyle/>
                    <a:p>
                      <a:endParaRPr lang="tr-TR" sz="2000" dirty="0">
                        <a:latin typeface="Comic Sans MS" pitchFamily="66" charset="0"/>
                      </a:endParaRPr>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Mn </a:t>
                      </a:r>
                      <a:r>
                        <a:rPr kumimoji="0" lang="tr-TR" sz="20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 </a:t>
                      </a:r>
                      <a:r>
                        <a:rPr kumimoji="0" lang="tr-TR" sz="2000" b="0" i="0" u="none" strike="noStrike" kern="1200" cap="none" spc="0" normalizeH="0" baseline="0" noProof="0" dirty="0" smtClean="0">
                          <a:ln>
                            <a:noFill/>
                          </a:ln>
                          <a:solidFill>
                            <a:prstClr val="black"/>
                          </a:solidFill>
                          <a:effectLst/>
                          <a:uLnTx/>
                          <a:uFillTx/>
                          <a:latin typeface="Comic Sans MS" pitchFamily="66" charset="0"/>
                          <a:ea typeface="+mn-ea"/>
                          <a:cs typeface="+mn-cs"/>
                        </a:rPr>
                        <a:t>Mangan(II)</a:t>
                      </a:r>
                      <a:endParaRPr lang="tr-TR" sz="2000" dirty="0">
                        <a:latin typeface="Comic Sans MS" pitchFamily="66"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dirty="0" smtClean="0">
                          <a:solidFill>
                            <a:schemeClr val="bg1"/>
                          </a:solidFill>
                          <a:latin typeface="Comic Sans MS" pitchFamily="66" charset="0"/>
                        </a:rPr>
                        <a:t>+</a:t>
                      </a:r>
                      <a:r>
                        <a:rPr lang="tr-TR" sz="1800" b="1" dirty="0" smtClean="0">
                          <a:solidFill>
                            <a:schemeClr val="bg1"/>
                          </a:solidFill>
                          <a:latin typeface="Comic Sans MS" pitchFamily="66" charset="0"/>
                        </a:rPr>
                        <a:t>4 YÜKLÜ KATYONLAR</a:t>
                      </a:r>
                      <a:endParaRPr lang="tr-TR" sz="1800" b="1" dirty="0">
                        <a:solidFill>
                          <a:schemeClr val="bg1"/>
                        </a:solidFill>
                        <a:latin typeface="Comic Sans MS" pitchFamily="66" charset="0"/>
                      </a:endParaRPr>
                    </a:p>
                  </a:txBody>
                  <a:tcPr>
                    <a:solidFill>
                      <a:schemeClr val="tx2">
                        <a:lumMod val="60000"/>
                        <a:lumOff val="40000"/>
                      </a:schemeClr>
                    </a:solidFill>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Cr </a:t>
                      </a:r>
                      <a:r>
                        <a:rPr kumimoji="0" lang="tr-TR" sz="18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+2</a:t>
                      </a:r>
                      <a:r>
                        <a:rPr kumimoji="0" lang="tr-TR" sz="1800" b="0" i="0" u="none" strike="noStrike" kern="1200" cap="none" spc="0" normalizeH="0" baseline="0" noProof="0" dirty="0" smtClean="0">
                          <a:ln>
                            <a:noFill/>
                          </a:ln>
                          <a:solidFill>
                            <a:prstClr val="black"/>
                          </a:solidFill>
                          <a:effectLst/>
                          <a:uLnTx/>
                          <a:uFillTx/>
                          <a:latin typeface="Comic Sans MS" pitchFamily="66" charset="0"/>
                          <a:ea typeface="+mn-ea"/>
                          <a:cs typeface="+mn-cs"/>
                        </a:rPr>
                        <a:t> Krom (II) </a:t>
                      </a:r>
                      <a:endParaRPr lang="tr-TR" baseline="30000" dirty="0"/>
                    </a:p>
                  </a:txBody>
                  <a:tcPr/>
                </a:tc>
                <a:tc>
                  <a:txBody>
                    <a:bodyPr/>
                    <a:lstStyle/>
                    <a:p>
                      <a:r>
                        <a:rPr lang="tr-TR" sz="2000" dirty="0" err="1" smtClean="0">
                          <a:latin typeface="Comic Sans MS" pitchFamily="66" charset="0"/>
                        </a:rPr>
                        <a:t>Sn</a:t>
                      </a:r>
                      <a:r>
                        <a:rPr kumimoji="0" lang="tr-TR" sz="20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+4 </a:t>
                      </a:r>
                      <a:r>
                        <a:rPr lang="tr-TR" sz="2000" dirty="0" smtClean="0">
                          <a:latin typeface="Comic Sans MS" pitchFamily="66" charset="0"/>
                        </a:rPr>
                        <a:t>Kalay</a:t>
                      </a:r>
                      <a:r>
                        <a:rPr lang="tr-TR" sz="2000" baseline="0" dirty="0" smtClean="0">
                          <a:latin typeface="Comic Sans MS" pitchFamily="66" charset="0"/>
                        </a:rPr>
                        <a:t> (IV)</a:t>
                      </a:r>
                      <a:endParaRPr lang="tr-TR" sz="2000" dirty="0">
                        <a:latin typeface="Comic Sans MS" pitchFamily="66" charset="0"/>
                      </a:endParaRPr>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30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2000" dirty="0" smtClean="0">
                          <a:latin typeface="Comic Sans MS" pitchFamily="66" charset="0"/>
                        </a:rPr>
                        <a:t>Pb</a:t>
                      </a:r>
                      <a:r>
                        <a:rPr kumimoji="0" lang="tr-TR" sz="20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+4 </a:t>
                      </a:r>
                      <a:r>
                        <a:rPr lang="tr-TR" sz="2000" dirty="0" smtClean="0">
                          <a:latin typeface="Comic Sans MS" pitchFamily="66" charset="0"/>
                        </a:rPr>
                        <a:t>Kurşun</a:t>
                      </a:r>
                      <a:r>
                        <a:rPr lang="tr-TR" sz="2000" baseline="0" dirty="0" smtClean="0">
                          <a:latin typeface="Comic Sans MS" pitchFamily="66" charset="0"/>
                        </a:rPr>
                        <a:t> (IV)</a:t>
                      </a:r>
                      <a:endParaRPr lang="tr-TR" sz="2000" dirty="0">
                        <a:latin typeface="Comic Sans MS" pitchFamily="66" charset="0"/>
                      </a:endParaRPr>
                    </a:p>
                  </a:txBody>
                  <a:tcPr/>
                </a:tc>
              </a:tr>
              <a:tr h="4239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baseline="0" dirty="0"/>
                    </a:p>
                  </a:txBody>
                  <a:tcPr/>
                </a:tc>
                <a:tc>
                  <a:txBody>
                    <a:bodyPr/>
                    <a:lstStyle/>
                    <a:p>
                      <a:endParaRPr lang="tr-TR" sz="2000">
                        <a:latin typeface="Comic Sans MS" pitchFamily="66"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tr-TR" sz="2000" b="0" i="0" u="none" strike="noStrike" kern="1200" cap="none" spc="0" normalizeH="0" baseline="0" noProof="0" dirty="0" smtClean="0">
                          <a:ln>
                            <a:noFill/>
                          </a:ln>
                          <a:solidFill>
                            <a:schemeClr val="dk1"/>
                          </a:solidFill>
                          <a:effectLst/>
                          <a:uLnTx/>
                          <a:uFillTx/>
                          <a:latin typeface="Comic Sans MS" pitchFamily="66" charset="0"/>
                          <a:ea typeface="+mn-ea"/>
                          <a:cs typeface="+mn-cs"/>
                        </a:rPr>
                        <a:t>Mn</a:t>
                      </a:r>
                      <a:r>
                        <a:rPr kumimoji="0" lang="tr-TR" sz="2000" b="0" i="0" u="none" strike="noStrike" kern="1200" cap="none" spc="0" normalizeH="0" baseline="30000" noProof="0" dirty="0" smtClean="0">
                          <a:ln>
                            <a:noFill/>
                          </a:ln>
                          <a:solidFill>
                            <a:prstClr val="black"/>
                          </a:solidFill>
                          <a:effectLst/>
                          <a:uLnTx/>
                          <a:uFillTx/>
                          <a:latin typeface="Comic Sans MS" pitchFamily="66" charset="0"/>
                          <a:ea typeface="+mn-ea"/>
                          <a:cs typeface="+mn-cs"/>
                        </a:rPr>
                        <a:t>+4 </a:t>
                      </a:r>
                      <a:r>
                        <a:rPr lang="tr-TR" sz="2000" dirty="0" smtClean="0">
                          <a:latin typeface="Comic Sans MS" pitchFamily="66" charset="0"/>
                        </a:rPr>
                        <a:t>Mangan</a:t>
                      </a:r>
                      <a:r>
                        <a:rPr lang="tr-TR" sz="2000" baseline="0" dirty="0" smtClean="0">
                          <a:latin typeface="Comic Sans MS" pitchFamily="66" charset="0"/>
                        </a:rPr>
                        <a:t> (IV)</a:t>
                      </a:r>
                      <a:endParaRPr lang="tr-TR" sz="2000" dirty="0">
                        <a:latin typeface="Comic Sans MS" pitchFamily="66" charset="0"/>
                      </a:endParaRPr>
                    </a:p>
                  </a:txBody>
                  <a:tcPr/>
                </a:tc>
              </a:tr>
            </a:tbl>
          </a:graphicData>
        </a:graphic>
      </p:graphicFrame>
    </p:spTree>
    <p:extLst>
      <p:ext uri="{BB962C8B-B14F-4D97-AF65-F5344CB8AC3E}">
        <p14:creationId xmlns:p14="http://schemas.microsoft.com/office/powerpoint/2010/main" val="2018019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476673"/>
            <a:ext cx="8748464" cy="7078861"/>
          </a:xfrm>
          <a:prstGeom prst="rect">
            <a:avLst/>
          </a:prstGeom>
          <a:noFill/>
        </p:spPr>
        <p:txBody>
          <a:bodyPr wrap="square" rtlCol="0">
            <a:spAutoFit/>
          </a:bodyPr>
          <a:lstStyle/>
          <a:p>
            <a:endParaRPr lang="tr-TR" sz="2000" b="1" dirty="0" smtClean="0">
              <a:solidFill>
                <a:srgbClr val="FF0000"/>
              </a:solidFill>
              <a:latin typeface="Comic Sans MS" pitchFamily="66" charset="0"/>
              <a:cs typeface="Times New Roman" pitchFamily="18" charset="0"/>
            </a:endParaRPr>
          </a:p>
          <a:p>
            <a:r>
              <a:rPr lang="tr-TR" sz="2000" b="1" dirty="0" smtClean="0">
                <a:solidFill>
                  <a:srgbClr val="FF0000"/>
                </a:solidFill>
                <a:latin typeface="Comic Sans MS" pitchFamily="66" charset="0"/>
                <a:cs typeface="Times New Roman" pitchFamily="18" charset="0"/>
              </a:rPr>
              <a:t>BİLEŞİKLER</a:t>
            </a:r>
          </a:p>
          <a:p>
            <a:pPr>
              <a:lnSpc>
                <a:spcPct val="150000"/>
              </a:lnSpc>
            </a:pPr>
            <a:r>
              <a:rPr lang="tr-TR" sz="2000" dirty="0" smtClean="0">
                <a:solidFill>
                  <a:srgbClr val="FF0000"/>
                </a:solidFill>
                <a:latin typeface="Comic Sans MS" pitchFamily="66" charset="0"/>
                <a:cs typeface="Times New Roman" pitchFamily="18" charset="0"/>
              </a:rPr>
              <a:t> </a:t>
            </a:r>
            <a:r>
              <a:rPr lang="tr-TR" sz="2000" dirty="0" smtClean="0">
                <a:latin typeface="Comic Sans MS" pitchFamily="66" charset="0"/>
                <a:cs typeface="Times New Roman" pitchFamily="18" charset="0"/>
              </a:rPr>
              <a:t>     En az 2 farklı cins atomdan oluşmuş maddelere denir. Kimyasal yöntemlerle daha basit bileşenlerine ayrıştırılabilir.</a:t>
            </a:r>
          </a:p>
          <a:p>
            <a:endParaRPr lang="tr-TR" sz="2000" dirty="0">
              <a:latin typeface="Comic Sans MS" pitchFamily="66" charset="0"/>
              <a:cs typeface="Times New Roman" pitchFamily="18" charset="0"/>
            </a:endParaRPr>
          </a:p>
          <a:p>
            <a:r>
              <a:rPr lang="tr-TR" sz="2000" dirty="0" smtClean="0">
                <a:latin typeface="Comic Sans MS" pitchFamily="66" charset="0"/>
                <a:cs typeface="Times New Roman" pitchFamily="18" charset="0"/>
              </a:rPr>
              <a:t/>
            </a:r>
            <a:br>
              <a:rPr lang="tr-TR" sz="2000" dirty="0" smtClean="0">
                <a:latin typeface="Comic Sans MS" pitchFamily="66" charset="0"/>
                <a:cs typeface="Times New Roman" pitchFamily="18" charset="0"/>
              </a:rPr>
            </a:br>
            <a:r>
              <a:rPr lang="tr-TR" sz="2000" b="1" dirty="0" smtClean="0">
                <a:solidFill>
                  <a:srgbClr val="FF0000"/>
                </a:solidFill>
                <a:latin typeface="Comic Sans MS" pitchFamily="66" charset="0"/>
                <a:cs typeface="Times New Roman" pitchFamily="18" charset="0"/>
              </a:rPr>
              <a:t>Bileşiklerin Genel Özellikleri:</a:t>
            </a:r>
          </a:p>
          <a:p>
            <a:pPr>
              <a:lnSpc>
                <a:spcPct val="150000"/>
              </a:lnSpc>
              <a:buFont typeface="Arial" pitchFamily="34" charset="0"/>
              <a:buChar char="•"/>
            </a:pPr>
            <a:r>
              <a:rPr lang="tr-TR" sz="2000" dirty="0" smtClean="0">
                <a:latin typeface="Comic Sans MS" pitchFamily="66" charset="0"/>
                <a:cs typeface="Times New Roman" pitchFamily="18" charset="0"/>
              </a:rPr>
              <a:t>Homojen maddedirler.</a:t>
            </a:r>
          </a:p>
          <a:p>
            <a:pPr>
              <a:lnSpc>
                <a:spcPct val="150000"/>
              </a:lnSpc>
              <a:buFont typeface="Arial" pitchFamily="34" charset="0"/>
              <a:buChar char="•"/>
            </a:pPr>
            <a:r>
              <a:rPr lang="tr-TR" sz="2000" dirty="0" smtClean="0">
                <a:latin typeface="Comic Sans MS" pitchFamily="66" charset="0"/>
                <a:cs typeface="Times New Roman" pitchFamily="18" charset="0"/>
              </a:rPr>
              <a:t>Bileşikteki elementlerin kütleleri arasında sabit bir oran vardır.</a:t>
            </a:r>
          </a:p>
          <a:p>
            <a:pPr>
              <a:lnSpc>
                <a:spcPct val="150000"/>
              </a:lnSpc>
              <a:buFont typeface="Arial" pitchFamily="34" charset="0"/>
              <a:buChar char="•"/>
            </a:pPr>
            <a:r>
              <a:rPr lang="tr-TR" sz="2000" dirty="0" smtClean="0">
                <a:latin typeface="Comic Sans MS" pitchFamily="66" charset="0"/>
                <a:cs typeface="Times New Roman" pitchFamily="18" charset="0"/>
              </a:rPr>
              <a:t>Bileşikler formülle gösterilir.</a:t>
            </a:r>
          </a:p>
          <a:p>
            <a:pPr>
              <a:lnSpc>
                <a:spcPct val="150000"/>
              </a:lnSpc>
              <a:buFont typeface="Arial" pitchFamily="34" charset="0"/>
              <a:buChar char="•"/>
            </a:pPr>
            <a:r>
              <a:rPr lang="tr-TR" sz="2000" dirty="0" smtClean="0">
                <a:latin typeface="Comic Sans MS" pitchFamily="66" charset="0"/>
                <a:cs typeface="Times New Roman" pitchFamily="18" charset="0"/>
              </a:rPr>
              <a:t>Bir bileşiğin molekül formülünden, bileşiği oluşturan elementlerin cinsleri, sayıları ve birleşme oranları anlaşılır.</a:t>
            </a:r>
          </a:p>
          <a:p>
            <a:pPr>
              <a:lnSpc>
                <a:spcPct val="150000"/>
              </a:lnSpc>
              <a:buFont typeface="Arial" pitchFamily="34" charset="0"/>
              <a:buChar char="•"/>
            </a:pPr>
            <a:r>
              <a:rPr lang="tr-TR" sz="2000" dirty="0" smtClean="0">
                <a:latin typeface="Comic Sans MS" pitchFamily="66" charset="0"/>
                <a:cs typeface="Times New Roman" pitchFamily="18" charset="0"/>
              </a:rPr>
              <a:t>Bileşiklerin ayırt edici özellikleri vardır.</a:t>
            </a:r>
          </a:p>
          <a:p>
            <a:pPr>
              <a:lnSpc>
                <a:spcPct val="150000"/>
              </a:lnSpc>
              <a:buFont typeface="Arial" pitchFamily="34" charset="0"/>
              <a:buChar char="•"/>
            </a:pPr>
            <a:r>
              <a:rPr lang="tr-TR" sz="2000" dirty="0" smtClean="0">
                <a:latin typeface="Comic Sans MS" pitchFamily="66" charset="0"/>
                <a:cs typeface="Times New Roman" pitchFamily="18" charset="0"/>
              </a:rPr>
              <a:t>Bileşiği oluşturan elementler, kendi kimyasal özelliklerini kaybederler.</a:t>
            </a:r>
          </a:p>
          <a:p>
            <a:pPr>
              <a:lnSpc>
                <a:spcPct val="150000"/>
              </a:lnSpc>
              <a:buFont typeface="Arial" pitchFamily="34" charset="0"/>
              <a:buChar char="•"/>
            </a:pPr>
            <a:r>
              <a:rPr lang="tr-TR" sz="2000" dirty="0" smtClean="0">
                <a:latin typeface="Comic Sans MS" pitchFamily="66" charset="0"/>
                <a:cs typeface="Times New Roman" pitchFamily="18" charset="0"/>
              </a:rPr>
              <a:t>Bileşikler, bileşenlerine ancak kimyasal yollarla ayrıştırılabilirler.</a:t>
            </a:r>
          </a:p>
          <a:p>
            <a:r>
              <a:rPr lang="tr-TR" dirty="0" smtClean="0"/>
              <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to="" calcmode="lin" valueType="num">
                                      <p:cBhvr>
                                        <p:cTn id="7" dur="1" fill="hold"/>
                                        <p:tgtEl>
                                          <p:spTgt spid="2">
                                            <p:txEl>
                                              <p:pRg st="1" end="1"/>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 to="" calcmode="lin" valueType="num">
                                      <p:cBhvr>
                                        <p:cTn id="10" dur="1" fill="hold"/>
                                        <p:tgtEl>
                                          <p:spTgt spid="2">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to="" calcmode="lin" valueType="num">
                                      <p:cBhvr>
                                        <p:cTn id="13" dur="1" fill="hold"/>
                                        <p:tgtEl>
                                          <p:spTgt spid="2">
                                            <p:txEl>
                                              <p:pRg st="4" end="4"/>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 to="" calcmode="lin" valueType="num">
                                      <p:cBhvr>
                                        <p:cTn id="16" dur="1" fill="hold"/>
                                        <p:tgtEl>
                                          <p:spTgt spid="2">
                                            <p:txEl>
                                              <p:pRg st="5" end="5"/>
                                            </p:txEl>
                                          </p:spTgt>
                                        </p:tgtEl>
                                        <p:attrNameLst>
                                          <p:attrName/>
                                        </p:attrNameLst>
                                      </p:cBhvr>
                                    </p:anim>
                                  </p:childTnLst>
                                </p:cTn>
                              </p:par>
                              <p:par>
                                <p:cTn id="17" presetID="24"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to="" calcmode="lin" valueType="num">
                                      <p:cBhvr>
                                        <p:cTn id="19" dur="1" fill="hold"/>
                                        <p:tgtEl>
                                          <p:spTgt spid="2">
                                            <p:txEl>
                                              <p:pRg st="6" end="6"/>
                                            </p:txEl>
                                          </p:spTgt>
                                        </p:tgtEl>
                                        <p:attrNameLst>
                                          <p:attrName/>
                                        </p:attrNameLst>
                                      </p:cBhvr>
                                    </p:anim>
                                  </p:childTnLst>
                                </p:cTn>
                              </p:par>
                              <p:par>
                                <p:cTn id="20" presetID="24" presetClass="entr" presetSubtype="0" fill="hold" nodeType="withEffect">
                                  <p:stCondLst>
                                    <p:cond delay="0"/>
                                  </p:stCondLst>
                                  <p:childTnLst>
                                    <p:set>
                                      <p:cBhvr>
                                        <p:cTn id="21" dur="1" fill="hold">
                                          <p:stCondLst>
                                            <p:cond delay="0"/>
                                          </p:stCondLst>
                                        </p:cTn>
                                        <p:tgtEl>
                                          <p:spTgt spid="2">
                                            <p:txEl>
                                              <p:pRg st="7" end="7"/>
                                            </p:txEl>
                                          </p:spTgt>
                                        </p:tgtEl>
                                        <p:attrNameLst>
                                          <p:attrName>style.visibility</p:attrName>
                                        </p:attrNameLst>
                                      </p:cBhvr>
                                      <p:to>
                                        <p:strVal val="visible"/>
                                      </p:to>
                                    </p:set>
                                    <p:anim to="" calcmode="lin" valueType="num">
                                      <p:cBhvr>
                                        <p:cTn id="22" dur="1" fill="hold"/>
                                        <p:tgtEl>
                                          <p:spTgt spid="2">
                                            <p:txEl>
                                              <p:pRg st="7" end="7"/>
                                            </p:txEl>
                                          </p:spTgt>
                                        </p:tgtEl>
                                        <p:attrNameLst>
                                          <p:attrName/>
                                        </p:attrNameLst>
                                      </p:cBhvr>
                                    </p:anim>
                                  </p:childTnLst>
                                </p:cTn>
                              </p:par>
                              <p:par>
                                <p:cTn id="23" presetID="24" presetClass="entr" presetSubtype="0" fill="hold" nodeType="with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 to="" calcmode="lin" valueType="num">
                                      <p:cBhvr>
                                        <p:cTn id="25" dur="1" fill="hold"/>
                                        <p:tgtEl>
                                          <p:spTgt spid="2">
                                            <p:txEl>
                                              <p:pRg st="8" end="8"/>
                                            </p:txEl>
                                          </p:spTgt>
                                        </p:tgtEl>
                                        <p:attrNameLst>
                                          <p:attrName/>
                                        </p:attrNameLst>
                                      </p:cBhvr>
                                    </p:anim>
                                  </p:childTnLst>
                                </p:cTn>
                              </p:par>
                              <p:par>
                                <p:cTn id="26" presetID="24" presetClass="entr" presetSubtype="0" fill="hold" nodeType="withEffect">
                                  <p:stCondLst>
                                    <p:cond delay="0"/>
                                  </p:stCondLst>
                                  <p:childTnLst>
                                    <p:set>
                                      <p:cBhvr>
                                        <p:cTn id="27" dur="1" fill="hold">
                                          <p:stCondLst>
                                            <p:cond delay="0"/>
                                          </p:stCondLst>
                                        </p:cTn>
                                        <p:tgtEl>
                                          <p:spTgt spid="2">
                                            <p:txEl>
                                              <p:pRg st="9" end="9"/>
                                            </p:txEl>
                                          </p:spTgt>
                                        </p:tgtEl>
                                        <p:attrNameLst>
                                          <p:attrName>style.visibility</p:attrName>
                                        </p:attrNameLst>
                                      </p:cBhvr>
                                      <p:to>
                                        <p:strVal val="visible"/>
                                      </p:to>
                                    </p:set>
                                    <p:anim to="" calcmode="lin" valueType="num">
                                      <p:cBhvr>
                                        <p:cTn id="28" dur="1" fill="hold"/>
                                        <p:tgtEl>
                                          <p:spTgt spid="2">
                                            <p:txEl>
                                              <p:pRg st="9" end="9"/>
                                            </p:txEl>
                                          </p:spTgt>
                                        </p:tgtEl>
                                        <p:attrNameLst>
                                          <p:attrName/>
                                        </p:attrNameLst>
                                      </p:cBhvr>
                                    </p:anim>
                                  </p:childTnLst>
                                </p:cTn>
                              </p:par>
                              <p:par>
                                <p:cTn id="29" presetID="24" presetClass="entr" presetSubtype="0" fill="hold" nodeType="withEffect">
                                  <p:stCondLst>
                                    <p:cond delay="0"/>
                                  </p:stCondLst>
                                  <p:childTnLst>
                                    <p:set>
                                      <p:cBhvr>
                                        <p:cTn id="30" dur="1" fill="hold">
                                          <p:stCondLst>
                                            <p:cond delay="0"/>
                                          </p:stCondLst>
                                        </p:cTn>
                                        <p:tgtEl>
                                          <p:spTgt spid="2">
                                            <p:txEl>
                                              <p:pRg st="10" end="10"/>
                                            </p:txEl>
                                          </p:spTgt>
                                        </p:tgtEl>
                                        <p:attrNameLst>
                                          <p:attrName>style.visibility</p:attrName>
                                        </p:attrNameLst>
                                      </p:cBhvr>
                                      <p:to>
                                        <p:strVal val="visible"/>
                                      </p:to>
                                    </p:set>
                                    <p:anim to="" calcmode="lin" valueType="num">
                                      <p:cBhvr>
                                        <p:cTn id="31" dur="1" fill="hold"/>
                                        <p:tgtEl>
                                          <p:spTgt spid="2">
                                            <p:txEl>
                                              <p:pRg st="10" end="10"/>
                                            </p:txEl>
                                          </p:spTgt>
                                        </p:tgtEl>
                                        <p:attrNameLst>
                                          <p:attrName/>
                                        </p:attrNameLst>
                                      </p:cBhvr>
                                    </p:anim>
                                  </p:childTnLst>
                                </p:cTn>
                              </p:par>
                              <p:par>
                                <p:cTn id="32" presetID="24" presetClass="entr" presetSubtype="0" fill="hold" nodeType="withEffect">
                                  <p:stCondLst>
                                    <p:cond delay="0"/>
                                  </p:stCondLst>
                                  <p:childTnLst>
                                    <p:set>
                                      <p:cBhvr>
                                        <p:cTn id="33" dur="1" fill="hold">
                                          <p:stCondLst>
                                            <p:cond delay="0"/>
                                          </p:stCondLst>
                                        </p:cTn>
                                        <p:tgtEl>
                                          <p:spTgt spid="2">
                                            <p:txEl>
                                              <p:pRg st="11" end="11"/>
                                            </p:txEl>
                                          </p:spTgt>
                                        </p:tgtEl>
                                        <p:attrNameLst>
                                          <p:attrName>style.visibility</p:attrName>
                                        </p:attrNameLst>
                                      </p:cBhvr>
                                      <p:to>
                                        <p:strVal val="visible"/>
                                      </p:to>
                                    </p:set>
                                    <p:anim to="" calcmode="lin" valueType="num">
                                      <p:cBhvr>
                                        <p:cTn id="34" dur="1" fill="hold"/>
                                        <p:tgtEl>
                                          <p:spTgt spid="2">
                                            <p:txEl>
                                              <p:pRg st="11" end="1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404664"/>
            <a:ext cx="8496944" cy="5396606"/>
          </a:xfrm>
          <a:prstGeom prst="rect">
            <a:avLst/>
          </a:prstGeom>
          <a:noFill/>
        </p:spPr>
        <p:txBody>
          <a:bodyPr wrap="square" rtlCol="0">
            <a:spAutoFit/>
          </a:bodyPr>
          <a:lstStyle/>
          <a:p>
            <a:pPr algn="just"/>
            <a:endParaRPr lang="tr-TR" dirty="0" smtClean="0"/>
          </a:p>
          <a:p>
            <a:pPr algn="just">
              <a:lnSpc>
                <a:spcPct val="150000"/>
              </a:lnSpc>
            </a:pPr>
            <a:r>
              <a:rPr lang="tr-TR" sz="2000" dirty="0" smtClean="0">
                <a:latin typeface="Comic Sans MS" pitchFamily="66" charset="0"/>
              </a:rPr>
              <a:t>     Moleküller kendini meydana getiren atomlardan farklı kimyasal özellik gösterirler. Bu yüzden bileşik kedini oluşturan farklı özelliktedir. Bileşikler katı sıvı ve gaz fazında bulunabilirler.</a:t>
            </a:r>
          </a:p>
          <a:p>
            <a:pPr algn="just">
              <a:lnSpc>
                <a:spcPct val="150000"/>
              </a:lnSpc>
            </a:pPr>
            <a:endParaRPr lang="tr-TR" sz="2000" dirty="0" smtClean="0">
              <a:latin typeface="Comic Sans MS" pitchFamily="66" charset="0"/>
            </a:endParaRPr>
          </a:p>
          <a:p>
            <a:pPr algn="just">
              <a:lnSpc>
                <a:spcPct val="150000"/>
              </a:lnSpc>
            </a:pPr>
            <a:r>
              <a:rPr lang="tr-TR" sz="2000" dirty="0" smtClean="0">
                <a:latin typeface="Comic Sans MS" pitchFamily="66" charset="0"/>
              </a:rPr>
              <a:t>     Bileşiği elementten ayıran temel özellik; kimyasal reaksiyonlarla daha basit yapıda maddelere, hatta elementlere ayrışabilmeleridir. Bileşiği karışımdan ayıran temel özellik ise; saf olması, yapısında elementlerin belli oranlarda bulunması, kendini meydana getiren elementlerden tamamen farklı fiziksel ve kimyasal özellik göstermesidir.</a:t>
            </a:r>
            <a:endParaRPr lang="tr-TR" sz="2000" dirty="0">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332656"/>
            <a:ext cx="8496944" cy="4555093"/>
          </a:xfrm>
          <a:prstGeom prst="rect">
            <a:avLst/>
          </a:prstGeom>
          <a:noFill/>
        </p:spPr>
        <p:txBody>
          <a:bodyPr wrap="square" rtlCol="0">
            <a:spAutoFit/>
          </a:bodyPr>
          <a:lstStyle/>
          <a:p>
            <a:r>
              <a:rPr lang="tr-TR" sz="2000" b="1" dirty="0" smtClean="0">
                <a:solidFill>
                  <a:srgbClr val="FF0000"/>
                </a:solidFill>
                <a:latin typeface="Comic Sans MS" pitchFamily="66" charset="0"/>
              </a:rPr>
              <a:t>BİLEŞİK FORMÜLLERİ</a:t>
            </a:r>
          </a:p>
          <a:p>
            <a:pPr algn="just">
              <a:lnSpc>
                <a:spcPct val="150000"/>
              </a:lnSpc>
            </a:pPr>
            <a:r>
              <a:rPr lang="tr-TR" sz="2000" dirty="0" smtClean="0">
                <a:latin typeface="Comic Sans MS" pitchFamily="66" charset="0"/>
              </a:rPr>
              <a:t/>
            </a:r>
            <a:br>
              <a:rPr lang="tr-TR" sz="2000" dirty="0" smtClean="0">
                <a:latin typeface="Comic Sans MS" pitchFamily="66" charset="0"/>
              </a:rPr>
            </a:br>
            <a:r>
              <a:rPr lang="tr-TR" sz="2000" dirty="0" smtClean="0">
                <a:latin typeface="Comic Sans MS" pitchFamily="66" charset="0"/>
              </a:rPr>
              <a:t>    Bir bileşiğin moleküllerindeki atomlar ve bunların sayıları farklı şekilde gösterilebilir. Molekül şekil olarak modellerle gösterilebileceği gibi açık, yarı açık ve kapalı formüllerle de gösterilebilir. Açık formüllere yarı formülde denir.Bunlara atomların birbiriyle yaptıkları bağlar da belirtilebilmektedir. Fakat reaksiyon kimyasında daha çok kapalı formül kullanılır. AlCl</a:t>
            </a:r>
            <a:r>
              <a:rPr lang="tr-TR" sz="2000" baseline="-25000" dirty="0" smtClean="0">
                <a:latin typeface="Comic Sans MS" pitchFamily="66" charset="0"/>
              </a:rPr>
              <a:t>3</a:t>
            </a:r>
            <a:r>
              <a:rPr lang="tr-TR" sz="2000" dirty="0" smtClean="0">
                <a:latin typeface="Comic Sans MS" pitchFamily="66" charset="0"/>
              </a:rPr>
              <a:t> yazılışında atomların ad ve sayıları belirtilmiştir. AlCl</a:t>
            </a:r>
            <a:r>
              <a:rPr lang="tr-TR" sz="2000" baseline="-25000" dirty="0" smtClean="0">
                <a:latin typeface="Comic Sans MS" pitchFamily="66" charset="0"/>
              </a:rPr>
              <a:t>3</a:t>
            </a:r>
            <a:r>
              <a:rPr lang="tr-TR" sz="2000" dirty="0" smtClean="0">
                <a:latin typeface="Comic Sans MS" pitchFamily="66" charset="0"/>
              </a:rPr>
              <a:t> molekülü; bir alüminyum ve 3 adet klor atomundan oluşur. </a:t>
            </a:r>
            <a:endParaRPr lang="tr-TR" sz="2000" dirty="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620688"/>
            <a:ext cx="8208912" cy="2585323"/>
          </a:xfrm>
          <a:prstGeom prst="rect">
            <a:avLst/>
          </a:prstGeom>
          <a:noFill/>
        </p:spPr>
        <p:txBody>
          <a:bodyPr wrap="square" rtlCol="0">
            <a:spAutoFit/>
          </a:bodyPr>
          <a:lstStyle/>
          <a:p>
            <a:pPr algn="just">
              <a:lnSpc>
                <a:spcPct val="150000"/>
              </a:lnSpc>
            </a:pPr>
            <a:r>
              <a:rPr lang="tr-TR" dirty="0" smtClean="0">
                <a:latin typeface="Comic Sans MS" pitchFamily="66" charset="0"/>
              </a:rPr>
              <a:t>Kaba formülle molekül formülü arasındaki farkın anlaşılmasında yarar vardır. Kaba formül sadece bileşiği oluşturan elementlerin bileşikteki bağıl atom sayıları arasındaki oranı gösterir. Fakat gerçekte bileşiğin moleküllerinde kaçar atom bulunduğunu ifade etmez.Molekül formülü ise bileşiğin molekülündeki atomların gerçek sayısını gösterir.Gerçek formül veya kimyasal formül olarak da adlandırılır.</a:t>
            </a:r>
            <a:endParaRPr lang="tr-TR" dirty="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332656"/>
            <a:ext cx="8568952" cy="6093976"/>
          </a:xfrm>
          <a:prstGeom prst="rect">
            <a:avLst/>
          </a:prstGeom>
          <a:noFill/>
        </p:spPr>
        <p:txBody>
          <a:bodyPr wrap="square" rtlCol="0">
            <a:spAutoFit/>
          </a:bodyPr>
          <a:lstStyle/>
          <a:p>
            <a:endParaRPr lang="tr-TR" sz="2400" b="1" dirty="0" smtClean="0">
              <a:solidFill>
                <a:srgbClr val="FF0000"/>
              </a:solidFill>
              <a:latin typeface="Comic Sans MS" pitchFamily="66" charset="0"/>
            </a:endParaRPr>
          </a:p>
          <a:p>
            <a:r>
              <a:rPr lang="tr-TR" sz="2400" b="1" dirty="0" smtClean="0">
                <a:solidFill>
                  <a:srgbClr val="FF0000"/>
                </a:solidFill>
                <a:latin typeface="Comic Sans MS" pitchFamily="66" charset="0"/>
              </a:rPr>
              <a:t>     </a:t>
            </a:r>
            <a:r>
              <a:rPr lang="en-US" sz="2400" b="1" dirty="0" smtClean="0">
                <a:solidFill>
                  <a:srgbClr val="FF0000"/>
                </a:solidFill>
                <a:latin typeface="Comic Sans MS" pitchFamily="66" charset="0"/>
              </a:rPr>
              <a:t>BİLEŞİKLERİN ADLANDIRILMASI</a:t>
            </a:r>
          </a:p>
          <a:p>
            <a:endParaRPr lang="en-US" sz="2400" b="1" dirty="0" smtClean="0">
              <a:solidFill>
                <a:srgbClr val="FF0000"/>
              </a:solidFill>
              <a:latin typeface="Comic Sans MS" pitchFamily="66" charset="0"/>
            </a:endParaRPr>
          </a:p>
          <a:p>
            <a:r>
              <a:rPr lang="en-US" sz="2400" b="1" dirty="0" smtClean="0">
                <a:solidFill>
                  <a:srgbClr val="FF0000"/>
                </a:solidFill>
                <a:latin typeface="Comic Sans MS" pitchFamily="66" charset="0"/>
              </a:rPr>
              <a:t>1-</a:t>
            </a:r>
            <a:r>
              <a:rPr lang="tr-TR" sz="2400" b="1" dirty="0" smtClean="0">
                <a:solidFill>
                  <a:srgbClr val="FF0000"/>
                </a:solidFill>
                <a:latin typeface="Comic Sans MS" pitchFamily="66" charset="0"/>
              </a:rPr>
              <a:t>Metal-Ametal </a:t>
            </a:r>
            <a:r>
              <a:rPr lang="tr-TR" sz="2400" b="1" dirty="0">
                <a:solidFill>
                  <a:srgbClr val="FF0000"/>
                </a:solidFill>
                <a:latin typeface="Comic Sans MS" pitchFamily="66" charset="0"/>
              </a:rPr>
              <a:t>İkili </a:t>
            </a:r>
            <a:r>
              <a:rPr lang="tr-TR" sz="2400" b="1" dirty="0" smtClean="0">
                <a:solidFill>
                  <a:srgbClr val="FF0000"/>
                </a:solidFill>
                <a:latin typeface="Comic Sans MS" pitchFamily="66" charset="0"/>
              </a:rPr>
              <a:t>Bileşiklerinin Adlandırılması</a:t>
            </a:r>
          </a:p>
          <a:p>
            <a:endParaRPr lang="tr-TR" sz="2400" b="1" dirty="0">
              <a:solidFill>
                <a:srgbClr val="FF0000"/>
              </a:solidFill>
              <a:latin typeface="Comic Sans MS" pitchFamily="66" charset="0"/>
            </a:endParaRPr>
          </a:p>
          <a:p>
            <a:pPr>
              <a:lnSpc>
                <a:spcPct val="150000"/>
              </a:lnSpc>
            </a:pPr>
            <a:r>
              <a:rPr lang="tr-TR" dirty="0" smtClean="0"/>
              <a:t>    </a:t>
            </a:r>
            <a:r>
              <a:rPr lang="tr-TR" sz="2000" dirty="0" smtClean="0">
                <a:latin typeface="Comic Sans MS" pitchFamily="66" charset="0"/>
              </a:rPr>
              <a:t>İyonik </a:t>
            </a:r>
            <a:r>
              <a:rPr lang="tr-TR" sz="2000" dirty="0">
                <a:latin typeface="Comic Sans MS" pitchFamily="66" charset="0"/>
              </a:rPr>
              <a:t>karakterli metal-ametal ikili </a:t>
            </a:r>
            <a:r>
              <a:rPr lang="tr-TR" sz="2000" dirty="0" smtClean="0">
                <a:latin typeface="Comic Sans MS" pitchFamily="66" charset="0"/>
              </a:rPr>
              <a:t>bileşiklerinin adlandırılmasında </a:t>
            </a:r>
            <a:r>
              <a:rPr lang="tr-TR" sz="2000" dirty="0">
                <a:latin typeface="Comic Sans MS" pitchFamily="66" charset="0"/>
              </a:rPr>
              <a:t>şu kural </a:t>
            </a:r>
            <a:r>
              <a:rPr lang="tr-TR" sz="2000" dirty="0" smtClean="0">
                <a:latin typeface="Comic Sans MS" pitchFamily="66" charset="0"/>
              </a:rPr>
              <a:t>izlenir;</a:t>
            </a:r>
          </a:p>
          <a:p>
            <a:pPr>
              <a:lnSpc>
                <a:spcPct val="150000"/>
              </a:lnSpc>
            </a:pPr>
            <a:endParaRPr lang="tr-TR" sz="2000" dirty="0">
              <a:latin typeface="Comic Sans MS" pitchFamily="66" charset="0"/>
            </a:endParaRPr>
          </a:p>
          <a:p>
            <a:pPr>
              <a:lnSpc>
                <a:spcPct val="150000"/>
              </a:lnSpc>
            </a:pPr>
            <a:r>
              <a:rPr lang="tr-TR" sz="2000" dirty="0">
                <a:latin typeface="Comic Sans MS" pitchFamily="66" charset="0"/>
              </a:rPr>
              <a:t>1) Metalin adı olduğu gibi söylenir,</a:t>
            </a:r>
          </a:p>
          <a:p>
            <a:pPr>
              <a:lnSpc>
                <a:spcPct val="150000"/>
              </a:lnSpc>
            </a:pPr>
            <a:r>
              <a:rPr lang="tr-TR" sz="2000" dirty="0">
                <a:latin typeface="Comic Sans MS" pitchFamily="66" charset="0"/>
              </a:rPr>
              <a:t>2) Ametalin adının sonuna “</a:t>
            </a:r>
            <a:r>
              <a:rPr lang="tr-TR" sz="2000" dirty="0" err="1">
                <a:latin typeface="Comic Sans MS" pitchFamily="66" charset="0"/>
              </a:rPr>
              <a:t>ür</a:t>
            </a:r>
            <a:r>
              <a:rPr lang="tr-TR" sz="2000" dirty="0">
                <a:latin typeface="Comic Sans MS" pitchFamily="66" charset="0"/>
              </a:rPr>
              <a:t>” eki getirilir</a:t>
            </a:r>
            <a:r>
              <a:rPr lang="tr-TR" sz="2000" dirty="0" smtClean="0">
                <a:latin typeface="Comic Sans MS" pitchFamily="66" charset="0"/>
              </a:rPr>
              <a:t>.</a:t>
            </a:r>
          </a:p>
          <a:p>
            <a:pPr>
              <a:lnSpc>
                <a:spcPct val="150000"/>
              </a:lnSpc>
            </a:pPr>
            <a:endParaRPr lang="tr-TR" sz="2000" dirty="0">
              <a:latin typeface="Comic Sans MS" pitchFamily="66" charset="0"/>
            </a:endParaRPr>
          </a:p>
          <a:p>
            <a:pPr>
              <a:lnSpc>
                <a:spcPct val="150000"/>
              </a:lnSpc>
            </a:pPr>
            <a:r>
              <a:rPr lang="en-US" sz="2000" dirty="0" smtClean="0">
                <a:latin typeface="Comic Sans MS" pitchFamily="66" charset="0"/>
              </a:rPr>
              <a:t>***</a:t>
            </a:r>
            <a:r>
              <a:rPr lang="tr-TR" sz="2000" dirty="0" smtClean="0">
                <a:latin typeface="Comic Sans MS" pitchFamily="66" charset="0"/>
              </a:rPr>
              <a:t>Not</a:t>
            </a:r>
            <a:r>
              <a:rPr lang="tr-TR" sz="2000" dirty="0">
                <a:latin typeface="Comic Sans MS" pitchFamily="66" charset="0"/>
              </a:rPr>
              <a:t>: </a:t>
            </a:r>
            <a:r>
              <a:rPr lang="tr-TR" sz="2000" dirty="0" smtClean="0">
                <a:latin typeface="Comic Sans MS" pitchFamily="66" charset="0"/>
              </a:rPr>
              <a:t>Farklı değerliklere sahip metal iyonları farklı formüllere sahip bileşikler oluşturacağı için, bunların isimlendirilmesinde, metal iyonunun yükseltgenme basamağı da belirtilir.</a:t>
            </a:r>
            <a:endParaRPr lang="tr-TR" sz="2000" dirty="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533</Words>
  <Application>Microsoft Office PowerPoint</Application>
  <PresentationFormat>Ekran Gösterisi (4:3)</PresentationFormat>
  <Paragraphs>198</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12</vt:i4>
      </vt:variant>
    </vt:vector>
  </HeadingPairs>
  <TitlesOfParts>
    <vt:vector size="19" baseType="lpstr">
      <vt:lpstr>Arial</vt:lpstr>
      <vt:lpstr>Calibri</vt:lpstr>
      <vt:lpstr>Comic Sans MS</vt:lpstr>
      <vt:lpstr>Times New Roman</vt:lpstr>
      <vt:lpstr>Ofis Teması</vt:lpstr>
      <vt:lpstr>1_Ofis Teması</vt:lpstr>
      <vt:lpstr>2_Ofis Teması</vt:lpstr>
      <vt:lpstr>BİLEŞİK FORMÜLLERİNİN YAZILMASI VE ADLANDIRILMASI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Teknik</dc:creator>
  <cp:lastModifiedBy>nakben</cp:lastModifiedBy>
  <cp:revision>43</cp:revision>
  <dcterms:created xsi:type="dcterms:W3CDTF">2012-04-02T10:59:44Z</dcterms:created>
  <dcterms:modified xsi:type="dcterms:W3CDTF">2016-03-04T18:48:12Z</dcterms:modified>
</cp:coreProperties>
</file>