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1" r:id="rId7"/>
    <p:sldId id="263" r:id="rId8"/>
    <p:sldId id="265" r:id="rId9"/>
    <p:sldId id="271" r:id="rId10"/>
    <p:sldId id="266" r:id="rId11"/>
    <p:sldId id="267" r:id="rId12"/>
    <p:sldId id="280" r:id="rId13"/>
    <p:sldId id="268" r:id="rId14"/>
    <p:sldId id="281" r:id="rId15"/>
    <p:sldId id="269" r:id="rId16"/>
    <p:sldId id="278" r:id="rId17"/>
    <p:sldId id="270" r:id="rId18"/>
    <p:sldId id="272" r:id="rId19"/>
    <p:sldId id="277" r:id="rId20"/>
    <p:sldId id="275" r:id="rId21"/>
    <p:sldId id="282" r:id="rId22"/>
    <p:sldId id="283" r:id="rId23"/>
    <p:sldId id="285" r:id="rId24"/>
    <p:sldId id="284"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2" r:id="rId41"/>
    <p:sldId id="301" r:id="rId42"/>
    <p:sldId id="303" r:id="rId43"/>
    <p:sldId id="305" r:id="rId44"/>
    <p:sldId id="306"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2F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22716234992649"/>
          <c:y val="5.0227221380309633E-2"/>
          <c:w val="0.85319181707083125"/>
          <c:h val="0.76436184277264008"/>
        </c:manualLayout>
      </c:layout>
      <c:lineChart>
        <c:grouping val="stacked"/>
        <c:varyColors val="0"/>
        <c:ser>
          <c:idx val="0"/>
          <c:order val="0"/>
          <c:tx>
            <c:strRef>
              <c:f>Sayfa1!$B$1</c:f>
              <c:strCache>
                <c:ptCount val="1"/>
                <c:pt idx="0">
                  <c:v>Seri 1</c:v>
                </c:pt>
              </c:strCache>
            </c:strRef>
          </c:tx>
          <c:marker>
            <c:symbol val="none"/>
          </c:marker>
          <c:cat>
            <c:numRef>
              <c:f>Sayfa1!$A$2:$A$7</c:f>
              <c:numCache>
                <c:formatCode>General</c:formatCode>
                <c:ptCount val="6"/>
                <c:pt idx="0">
                  <c:v>100</c:v>
                </c:pt>
                <c:pt idx="1">
                  <c:v>150</c:v>
                </c:pt>
                <c:pt idx="2">
                  <c:v>200</c:v>
                </c:pt>
                <c:pt idx="3">
                  <c:v>250</c:v>
                </c:pt>
                <c:pt idx="4">
                  <c:v>300</c:v>
                </c:pt>
                <c:pt idx="5">
                  <c:v>350</c:v>
                </c:pt>
              </c:numCache>
            </c:numRef>
          </c:cat>
          <c:val>
            <c:numRef>
              <c:f>Sayfa1!$B$2:$B$7</c:f>
              <c:numCache>
                <c:formatCode>General</c:formatCode>
                <c:ptCount val="6"/>
              </c:numCache>
            </c:numRef>
          </c:val>
          <c:smooth val="0"/>
        </c:ser>
        <c:ser>
          <c:idx val="1"/>
          <c:order val="1"/>
          <c:tx>
            <c:strRef>
              <c:f>Sayfa1!$C$1</c:f>
              <c:strCache>
                <c:ptCount val="1"/>
                <c:pt idx="0">
                  <c:v>Sütun1</c:v>
                </c:pt>
              </c:strCache>
            </c:strRef>
          </c:tx>
          <c:marker>
            <c:symbol val="none"/>
          </c:marker>
          <c:cat>
            <c:numRef>
              <c:f>Sayfa1!$A$2:$A$7</c:f>
              <c:numCache>
                <c:formatCode>General</c:formatCode>
                <c:ptCount val="6"/>
                <c:pt idx="0">
                  <c:v>100</c:v>
                </c:pt>
                <c:pt idx="1">
                  <c:v>150</c:v>
                </c:pt>
                <c:pt idx="2">
                  <c:v>200</c:v>
                </c:pt>
                <c:pt idx="3">
                  <c:v>250</c:v>
                </c:pt>
                <c:pt idx="4">
                  <c:v>300</c:v>
                </c:pt>
                <c:pt idx="5">
                  <c:v>350</c:v>
                </c:pt>
              </c:numCache>
            </c:numRef>
          </c:cat>
          <c:val>
            <c:numRef>
              <c:f>Sayfa1!$C$2:$C$7</c:f>
              <c:numCache>
                <c:formatCode>General</c:formatCode>
                <c:ptCount val="6"/>
              </c:numCache>
            </c:numRef>
          </c:val>
          <c:smooth val="0"/>
        </c:ser>
        <c:ser>
          <c:idx val="2"/>
          <c:order val="2"/>
          <c:tx>
            <c:strRef>
              <c:f>Sayfa1!$D$1</c:f>
              <c:strCache>
                <c:ptCount val="1"/>
                <c:pt idx="0">
                  <c:v>Sütun2</c:v>
                </c:pt>
              </c:strCache>
            </c:strRef>
          </c:tx>
          <c:marker>
            <c:symbol val="none"/>
          </c:marker>
          <c:cat>
            <c:numRef>
              <c:f>Sayfa1!$A$2:$A$7</c:f>
              <c:numCache>
                <c:formatCode>General</c:formatCode>
                <c:ptCount val="6"/>
                <c:pt idx="0">
                  <c:v>100</c:v>
                </c:pt>
                <c:pt idx="1">
                  <c:v>150</c:v>
                </c:pt>
                <c:pt idx="2">
                  <c:v>200</c:v>
                </c:pt>
                <c:pt idx="3">
                  <c:v>250</c:v>
                </c:pt>
                <c:pt idx="4">
                  <c:v>300</c:v>
                </c:pt>
                <c:pt idx="5">
                  <c:v>350</c:v>
                </c:pt>
              </c:numCache>
            </c:numRef>
          </c:cat>
          <c:val>
            <c:numRef>
              <c:f>Sayfa1!$D$2:$D$7</c:f>
              <c:numCache>
                <c:formatCode>General</c:formatCode>
                <c:ptCount val="6"/>
              </c:numCache>
            </c:numRef>
          </c:val>
          <c:smooth val="0"/>
        </c:ser>
        <c:dLbls>
          <c:showLegendKey val="0"/>
          <c:showVal val="0"/>
          <c:showCatName val="0"/>
          <c:showSerName val="0"/>
          <c:showPercent val="0"/>
          <c:showBubbleSize val="0"/>
        </c:dLbls>
        <c:smooth val="0"/>
        <c:axId val="835075488"/>
        <c:axId val="835079296"/>
      </c:lineChart>
      <c:catAx>
        <c:axId val="835075488"/>
        <c:scaling>
          <c:orientation val="minMax"/>
        </c:scaling>
        <c:delete val="0"/>
        <c:axPos val="b"/>
        <c:numFmt formatCode="General" sourceLinked="1"/>
        <c:majorTickMark val="out"/>
        <c:minorTickMark val="none"/>
        <c:tickLblPos val="nextTo"/>
        <c:txPr>
          <a:bodyPr/>
          <a:lstStyle/>
          <a:p>
            <a:pPr>
              <a:defRPr sz="2800">
                <a:solidFill>
                  <a:schemeClr val="tx2">
                    <a:lumMod val="75000"/>
                  </a:schemeClr>
                </a:solidFill>
              </a:defRPr>
            </a:pPr>
            <a:endParaRPr lang="tr-TR"/>
          </a:p>
        </c:txPr>
        <c:crossAx val="835079296"/>
        <c:crosses val="autoZero"/>
        <c:auto val="1"/>
        <c:lblAlgn val="ctr"/>
        <c:lblOffset val="100"/>
        <c:noMultiLvlLbl val="0"/>
      </c:catAx>
      <c:valAx>
        <c:axId val="835079296"/>
        <c:scaling>
          <c:orientation val="minMax"/>
          <c:max val="16"/>
          <c:min val="0"/>
        </c:scaling>
        <c:delete val="0"/>
        <c:axPos val="l"/>
        <c:majorGridlines/>
        <c:numFmt formatCode="General" sourceLinked="1"/>
        <c:majorTickMark val="out"/>
        <c:minorTickMark val="none"/>
        <c:tickLblPos val="nextTo"/>
        <c:txPr>
          <a:bodyPr/>
          <a:lstStyle/>
          <a:p>
            <a:pPr>
              <a:defRPr sz="2800">
                <a:solidFill>
                  <a:schemeClr val="tx2">
                    <a:lumMod val="75000"/>
                  </a:schemeClr>
                </a:solidFill>
              </a:defRPr>
            </a:pPr>
            <a:endParaRPr lang="tr-TR"/>
          </a:p>
        </c:txPr>
        <c:crossAx val="835075488"/>
        <c:crosses val="autoZero"/>
        <c:crossBetween val="between"/>
        <c:majorUnit val="4"/>
        <c:minorUnit val="1"/>
      </c:valAx>
      <c:spPr>
        <a:noFill/>
        <a:ln w="25400">
          <a:noFill/>
        </a:ln>
      </c:spPr>
    </c:plotArea>
    <c:plotVisOnly val="1"/>
    <c:dispBlanksAs val="zero"/>
    <c:showDLblsOverMax val="0"/>
  </c:chart>
  <c:txPr>
    <a:bodyPr/>
    <a:lstStyle/>
    <a:p>
      <a:pPr>
        <a:defRPr sz="1800"/>
      </a:pPr>
      <a:endParaRPr lang="tr-T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2000">
              <a:schemeClr val="bg1"/>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11.12.2017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0" y="1844824"/>
            <a:ext cx="9144000" cy="769441"/>
          </a:xfrm>
          <a:prstGeom prst="rect">
            <a:avLst/>
          </a:prstGeom>
          <a:noFill/>
          <a:ln>
            <a:solidFill>
              <a:schemeClr val="accent1"/>
            </a:solidFill>
          </a:ln>
        </p:spPr>
        <p:txBody>
          <a:bodyPr wrap="square" rtlCol="0">
            <a:spAutoFit/>
          </a:bodyPr>
          <a:lstStyle/>
          <a:p>
            <a:pPr algn="ctr">
              <a:spcBef>
                <a:spcPct val="0"/>
              </a:spcBef>
            </a:pPr>
            <a:r>
              <a:rPr lang="tr-TR" sz="4400" b="1" dirty="0" smtClean="0">
                <a:solidFill>
                  <a:schemeClr val="tx2">
                    <a:lumMod val="75000"/>
                  </a:schemeClr>
                </a:solidFill>
                <a:latin typeface="+mj-lt"/>
                <a:ea typeface="+mj-ea"/>
                <a:cs typeface="+mj-cs"/>
              </a:rPr>
              <a:t>Ünite 6 : Beslenme </a:t>
            </a:r>
            <a:r>
              <a:rPr lang="tr-TR" sz="4400" b="1" dirty="0" smtClean="0">
                <a:solidFill>
                  <a:schemeClr val="tx2">
                    <a:lumMod val="75000"/>
                  </a:schemeClr>
                </a:solidFill>
                <a:latin typeface="+mj-lt"/>
                <a:ea typeface="+mj-ea"/>
                <a:cs typeface="+mj-cs"/>
              </a:rPr>
              <a:t>ve Kalp Sağlığı</a:t>
            </a:r>
          </a:p>
        </p:txBody>
      </p:sp>
      <p:pic>
        <p:nvPicPr>
          <p:cNvPr id="1027" name="Picture 3" descr="C:\Users\Levent\Desktop\beslenme\yasambicimi.jpg"/>
          <p:cNvPicPr>
            <a:picLocks noChangeAspect="1" noChangeArrowheads="1"/>
          </p:cNvPicPr>
          <p:nvPr/>
        </p:nvPicPr>
        <p:blipFill>
          <a:blip r:embed="rId2" cstate="print"/>
          <a:srcRect/>
          <a:stretch>
            <a:fillRect/>
          </a:stretch>
        </p:blipFill>
        <p:spPr bwMode="auto">
          <a:xfrm>
            <a:off x="0" y="4005064"/>
            <a:ext cx="9144000" cy="2381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vent\Desktop\beslenme\Yeni klasör\8cf7a1ad-e8d5-4308-a47a-66ae465253f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vent\Desktop\beslenme\Yeni klasör\e087a263-a75e-4360-a8a8-510d853c818b.jpg"/>
          <p:cNvPicPr>
            <a:picLocks noChangeAspect="1" noChangeArrowheads="1"/>
          </p:cNvPicPr>
          <p:nvPr/>
        </p:nvPicPr>
        <p:blipFill>
          <a:blip r:embed="rId2" cstate="print"/>
          <a:srcRect/>
          <a:stretch>
            <a:fillRect/>
          </a:stretch>
        </p:blipFill>
        <p:spPr bwMode="auto">
          <a:xfrm>
            <a:off x="1" y="0"/>
            <a:ext cx="9144000" cy="693851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event\Desktop\beslenme\b34c63_b0c7e194853e4140aec31bfb319cc95f.gif"/>
          <p:cNvPicPr>
            <a:picLocks noGrp="1" noChangeAspect="1" noChangeArrowheads="1" noCrop="1"/>
          </p:cNvPicPr>
          <p:nvPr>
            <p:ph idx="1"/>
          </p:nvPr>
        </p:nvPicPr>
        <p:blipFill>
          <a:blip r:embed="rId2" cstate="print"/>
          <a:srcRect/>
          <a:stretch>
            <a:fillRect/>
          </a:stretch>
        </p:blipFill>
        <p:spPr bwMode="auto">
          <a:xfrm>
            <a:off x="0" y="1700808"/>
            <a:ext cx="9144000" cy="5157192"/>
          </a:xfrm>
          <a:prstGeom prst="rect">
            <a:avLst/>
          </a:prstGeom>
          <a:noFill/>
        </p:spPr>
      </p:pic>
      <p:sp>
        <p:nvSpPr>
          <p:cNvPr id="5" name="4 Metin kutusu"/>
          <p:cNvSpPr txBox="1"/>
          <p:nvPr/>
        </p:nvSpPr>
        <p:spPr>
          <a:xfrm>
            <a:off x="0" y="332656"/>
            <a:ext cx="9144000" cy="954107"/>
          </a:xfrm>
          <a:prstGeom prst="rect">
            <a:avLst/>
          </a:prstGeom>
          <a:noFill/>
        </p:spPr>
        <p:txBody>
          <a:bodyPr wrap="square" rtlCol="0">
            <a:spAutoFit/>
          </a:bodyPr>
          <a:lstStyle/>
          <a:p>
            <a:pPr algn="just"/>
            <a:r>
              <a:rPr lang="tr-TR" sz="3600" dirty="0" smtClean="0">
                <a:solidFill>
                  <a:schemeClr val="tx2">
                    <a:lumMod val="75000"/>
                  </a:schemeClr>
                </a:solidFill>
              </a:rPr>
              <a:t>LDL Kolesterol </a:t>
            </a:r>
            <a:r>
              <a:rPr lang="tr-TR" sz="3600" b="1" dirty="0" smtClean="0">
                <a:solidFill>
                  <a:schemeClr val="tx2">
                    <a:lumMod val="75000"/>
                  </a:schemeClr>
                </a:solidFill>
              </a:rPr>
              <a:t>Oksitlenme</a:t>
            </a:r>
            <a:r>
              <a:rPr lang="tr-TR" sz="3600" dirty="0" smtClean="0">
                <a:solidFill>
                  <a:schemeClr val="tx2">
                    <a:lumMod val="75000"/>
                  </a:schemeClr>
                </a:solidFill>
              </a:rPr>
              <a:t> ile kontrolden çıkar.  </a:t>
            </a:r>
          </a:p>
          <a:p>
            <a:pPr algn="just"/>
            <a:r>
              <a:rPr lang="tr-TR" sz="2000" dirty="0" smtClean="0">
                <a:solidFill>
                  <a:schemeClr val="tx2">
                    <a:lumMod val="75000"/>
                  </a:schemeClr>
                </a:solidFill>
              </a:rPr>
              <a:t>(Kötü Beslenme ve Sigara)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0" y="332656"/>
            <a:ext cx="9144000" cy="769441"/>
          </a:xfrm>
          <a:prstGeom prst="rect">
            <a:avLst/>
          </a:prstGeom>
          <a:noFill/>
        </p:spPr>
        <p:txBody>
          <a:bodyPr wrap="square" rtlCol="0">
            <a:spAutoFit/>
          </a:bodyPr>
          <a:lstStyle/>
          <a:p>
            <a:pPr algn="ctr"/>
            <a:r>
              <a:rPr lang="tr-TR" sz="4400" b="1" dirty="0" smtClean="0">
                <a:solidFill>
                  <a:schemeClr val="tx2">
                    <a:lumMod val="75000"/>
                  </a:schemeClr>
                </a:solidFill>
              </a:rPr>
              <a:t>HDL </a:t>
            </a:r>
            <a:r>
              <a:rPr lang="tr-TR" sz="4400" dirty="0" smtClean="0">
                <a:solidFill>
                  <a:schemeClr val="tx2">
                    <a:lumMod val="75000"/>
                  </a:schemeClr>
                </a:solidFill>
              </a:rPr>
              <a:t>: Kolesterolü karaciğere geri taşır.</a:t>
            </a:r>
          </a:p>
        </p:txBody>
      </p:sp>
      <p:pic>
        <p:nvPicPr>
          <p:cNvPr id="3076" name="Picture 4" descr="C:\Users\Levent\Desktop\beslenme\b34c63_92c3c46f533a4cd9931b7cd1b7c3289e.gif"/>
          <p:cNvPicPr>
            <a:picLocks noChangeAspect="1" noChangeArrowheads="1" noCrop="1"/>
          </p:cNvPicPr>
          <p:nvPr/>
        </p:nvPicPr>
        <p:blipFill>
          <a:blip r:embed="rId2" cstate="print"/>
          <a:srcRect/>
          <a:stretch>
            <a:fillRect/>
          </a:stretch>
        </p:blipFill>
        <p:spPr bwMode="auto">
          <a:xfrm>
            <a:off x="611560" y="2852936"/>
            <a:ext cx="8067675" cy="4005064"/>
          </a:xfrm>
          <a:prstGeom prst="rect">
            <a:avLst/>
          </a:prstGeom>
          <a:noFill/>
        </p:spPr>
      </p:pic>
      <p:pic>
        <p:nvPicPr>
          <p:cNvPr id="8" name="Picture 3" descr="C:\Users\Levent\Desktop\beslenme\LDL-vs-HDL-Cholesterol.jpg"/>
          <p:cNvPicPr>
            <a:picLocks noChangeAspect="1" noChangeArrowheads="1"/>
          </p:cNvPicPr>
          <p:nvPr/>
        </p:nvPicPr>
        <p:blipFill>
          <a:blip r:embed="rId3" cstate="print"/>
          <a:srcRect/>
          <a:stretch>
            <a:fillRect/>
          </a:stretch>
        </p:blipFill>
        <p:spPr bwMode="auto">
          <a:xfrm>
            <a:off x="2051720" y="1124744"/>
            <a:ext cx="4762500" cy="17049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0" y="332656"/>
            <a:ext cx="9144000" cy="769441"/>
          </a:xfrm>
          <a:prstGeom prst="rect">
            <a:avLst/>
          </a:prstGeom>
          <a:noFill/>
        </p:spPr>
        <p:txBody>
          <a:bodyPr wrap="square" rtlCol="0">
            <a:spAutoFit/>
          </a:bodyPr>
          <a:lstStyle/>
          <a:p>
            <a:pPr algn="ctr"/>
            <a:r>
              <a:rPr lang="tr-TR" sz="4400" b="1" dirty="0" smtClean="0">
                <a:solidFill>
                  <a:schemeClr val="tx2">
                    <a:lumMod val="75000"/>
                  </a:schemeClr>
                </a:solidFill>
              </a:rPr>
              <a:t>HDL </a:t>
            </a:r>
            <a:r>
              <a:rPr lang="tr-TR" sz="4400" dirty="0" smtClean="0">
                <a:solidFill>
                  <a:schemeClr val="tx2">
                    <a:lumMod val="75000"/>
                  </a:schemeClr>
                </a:solidFill>
              </a:rPr>
              <a:t>: Kolesterolü karaciğere geri taşır.</a:t>
            </a:r>
          </a:p>
        </p:txBody>
      </p:sp>
      <p:pic>
        <p:nvPicPr>
          <p:cNvPr id="4" name="Picture 2" descr="C:\Users\Levent\Desktop\beslenme\Yeni klasör\bc794d45-6041-47d5-bb7d-de990057f1b2.jpg"/>
          <p:cNvPicPr>
            <a:picLocks noGrp="1" noChangeAspect="1" noChangeArrowheads="1"/>
          </p:cNvPicPr>
          <p:nvPr>
            <p:ph idx="1"/>
          </p:nvPr>
        </p:nvPicPr>
        <p:blipFill>
          <a:blip r:embed="rId2" cstate="print"/>
          <a:srcRect/>
          <a:stretch>
            <a:fillRect/>
          </a:stretch>
        </p:blipFill>
        <p:spPr bwMode="auto">
          <a:xfrm>
            <a:off x="1" y="1700807"/>
            <a:ext cx="9144000" cy="515719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16632"/>
            <a:ext cx="8820472" cy="2677656"/>
          </a:xfrm>
          <a:prstGeom prst="rect">
            <a:avLst/>
          </a:prstGeom>
          <a:noFill/>
        </p:spPr>
        <p:txBody>
          <a:bodyPr wrap="square" rtlCol="0">
            <a:spAutoFit/>
          </a:bodyPr>
          <a:lstStyle/>
          <a:p>
            <a:pPr algn="just"/>
            <a:r>
              <a:rPr lang="tr-TR" sz="2400" dirty="0" smtClean="0">
                <a:solidFill>
                  <a:schemeClr val="tx2">
                    <a:lumMod val="75000"/>
                  </a:schemeClr>
                </a:solidFill>
              </a:rPr>
              <a:t>     LDL atardamar içerisinde taşındıkça yapısında bol miktarda bulunan kolesterolün </a:t>
            </a:r>
            <a:r>
              <a:rPr lang="tr-TR" sz="2400" b="1" dirty="0" smtClean="0">
                <a:solidFill>
                  <a:schemeClr val="tx2">
                    <a:lumMod val="75000"/>
                  </a:schemeClr>
                </a:solidFill>
              </a:rPr>
              <a:t>oksitlenme</a:t>
            </a:r>
            <a:r>
              <a:rPr lang="tr-TR" sz="2400" dirty="0" smtClean="0">
                <a:solidFill>
                  <a:schemeClr val="tx2">
                    <a:lumMod val="75000"/>
                  </a:schemeClr>
                </a:solidFill>
              </a:rPr>
              <a:t> ve hasarı uğrama tehlikesi vardır. Hasar durumunda otobüsteki yani LDL içerisindeki kolesterol atardamar içine yayılarak kontrolden çıkar. LDL gerçek bir çarpışma sahnesi gibi atardamar ceplerine kolesterol Saçmaktadır LDL kolesterol atardamarlarda uzun </a:t>
            </a:r>
            <a:r>
              <a:rPr lang="tr-TR" sz="2400" dirty="0" err="1" smtClean="0">
                <a:solidFill>
                  <a:schemeClr val="tx2">
                    <a:lumMod val="75000"/>
                  </a:schemeClr>
                </a:solidFill>
              </a:rPr>
              <a:t>süe</a:t>
            </a:r>
            <a:r>
              <a:rPr lang="tr-TR" sz="2400" dirty="0" smtClean="0">
                <a:solidFill>
                  <a:schemeClr val="tx2">
                    <a:lumMod val="75000"/>
                  </a:schemeClr>
                </a:solidFill>
              </a:rPr>
              <a:t> devam eden hasarı damarlarda plakların oluşumu neden olur.</a:t>
            </a:r>
          </a:p>
        </p:txBody>
      </p:sp>
      <p:pic>
        <p:nvPicPr>
          <p:cNvPr id="1026" name="Picture 2" descr="C:\Users\Levent\Desktop\beslenme\ldl-cholesterol.jpg"/>
          <p:cNvPicPr>
            <a:picLocks noChangeAspect="1" noChangeArrowheads="1"/>
          </p:cNvPicPr>
          <p:nvPr/>
        </p:nvPicPr>
        <p:blipFill>
          <a:blip r:embed="rId2" cstate="print"/>
          <a:srcRect/>
          <a:stretch>
            <a:fillRect/>
          </a:stretch>
        </p:blipFill>
        <p:spPr bwMode="auto">
          <a:xfrm>
            <a:off x="0" y="2708920"/>
            <a:ext cx="9144000" cy="414908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Levent\Desktop\beslenme\Yeni klasör\13ad78c6-95ae-491a-992e-33c9d21825c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332656"/>
            <a:ext cx="8784976" cy="1200329"/>
          </a:xfrm>
          <a:prstGeom prst="rect">
            <a:avLst/>
          </a:prstGeom>
          <a:noFill/>
        </p:spPr>
        <p:txBody>
          <a:bodyPr wrap="square" rtlCol="0">
            <a:spAutoFit/>
          </a:bodyPr>
          <a:lstStyle/>
          <a:p>
            <a:pPr algn="just"/>
            <a:r>
              <a:rPr lang="tr-TR" sz="2400" dirty="0" smtClean="0">
                <a:solidFill>
                  <a:schemeClr val="tx2">
                    <a:lumMod val="75000"/>
                  </a:schemeClr>
                </a:solidFill>
              </a:rPr>
              <a:t>        Otobüs kazası çevredeki meraklıların dikkatini çeker. Olay mahalline hasarı gidermek için ambulansla </a:t>
            </a:r>
            <a:r>
              <a:rPr lang="tr-TR" sz="2400" dirty="0" err="1" smtClean="0">
                <a:solidFill>
                  <a:schemeClr val="tx2">
                    <a:lumMod val="75000"/>
                  </a:schemeClr>
                </a:solidFill>
              </a:rPr>
              <a:t>trombositler</a:t>
            </a:r>
            <a:r>
              <a:rPr lang="tr-TR" sz="2400" dirty="0" smtClean="0">
                <a:solidFill>
                  <a:schemeClr val="tx2">
                    <a:lumMod val="75000"/>
                  </a:schemeClr>
                </a:solidFill>
              </a:rPr>
              <a:t> gelir. </a:t>
            </a:r>
            <a:r>
              <a:rPr lang="tr-TR" sz="2400" dirty="0" err="1" smtClean="0">
                <a:solidFill>
                  <a:schemeClr val="tx2">
                    <a:lumMod val="75000"/>
                  </a:schemeClr>
                </a:solidFill>
              </a:rPr>
              <a:t>Trombositler</a:t>
            </a:r>
            <a:r>
              <a:rPr lang="tr-TR" sz="2400" dirty="0" smtClean="0">
                <a:solidFill>
                  <a:schemeClr val="tx2">
                    <a:lumMod val="75000"/>
                  </a:schemeClr>
                </a:solidFill>
              </a:rPr>
              <a:t> yangın etrafını sararak bir kan pıhtısı oluşturur. </a:t>
            </a:r>
          </a:p>
        </p:txBody>
      </p:sp>
      <p:pic>
        <p:nvPicPr>
          <p:cNvPr id="6146" name="Picture 2" descr="C:\Users\Levent\Desktop\beslenme\Yeni klasör\8fc9d6b9-7394-4c4f-afde-19f6fb94c5ed.jpg"/>
          <p:cNvPicPr>
            <a:picLocks noChangeAspect="1" noChangeArrowheads="1"/>
          </p:cNvPicPr>
          <p:nvPr/>
        </p:nvPicPr>
        <p:blipFill>
          <a:blip r:embed="rId2" cstate="print"/>
          <a:srcRect/>
          <a:stretch>
            <a:fillRect/>
          </a:stretch>
        </p:blipFill>
        <p:spPr bwMode="auto">
          <a:xfrm>
            <a:off x="1" y="1772817"/>
            <a:ext cx="9143999" cy="508518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332656"/>
            <a:ext cx="9144000" cy="1938992"/>
          </a:xfrm>
          <a:prstGeom prst="rect">
            <a:avLst/>
          </a:prstGeom>
          <a:noFill/>
        </p:spPr>
        <p:txBody>
          <a:bodyPr wrap="square" rtlCol="0">
            <a:spAutoFit/>
          </a:bodyPr>
          <a:lstStyle/>
          <a:p>
            <a:pPr algn="just"/>
            <a:r>
              <a:rPr lang="tr-TR" sz="2000" dirty="0" smtClean="0">
                <a:solidFill>
                  <a:schemeClr val="tx2">
                    <a:lumMod val="75000"/>
                  </a:schemeClr>
                </a:solidFill>
              </a:rPr>
              <a:t>     LDL otobüslerinde bu </a:t>
            </a:r>
            <a:r>
              <a:rPr lang="tr-TR" sz="2000" b="1" dirty="0" smtClean="0">
                <a:solidFill>
                  <a:schemeClr val="tx2">
                    <a:lumMod val="75000"/>
                  </a:schemeClr>
                </a:solidFill>
              </a:rPr>
              <a:t>çarpışma</a:t>
            </a:r>
            <a:r>
              <a:rPr lang="tr-TR" sz="2000" dirty="0" smtClean="0">
                <a:solidFill>
                  <a:schemeClr val="tx2">
                    <a:lumMod val="75000"/>
                  </a:schemeClr>
                </a:solidFill>
              </a:rPr>
              <a:t> sahnelerinin sürekli olması durumunda kalp damar hastalıkları yani kalp krizi veya felç oluşmaktadır kalp krizi veya felç günümüzde yaygın olarak görülmekte ve ölümlere neden olmaktadır. Kalp ve damar hastalıklarından korunmak için kesinlikle yaşam tarzına ve beslenmeye dikkat etmek gerekmektedir. Dengeli beslenme spor ve stressiz bir yaşam sağlıklı olmanın önemli kurallarıdır.</a:t>
            </a:r>
          </a:p>
          <a:p>
            <a:pPr algn="just"/>
            <a:endParaRPr lang="tr-TR" sz="2000" dirty="0"/>
          </a:p>
        </p:txBody>
      </p:sp>
      <p:pic>
        <p:nvPicPr>
          <p:cNvPr id="7170" name="Picture 2" descr="C:\Users\Levent\Desktop\beslenme\Yeni klasör\a3c2fa21-6f1b-4cce-8ed0-d75d426e20ac.jpg"/>
          <p:cNvPicPr>
            <a:picLocks noChangeAspect="1" noChangeArrowheads="1"/>
          </p:cNvPicPr>
          <p:nvPr/>
        </p:nvPicPr>
        <p:blipFill>
          <a:blip r:embed="rId2" cstate="print"/>
          <a:srcRect/>
          <a:stretch>
            <a:fillRect/>
          </a:stretch>
        </p:blipFill>
        <p:spPr bwMode="auto">
          <a:xfrm>
            <a:off x="0" y="2276872"/>
            <a:ext cx="4499992" cy="4581128"/>
          </a:xfrm>
          <a:prstGeom prst="rect">
            <a:avLst/>
          </a:prstGeom>
          <a:noFill/>
        </p:spPr>
      </p:pic>
      <p:pic>
        <p:nvPicPr>
          <p:cNvPr id="5" name="Picture 3" descr="C:\Users\Levent\Desktop\beslenme\7716653_orig.gif"/>
          <p:cNvPicPr>
            <a:picLocks noChangeAspect="1" noChangeArrowheads="1"/>
          </p:cNvPicPr>
          <p:nvPr/>
        </p:nvPicPr>
        <p:blipFill>
          <a:blip r:embed="rId3" cstate="print"/>
          <a:srcRect/>
          <a:stretch>
            <a:fillRect/>
          </a:stretch>
        </p:blipFill>
        <p:spPr bwMode="auto">
          <a:xfrm>
            <a:off x="4499992" y="2924944"/>
            <a:ext cx="4644008" cy="3933056"/>
          </a:xfrm>
          <a:prstGeom prst="rect">
            <a:avLst/>
          </a:prstGeom>
          <a:noFill/>
        </p:spPr>
      </p:pic>
      <p:sp>
        <p:nvSpPr>
          <p:cNvPr id="6" name="5 Metin kutusu"/>
          <p:cNvSpPr txBox="1"/>
          <p:nvPr/>
        </p:nvSpPr>
        <p:spPr>
          <a:xfrm>
            <a:off x="4572000" y="1988840"/>
            <a:ext cx="4176464" cy="923330"/>
          </a:xfrm>
          <a:prstGeom prst="rect">
            <a:avLst/>
          </a:prstGeom>
          <a:noFill/>
        </p:spPr>
        <p:txBody>
          <a:bodyPr wrap="square" rtlCol="0">
            <a:spAutoFit/>
          </a:bodyPr>
          <a:lstStyle/>
          <a:p>
            <a:pPr algn="just"/>
            <a:r>
              <a:rPr lang="tr-TR" dirty="0" smtClean="0"/>
              <a:t>    D</a:t>
            </a:r>
            <a:r>
              <a:rPr lang="tr-TR" b="1" dirty="0" smtClean="0">
                <a:solidFill>
                  <a:schemeClr val="tx2">
                    <a:lumMod val="75000"/>
                  </a:schemeClr>
                </a:solidFill>
              </a:rPr>
              <a:t>amarın </a:t>
            </a:r>
            <a:r>
              <a:rPr lang="tr-TR" b="1" dirty="0" err="1" smtClean="0">
                <a:solidFill>
                  <a:schemeClr val="tx2">
                    <a:lumMod val="75000"/>
                  </a:schemeClr>
                </a:solidFill>
              </a:rPr>
              <a:t>arteriosklerozis</a:t>
            </a:r>
            <a:r>
              <a:rPr lang="tr-TR" b="1" dirty="0" smtClean="0">
                <a:solidFill>
                  <a:schemeClr val="tx2">
                    <a:lumMod val="75000"/>
                  </a:schemeClr>
                </a:solidFill>
              </a:rPr>
              <a:t> sonucu tamamen tıkanma süreci. En son süreçte kan pıhtısı ile damar tamamen tıkanır.</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260648"/>
            <a:ext cx="9144000" cy="923330"/>
          </a:xfrm>
          <a:prstGeom prst="rect">
            <a:avLst/>
          </a:prstGeom>
          <a:noFill/>
        </p:spPr>
        <p:txBody>
          <a:bodyPr wrap="square" rtlCol="0">
            <a:spAutoFit/>
          </a:bodyPr>
          <a:lstStyle/>
          <a:p>
            <a:pPr algn="ctr"/>
            <a:r>
              <a:rPr lang="tr-TR" sz="5400" b="1" dirty="0" smtClean="0">
                <a:solidFill>
                  <a:schemeClr val="tx2">
                    <a:lumMod val="75000"/>
                  </a:schemeClr>
                </a:solidFill>
                <a:latin typeface="+mj-lt"/>
                <a:ea typeface="+mj-ea"/>
                <a:cs typeface="+mj-cs"/>
              </a:rPr>
              <a:t>Kalp </a:t>
            </a:r>
            <a:r>
              <a:rPr lang="tr-TR" sz="5400" b="1" dirty="0" err="1" smtClean="0">
                <a:solidFill>
                  <a:schemeClr val="tx2">
                    <a:lumMod val="75000"/>
                  </a:schemeClr>
                </a:solidFill>
                <a:latin typeface="+mj-lt"/>
                <a:ea typeface="+mj-ea"/>
                <a:cs typeface="+mj-cs"/>
              </a:rPr>
              <a:t>Hastalığı </a:t>
            </a:r>
            <a:r>
              <a:rPr lang="tr-TR" sz="5400" b="1" dirty="0" smtClean="0">
                <a:solidFill>
                  <a:schemeClr val="tx2">
                    <a:lumMod val="75000"/>
                  </a:schemeClr>
                </a:solidFill>
                <a:latin typeface="+mj-lt"/>
                <a:ea typeface="+mj-ea"/>
                <a:cs typeface="+mj-cs"/>
              </a:rPr>
              <a:t>Risk Faktörleri</a:t>
            </a:r>
          </a:p>
        </p:txBody>
      </p:sp>
      <p:sp>
        <p:nvSpPr>
          <p:cNvPr id="7" name="6 Metin kutusu"/>
          <p:cNvSpPr txBox="1"/>
          <p:nvPr/>
        </p:nvSpPr>
        <p:spPr>
          <a:xfrm>
            <a:off x="0" y="1196752"/>
            <a:ext cx="9144000" cy="2123658"/>
          </a:xfrm>
          <a:prstGeom prst="rect">
            <a:avLst/>
          </a:prstGeom>
          <a:noFill/>
        </p:spPr>
        <p:txBody>
          <a:bodyPr wrap="square" rtlCol="0">
            <a:spAutoFit/>
          </a:bodyPr>
          <a:lstStyle/>
          <a:p>
            <a:pPr algn="just"/>
            <a:r>
              <a:rPr lang="tr-TR" sz="2200" dirty="0" smtClean="0">
                <a:solidFill>
                  <a:schemeClr val="tx2">
                    <a:lumMod val="75000"/>
                  </a:schemeClr>
                </a:solidFill>
              </a:rPr>
              <a:t>     Kalp krizi veya felç geçirmeye neden olan çok sayıda risk faktörü vardır. Bunların başında dengesiz beslenme, stres, sigara ve benzeri sebepler gelir. Bunlar kontrolü sizin elinizde olan dış etkenlerdir. Buna karşın elimizde olmayan ve ailenizden gelen </a:t>
            </a:r>
            <a:r>
              <a:rPr lang="tr-TR" sz="2200" b="1" dirty="0" smtClean="0">
                <a:solidFill>
                  <a:schemeClr val="tx2">
                    <a:lumMod val="75000"/>
                  </a:schemeClr>
                </a:solidFill>
              </a:rPr>
              <a:t>genetik faktörler </a:t>
            </a:r>
            <a:r>
              <a:rPr lang="tr-TR" sz="2200" dirty="0" smtClean="0">
                <a:solidFill>
                  <a:schemeClr val="tx2">
                    <a:lumMod val="75000"/>
                  </a:schemeClr>
                </a:solidFill>
              </a:rPr>
              <a:t>de kalp hastalıklarını oluşumunda önemlidir. Olumsuz yöndeki çevresel ve genetik faktörlerin bir arada bulunması koroner kalp hastalıkların nedenidir.</a:t>
            </a:r>
          </a:p>
        </p:txBody>
      </p:sp>
      <p:sp>
        <p:nvSpPr>
          <p:cNvPr id="8" name="7 Metin kutusu"/>
          <p:cNvSpPr txBox="1"/>
          <p:nvPr/>
        </p:nvSpPr>
        <p:spPr>
          <a:xfrm>
            <a:off x="0" y="3356992"/>
            <a:ext cx="9144000" cy="523220"/>
          </a:xfrm>
          <a:prstGeom prst="rect">
            <a:avLst/>
          </a:prstGeom>
          <a:noFill/>
        </p:spPr>
        <p:txBody>
          <a:bodyPr wrap="square" rtlCol="0">
            <a:spAutoFit/>
          </a:bodyPr>
          <a:lstStyle/>
          <a:p>
            <a:pPr algn="ctr"/>
            <a:r>
              <a:rPr lang="tr-TR" sz="2800" b="1" dirty="0" smtClean="0">
                <a:solidFill>
                  <a:schemeClr val="tx2">
                    <a:lumMod val="75000"/>
                  </a:schemeClr>
                </a:solidFill>
              </a:rPr>
              <a:t>Koroner Kalp Hastalıklarında Risk Faktörleri</a:t>
            </a:r>
          </a:p>
        </p:txBody>
      </p:sp>
      <p:sp>
        <p:nvSpPr>
          <p:cNvPr id="9" name="8 Metin kutusu"/>
          <p:cNvSpPr txBox="1"/>
          <p:nvPr/>
        </p:nvSpPr>
        <p:spPr>
          <a:xfrm>
            <a:off x="6156176" y="4077072"/>
            <a:ext cx="3347864" cy="2246769"/>
          </a:xfrm>
          <a:prstGeom prst="rect">
            <a:avLst/>
          </a:prstGeom>
          <a:noFill/>
        </p:spPr>
        <p:txBody>
          <a:bodyPr wrap="square" rtlCol="0">
            <a:spAutoFit/>
          </a:bodyPr>
          <a:lstStyle/>
          <a:p>
            <a:r>
              <a:rPr lang="tr-TR" sz="2800" dirty="0" smtClean="0">
                <a:solidFill>
                  <a:schemeClr val="tx2">
                    <a:lumMod val="75000"/>
                  </a:schemeClr>
                </a:solidFill>
              </a:rPr>
              <a:t>*Sigara İçmek</a:t>
            </a:r>
          </a:p>
          <a:p>
            <a:r>
              <a:rPr lang="tr-TR" sz="2800" dirty="0" smtClean="0">
                <a:solidFill>
                  <a:schemeClr val="tx2">
                    <a:lumMod val="75000"/>
                  </a:schemeClr>
                </a:solidFill>
              </a:rPr>
              <a:t>*Genetik Bozukluk</a:t>
            </a:r>
          </a:p>
          <a:p>
            <a:r>
              <a:rPr lang="tr-TR" sz="2800" dirty="0" smtClean="0">
                <a:solidFill>
                  <a:schemeClr val="tx2">
                    <a:lumMod val="75000"/>
                  </a:schemeClr>
                </a:solidFill>
              </a:rPr>
              <a:t>*Artan Yaş</a:t>
            </a:r>
          </a:p>
          <a:p>
            <a:r>
              <a:rPr lang="tr-TR" sz="2800" dirty="0" smtClean="0">
                <a:solidFill>
                  <a:schemeClr val="tx2">
                    <a:lumMod val="75000"/>
                  </a:schemeClr>
                </a:solidFill>
              </a:rPr>
              <a:t>*Hareketsizlik                               </a:t>
            </a:r>
          </a:p>
          <a:p>
            <a:r>
              <a:rPr lang="tr-TR" sz="2800" dirty="0" smtClean="0">
                <a:solidFill>
                  <a:schemeClr val="tx2">
                    <a:lumMod val="75000"/>
                  </a:schemeClr>
                </a:solidFill>
              </a:rPr>
              <a:t>*Cinsiyet                                                </a:t>
            </a:r>
          </a:p>
        </p:txBody>
      </p:sp>
      <p:sp>
        <p:nvSpPr>
          <p:cNvPr id="11" name="10 Metin kutusu"/>
          <p:cNvSpPr txBox="1"/>
          <p:nvPr/>
        </p:nvSpPr>
        <p:spPr>
          <a:xfrm>
            <a:off x="0" y="3934123"/>
            <a:ext cx="6084168" cy="2677656"/>
          </a:xfrm>
          <a:prstGeom prst="rect">
            <a:avLst/>
          </a:prstGeom>
          <a:noFill/>
        </p:spPr>
        <p:txBody>
          <a:bodyPr wrap="square" rtlCol="0">
            <a:spAutoFit/>
          </a:bodyPr>
          <a:lstStyle/>
          <a:p>
            <a:r>
              <a:rPr lang="tr-TR" sz="2600" dirty="0" smtClean="0"/>
              <a:t> </a:t>
            </a:r>
            <a:r>
              <a:rPr lang="tr-TR" sz="2800" dirty="0" smtClean="0">
                <a:solidFill>
                  <a:schemeClr val="tx2">
                    <a:lumMod val="75000"/>
                  </a:schemeClr>
                </a:solidFill>
              </a:rPr>
              <a:t>*Beslenme Tarzına Bağlı Risk Faktörleri</a:t>
            </a:r>
          </a:p>
          <a:p>
            <a:r>
              <a:rPr lang="tr-TR" sz="2600" dirty="0" smtClean="0">
                <a:solidFill>
                  <a:schemeClr val="tx2">
                    <a:lumMod val="75000"/>
                  </a:schemeClr>
                </a:solidFill>
              </a:rPr>
              <a:t>    -</a:t>
            </a:r>
            <a:r>
              <a:rPr lang="tr-TR" sz="2800" dirty="0" smtClean="0">
                <a:solidFill>
                  <a:schemeClr val="tx2">
                    <a:lumMod val="75000"/>
                  </a:schemeClr>
                </a:solidFill>
              </a:rPr>
              <a:t>Yüksek Tansiyon</a:t>
            </a:r>
          </a:p>
          <a:p>
            <a:r>
              <a:rPr lang="tr-TR" sz="2600" dirty="0" smtClean="0">
                <a:solidFill>
                  <a:schemeClr val="tx2">
                    <a:lumMod val="75000"/>
                  </a:schemeClr>
                </a:solidFill>
              </a:rPr>
              <a:t>    -</a:t>
            </a:r>
            <a:r>
              <a:rPr lang="tr-TR" sz="2800" dirty="0" smtClean="0">
                <a:solidFill>
                  <a:schemeClr val="tx2">
                    <a:lumMod val="75000"/>
                  </a:schemeClr>
                </a:solidFill>
              </a:rPr>
              <a:t>Yüksek Kolesterol </a:t>
            </a:r>
            <a:r>
              <a:rPr lang="tr-TR" dirty="0" smtClean="0">
                <a:solidFill>
                  <a:schemeClr val="tx2">
                    <a:lumMod val="75000"/>
                  </a:schemeClr>
                </a:solidFill>
              </a:rPr>
              <a:t>(Düşük HDL, Yüksek LDL)</a:t>
            </a:r>
            <a:endParaRPr lang="tr-TR" sz="2600" dirty="0" smtClean="0">
              <a:solidFill>
                <a:schemeClr val="tx2">
                  <a:lumMod val="75000"/>
                </a:schemeClr>
              </a:solidFill>
            </a:endParaRPr>
          </a:p>
          <a:p>
            <a:r>
              <a:rPr lang="tr-TR" sz="2600" dirty="0" smtClean="0">
                <a:solidFill>
                  <a:schemeClr val="tx2">
                    <a:lumMod val="75000"/>
                  </a:schemeClr>
                </a:solidFill>
              </a:rPr>
              <a:t>    -</a:t>
            </a:r>
            <a:r>
              <a:rPr lang="tr-TR" sz="2800" dirty="0" err="1" smtClean="0">
                <a:solidFill>
                  <a:schemeClr val="tx2">
                    <a:lumMod val="75000"/>
                  </a:schemeClr>
                </a:solidFill>
              </a:rPr>
              <a:t>Obezite</a:t>
            </a:r>
            <a:r>
              <a:rPr lang="tr-TR" sz="2800" dirty="0" smtClean="0">
                <a:solidFill>
                  <a:schemeClr val="tx2">
                    <a:lumMod val="75000"/>
                  </a:schemeClr>
                </a:solidFill>
              </a:rPr>
              <a:t> </a:t>
            </a:r>
            <a:r>
              <a:rPr lang="tr-TR" dirty="0" smtClean="0">
                <a:solidFill>
                  <a:schemeClr val="tx2">
                    <a:lumMod val="75000"/>
                  </a:schemeClr>
                </a:solidFill>
              </a:rPr>
              <a:t>(Vücudun üst kısım kilosu)</a:t>
            </a:r>
            <a:endParaRPr lang="tr-TR" sz="2600" dirty="0" smtClean="0">
              <a:solidFill>
                <a:schemeClr val="tx2">
                  <a:lumMod val="75000"/>
                </a:schemeClr>
              </a:solidFill>
            </a:endParaRPr>
          </a:p>
          <a:p>
            <a:r>
              <a:rPr lang="tr-TR" sz="2600" dirty="0" smtClean="0">
                <a:solidFill>
                  <a:schemeClr val="tx2">
                    <a:lumMod val="75000"/>
                  </a:schemeClr>
                </a:solidFill>
              </a:rPr>
              <a:t>    -</a:t>
            </a:r>
            <a:r>
              <a:rPr lang="tr-TR" sz="2800" dirty="0" smtClean="0">
                <a:solidFill>
                  <a:schemeClr val="tx2">
                    <a:lumMod val="75000"/>
                  </a:schemeClr>
                </a:solidFill>
              </a:rPr>
              <a:t>Beslenme Faktörleri</a:t>
            </a:r>
          </a:p>
          <a:p>
            <a:r>
              <a:rPr lang="tr-TR" sz="2600" dirty="0" smtClean="0">
                <a:solidFill>
                  <a:schemeClr val="tx2">
                    <a:lumMod val="75000"/>
                  </a:schemeClr>
                </a:solidFill>
              </a:rPr>
              <a:t>    -</a:t>
            </a:r>
            <a:r>
              <a:rPr lang="tr-TR" sz="2800" dirty="0" smtClean="0">
                <a:solidFill>
                  <a:schemeClr val="tx2">
                    <a:lumMod val="75000"/>
                  </a:schemeClr>
                </a:solidFill>
              </a:rPr>
              <a:t>Diyabet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395536" y="260648"/>
            <a:ext cx="8352928" cy="2092881"/>
          </a:xfrm>
          <a:prstGeom prst="rect">
            <a:avLst/>
          </a:prstGeom>
          <a:noFill/>
        </p:spPr>
        <p:txBody>
          <a:bodyPr wrap="square" rtlCol="0">
            <a:spAutoFit/>
          </a:bodyPr>
          <a:lstStyle/>
          <a:p>
            <a:pPr algn="just"/>
            <a:r>
              <a:rPr lang="tr-TR" sz="2200" dirty="0" smtClean="0">
                <a:solidFill>
                  <a:schemeClr val="tx2">
                    <a:lumMod val="75000"/>
                  </a:schemeClr>
                </a:solidFill>
                <a:latin typeface="+mj-lt"/>
                <a:ea typeface="+mj-ea"/>
                <a:cs typeface="+mj-cs"/>
              </a:rPr>
              <a:t>              Yağlar, kolesterol ve bunların proteinler aracılığıyla vücutta taşınması hakkında detaylı bilgilerle donatıldınız. </a:t>
            </a:r>
          </a:p>
          <a:p>
            <a:pPr algn="just"/>
            <a:r>
              <a:rPr lang="tr-TR" sz="2200" dirty="0" smtClean="0">
                <a:solidFill>
                  <a:schemeClr val="tx2">
                    <a:lumMod val="75000"/>
                  </a:schemeClr>
                </a:solidFill>
                <a:latin typeface="+mj-lt"/>
                <a:ea typeface="+mj-ea"/>
                <a:cs typeface="+mj-cs"/>
              </a:rPr>
              <a:t>	Şimdi ise </a:t>
            </a:r>
            <a:r>
              <a:rPr lang="tr-TR" sz="2200" b="1" dirty="0" smtClean="0">
                <a:solidFill>
                  <a:schemeClr val="tx2">
                    <a:lumMod val="75000"/>
                  </a:schemeClr>
                </a:solidFill>
                <a:latin typeface="+mj-lt"/>
                <a:ea typeface="+mj-ea"/>
                <a:cs typeface="+mj-cs"/>
              </a:rPr>
              <a:t>dünyada en fazla ölümlere </a:t>
            </a:r>
            <a:r>
              <a:rPr lang="tr-TR" sz="2200" dirty="0" smtClean="0">
                <a:solidFill>
                  <a:schemeClr val="tx2">
                    <a:lumMod val="75000"/>
                  </a:schemeClr>
                </a:solidFill>
                <a:latin typeface="+mj-lt"/>
                <a:ea typeface="+mj-ea"/>
                <a:cs typeface="+mj-cs"/>
              </a:rPr>
              <a:t>neden olan </a:t>
            </a:r>
            <a:r>
              <a:rPr lang="tr-TR" sz="2200" b="1" dirty="0" smtClean="0">
                <a:solidFill>
                  <a:schemeClr val="tx2">
                    <a:lumMod val="75000"/>
                  </a:schemeClr>
                </a:solidFill>
                <a:latin typeface="+mj-lt"/>
                <a:ea typeface="+mj-ea"/>
                <a:cs typeface="+mj-cs"/>
              </a:rPr>
              <a:t>kalp hastalıkları</a:t>
            </a:r>
            <a:r>
              <a:rPr lang="tr-TR" sz="2200" dirty="0" smtClean="0">
                <a:solidFill>
                  <a:schemeClr val="tx2">
                    <a:lumMod val="75000"/>
                  </a:schemeClr>
                </a:solidFill>
                <a:latin typeface="+mj-lt"/>
                <a:ea typeface="+mj-ea"/>
                <a:cs typeface="+mj-cs"/>
              </a:rPr>
              <a:t> konusuna değineceğiz. Büyük ihtimalle ailenizde veya çevrenizde kalp sorunu olan çok sayıda kişi mevcuttur. </a:t>
            </a:r>
          </a:p>
          <a:p>
            <a:endParaRPr lang="tr-TR" sz="2000" dirty="0" smtClean="0">
              <a:solidFill>
                <a:schemeClr val="tx2">
                  <a:lumMod val="75000"/>
                </a:schemeClr>
              </a:solidFill>
              <a:latin typeface="+mj-lt"/>
              <a:ea typeface="+mj-ea"/>
              <a:cs typeface="+mj-cs"/>
            </a:endParaRPr>
          </a:p>
        </p:txBody>
      </p:sp>
      <p:sp>
        <p:nvSpPr>
          <p:cNvPr id="9" name="8 Metin kutusu"/>
          <p:cNvSpPr txBox="1"/>
          <p:nvPr/>
        </p:nvSpPr>
        <p:spPr>
          <a:xfrm>
            <a:off x="251520" y="4734342"/>
            <a:ext cx="8640960" cy="2123658"/>
          </a:xfrm>
          <a:prstGeom prst="rect">
            <a:avLst/>
          </a:prstGeom>
          <a:noFill/>
        </p:spPr>
        <p:txBody>
          <a:bodyPr wrap="square" rtlCol="0">
            <a:spAutoFit/>
          </a:bodyPr>
          <a:lstStyle/>
          <a:p>
            <a:pPr algn="just"/>
            <a:r>
              <a:rPr lang="tr-TR" sz="2200" dirty="0" smtClean="0">
                <a:solidFill>
                  <a:schemeClr val="tx2">
                    <a:lumMod val="75000"/>
                  </a:schemeClr>
                </a:solidFill>
                <a:latin typeface="+mj-lt"/>
                <a:ea typeface="+mj-ea"/>
                <a:cs typeface="+mj-cs"/>
              </a:rPr>
              <a:t>	Vücudunuzda kalp damar hastalıklarının oluşma sürecinin başladığını biliyor olmanız sizin yaşam tarzınızı ve beslenme alışkanlığınızı değiştirmenize neden olacaktır. Koroner kalp hastalıkları yüzünden ölümlerin daha ileri yaşlara doğru kaydığı saptanmaktadır. Bunun nedeni insanların beslenmelerine özen göstermesi  ayrıca tıbbi teşhis ve müdahale yöntemlerinin gelişmiş olmasıdır.</a:t>
            </a:r>
          </a:p>
        </p:txBody>
      </p:sp>
      <p:sp>
        <p:nvSpPr>
          <p:cNvPr id="10" name="9 Metin kutusu"/>
          <p:cNvSpPr txBox="1"/>
          <p:nvPr/>
        </p:nvSpPr>
        <p:spPr>
          <a:xfrm>
            <a:off x="3347864" y="2060848"/>
            <a:ext cx="5400600" cy="2462213"/>
          </a:xfrm>
          <a:prstGeom prst="rect">
            <a:avLst/>
          </a:prstGeom>
          <a:noFill/>
        </p:spPr>
        <p:txBody>
          <a:bodyPr wrap="square" rtlCol="0">
            <a:spAutoFit/>
          </a:bodyPr>
          <a:lstStyle/>
          <a:p>
            <a:pPr algn="just"/>
            <a:r>
              <a:rPr lang="tr-TR" sz="2200" dirty="0" smtClean="0">
                <a:solidFill>
                  <a:schemeClr val="tx2">
                    <a:lumMod val="75000"/>
                  </a:schemeClr>
                </a:solidFill>
                <a:latin typeface="+mj-lt"/>
                <a:ea typeface="+mj-ea"/>
                <a:cs typeface="+mj-cs"/>
              </a:rPr>
              <a:t>	</a:t>
            </a:r>
            <a:r>
              <a:rPr lang="tr-TR" sz="2200" b="1" dirty="0" smtClean="0">
                <a:solidFill>
                  <a:schemeClr val="tx2">
                    <a:lumMod val="75000"/>
                  </a:schemeClr>
                </a:solidFill>
                <a:latin typeface="+mj-lt"/>
                <a:ea typeface="+mj-ea"/>
                <a:cs typeface="+mj-cs"/>
              </a:rPr>
              <a:t>Yanlış beslenme</a:t>
            </a:r>
            <a:r>
              <a:rPr lang="tr-TR" sz="2200" dirty="0" smtClean="0">
                <a:solidFill>
                  <a:schemeClr val="tx2">
                    <a:lumMod val="75000"/>
                  </a:schemeClr>
                </a:solidFill>
                <a:latin typeface="+mj-lt"/>
                <a:ea typeface="+mj-ea"/>
                <a:cs typeface="+mj-cs"/>
              </a:rPr>
              <a:t> yüzünden hepimiz kalp hastalıklarına yakalanma riski taşıyoruz. Özellikle kan tahlillerinde kolesterol, </a:t>
            </a:r>
            <a:r>
              <a:rPr lang="tr-TR" sz="2200" dirty="0" err="1" smtClean="0">
                <a:solidFill>
                  <a:schemeClr val="tx2">
                    <a:lumMod val="75000"/>
                  </a:schemeClr>
                </a:solidFill>
                <a:latin typeface="+mj-lt"/>
                <a:ea typeface="+mj-ea"/>
                <a:cs typeface="+mj-cs"/>
              </a:rPr>
              <a:t>trigliserid</a:t>
            </a:r>
            <a:r>
              <a:rPr lang="tr-TR" sz="2200" dirty="0" smtClean="0">
                <a:solidFill>
                  <a:schemeClr val="tx2">
                    <a:lumMod val="75000"/>
                  </a:schemeClr>
                </a:solidFill>
                <a:latin typeface="+mj-lt"/>
                <a:ea typeface="+mj-ea"/>
                <a:cs typeface="+mj-cs"/>
              </a:rPr>
              <a:t> ve benzeri yağ ile ilgili parametrelerin yüksek olması kalp hastalıklarına yakın olabileceğinizi veya risk grubuna girdiğinizi gösteren  önemli belirtilerindendir.</a:t>
            </a:r>
          </a:p>
        </p:txBody>
      </p:sp>
      <p:pic>
        <p:nvPicPr>
          <p:cNvPr id="2052" name="Picture 4" descr="C:\Users\Levent\Desktop\beslenme\Karsilanmamis-enerji-fazlaligi-Obezite-kansere-neden-olur-mu-490051-730-480.jpg"/>
          <p:cNvPicPr>
            <a:picLocks noChangeAspect="1" noChangeArrowheads="1"/>
          </p:cNvPicPr>
          <p:nvPr/>
        </p:nvPicPr>
        <p:blipFill>
          <a:blip r:embed="rId2" cstate="print"/>
          <a:srcRect/>
          <a:stretch>
            <a:fillRect/>
          </a:stretch>
        </p:blipFill>
        <p:spPr bwMode="auto">
          <a:xfrm>
            <a:off x="35496" y="2132856"/>
            <a:ext cx="3276873" cy="252028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332656"/>
            <a:ext cx="9144000" cy="1015663"/>
          </a:xfrm>
          <a:prstGeom prst="rect">
            <a:avLst/>
          </a:prstGeom>
        </p:spPr>
        <p:txBody>
          <a:bodyPr wrap="square">
            <a:spAutoFit/>
          </a:bodyPr>
          <a:lstStyle/>
          <a:p>
            <a:pPr algn="ctr"/>
            <a:r>
              <a:rPr lang="tr-TR" sz="6000" b="1" dirty="0" smtClean="0">
                <a:solidFill>
                  <a:srgbClr val="0070C0"/>
                </a:solidFill>
              </a:rPr>
              <a:t>Bunu </a:t>
            </a:r>
            <a:r>
              <a:rPr lang="tr-TR" sz="6000" b="1" dirty="0" err="1" smtClean="0">
                <a:solidFill>
                  <a:srgbClr val="0070C0"/>
                </a:solidFill>
              </a:rPr>
              <a:t>Biliyormuydunuz</a:t>
            </a:r>
            <a:r>
              <a:rPr lang="tr-TR" sz="6000" b="1" dirty="0" smtClean="0">
                <a:solidFill>
                  <a:srgbClr val="0070C0"/>
                </a:solidFill>
              </a:rPr>
              <a:t>?</a:t>
            </a:r>
          </a:p>
        </p:txBody>
      </p:sp>
      <p:pic>
        <p:nvPicPr>
          <p:cNvPr id="1026" name="Picture 2" descr="C:\Users\Levent\Desktop\beslenme\Kalp hastaligi hakkinda sasirtici gercekler.jpg"/>
          <p:cNvPicPr>
            <a:picLocks noChangeAspect="1" noChangeArrowheads="1"/>
          </p:cNvPicPr>
          <p:nvPr/>
        </p:nvPicPr>
        <p:blipFill>
          <a:blip r:embed="rId2" cstate="print"/>
          <a:srcRect/>
          <a:stretch>
            <a:fillRect/>
          </a:stretch>
        </p:blipFill>
        <p:spPr bwMode="auto">
          <a:xfrm>
            <a:off x="4932040" y="1916832"/>
            <a:ext cx="3979465" cy="4392488"/>
          </a:xfrm>
          <a:prstGeom prst="rect">
            <a:avLst/>
          </a:prstGeom>
          <a:noFill/>
        </p:spPr>
      </p:pic>
      <p:sp>
        <p:nvSpPr>
          <p:cNvPr id="5" name="4 Metin kutusu"/>
          <p:cNvSpPr txBox="1"/>
          <p:nvPr/>
        </p:nvSpPr>
        <p:spPr>
          <a:xfrm>
            <a:off x="323528" y="1844825"/>
            <a:ext cx="4320480" cy="4770537"/>
          </a:xfrm>
          <a:prstGeom prst="rect">
            <a:avLst/>
          </a:prstGeom>
          <a:noFill/>
        </p:spPr>
        <p:txBody>
          <a:bodyPr wrap="square" rtlCol="0">
            <a:spAutoFit/>
          </a:bodyPr>
          <a:lstStyle/>
          <a:p>
            <a:r>
              <a:rPr lang="tr-TR" sz="3800" dirty="0" smtClean="0">
                <a:solidFill>
                  <a:srgbClr val="0070C0"/>
                </a:solidFill>
              </a:rPr>
              <a:t>Kalp hastalıklarının </a:t>
            </a:r>
            <a:r>
              <a:rPr lang="tr-TR" sz="3800" b="1" dirty="0" smtClean="0">
                <a:solidFill>
                  <a:srgbClr val="0070C0"/>
                </a:solidFill>
              </a:rPr>
              <a:t>sadece erkeklerde </a:t>
            </a:r>
            <a:r>
              <a:rPr lang="tr-TR" sz="3800" dirty="0" smtClean="0">
                <a:solidFill>
                  <a:srgbClr val="0070C0"/>
                </a:solidFill>
              </a:rPr>
              <a:t>görüldüğü düşünülürdü. Günümüzde ise kadınlarda da artarak görülmektedir.</a:t>
            </a:r>
            <a:endParaRPr lang="tr-TR"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476672"/>
            <a:ext cx="9144000" cy="1785104"/>
          </a:xfrm>
          <a:prstGeom prst="rect">
            <a:avLst/>
          </a:prstGeom>
          <a:noFill/>
        </p:spPr>
        <p:txBody>
          <a:bodyPr wrap="square" rtlCol="0">
            <a:spAutoFit/>
          </a:bodyPr>
          <a:lstStyle/>
          <a:p>
            <a:pPr algn="just"/>
            <a:r>
              <a:rPr lang="tr-TR" dirty="0" smtClean="0"/>
              <a:t> 	</a:t>
            </a:r>
            <a:r>
              <a:rPr lang="tr-TR" sz="2200" dirty="0" err="1" smtClean="0">
                <a:solidFill>
                  <a:schemeClr val="tx2">
                    <a:lumMod val="75000"/>
                  </a:schemeClr>
                </a:solidFill>
              </a:rPr>
              <a:t>Nasyonel</a:t>
            </a:r>
            <a:r>
              <a:rPr lang="tr-TR" sz="2200" dirty="0" smtClean="0">
                <a:solidFill>
                  <a:schemeClr val="tx2">
                    <a:lumMod val="75000"/>
                  </a:schemeClr>
                </a:solidFill>
              </a:rPr>
              <a:t> Kolesterol Eğitim Programı gibi bazı uluslararası sağlık örgütleri koroner kalp damar hastalığına neden olan risk faktörlerini gruplandırarak bunlara </a:t>
            </a:r>
            <a:r>
              <a:rPr lang="tr-TR" sz="2200" b="1" dirty="0" err="1" smtClean="0">
                <a:solidFill>
                  <a:schemeClr val="tx2">
                    <a:lumMod val="75000"/>
                  </a:schemeClr>
                </a:solidFill>
              </a:rPr>
              <a:t>Metabolik</a:t>
            </a:r>
            <a:r>
              <a:rPr lang="tr-TR" sz="2200" b="1" dirty="0" smtClean="0">
                <a:solidFill>
                  <a:schemeClr val="tx2">
                    <a:lumMod val="75000"/>
                  </a:schemeClr>
                </a:solidFill>
              </a:rPr>
              <a:t> sendrom</a:t>
            </a:r>
            <a:r>
              <a:rPr lang="tr-TR" sz="2200" dirty="0" smtClean="0">
                <a:solidFill>
                  <a:schemeClr val="tx2">
                    <a:lumMod val="75000"/>
                  </a:schemeClr>
                </a:solidFill>
              </a:rPr>
              <a:t> ismini vermiştir. </a:t>
            </a:r>
            <a:r>
              <a:rPr lang="tr-TR" sz="2200" dirty="0" err="1" smtClean="0">
                <a:solidFill>
                  <a:schemeClr val="tx2">
                    <a:lumMod val="75000"/>
                  </a:schemeClr>
                </a:solidFill>
              </a:rPr>
              <a:t>Metabolik</a:t>
            </a:r>
            <a:r>
              <a:rPr lang="tr-TR" sz="2200" dirty="0" smtClean="0">
                <a:solidFill>
                  <a:schemeClr val="tx2">
                    <a:lumMod val="75000"/>
                  </a:schemeClr>
                </a:solidFill>
              </a:rPr>
              <a:t> sendrom üç veya daha fazla faktörden oluşur bunların bir arada bulunması, tek başına bulunmalarından daha tehlikelidir. </a:t>
            </a:r>
          </a:p>
        </p:txBody>
      </p:sp>
      <p:sp>
        <p:nvSpPr>
          <p:cNvPr id="5" name="4 Metin kutusu"/>
          <p:cNvSpPr txBox="1"/>
          <p:nvPr/>
        </p:nvSpPr>
        <p:spPr>
          <a:xfrm>
            <a:off x="0" y="2555026"/>
            <a:ext cx="5796136" cy="3970318"/>
          </a:xfrm>
          <a:prstGeom prst="rect">
            <a:avLst/>
          </a:prstGeom>
          <a:noFill/>
        </p:spPr>
        <p:txBody>
          <a:bodyPr wrap="square" rtlCol="0">
            <a:spAutoFit/>
          </a:bodyPr>
          <a:lstStyle/>
          <a:p>
            <a:pPr algn="just"/>
            <a:r>
              <a:rPr lang="tr-TR" sz="2400" b="1" dirty="0" smtClean="0">
                <a:solidFill>
                  <a:schemeClr val="tx2">
                    <a:lumMod val="75000"/>
                  </a:schemeClr>
                </a:solidFill>
              </a:rPr>
              <a:t> Bunlar;</a:t>
            </a:r>
          </a:p>
          <a:p>
            <a:pPr algn="just">
              <a:buFont typeface="Arial" pitchFamily="34" charset="0"/>
              <a:buChar char="•"/>
            </a:pPr>
            <a:r>
              <a:rPr lang="tr-TR" sz="2400" dirty="0" smtClean="0">
                <a:solidFill>
                  <a:schemeClr val="tx2">
                    <a:lumMod val="75000"/>
                  </a:schemeClr>
                </a:solidFill>
              </a:rPr>
              <a:t>Bel çevresi ölçüsü kadınlar için </a:t>
            </a:r>
            <a:r>
              <a:rPr lang="tr-TR" sz="2400" b="1" dirty="0" smtClean="0">
                <a:solidFill>
                  <a:schemeClr val="tx2">
                    <a:lumMod val="75000"/>
                  </a:schemeClr>
                </a:solidFill>
              </a:rPr>
              <a:t>&gt;89 </a:t>
            </a:r>
            <a:r>
              <a:rPr lang="tr-TR" sz="2400" dirty="0" smtClean="0">
                <a:solidFill>
                  <a:schemeClr val="tx2">
                    <a:lumMod val="75000"/>
                  </a:schemeClr>
                </a:solidFill>
              </a:rPr>
              <a:t>cm erkekler için  </a:t>
            </a:r>
            <a:r>
              <a:rPr lang="tr-TR" sz="2400" b="1" dirty="0" smtClean="0">
                <a:solidFill>
                  <a:schemeClr val="tx2">
                    <a:lumMod val="75000"/>
                  </a:schemeClr>
                </a:solidFill>
              </a:rPr>
              <a:t>&gt;102 </a:t>
            </a:r>
            <a:r>
              <a:rPr lang="tr-TR" sz="2400" dirty="0" smtClean="0">
                <a:solidFill>
                  <a:schemeClr val="tx2">
                    <a:lumMod val="75000"/>
                  </a:schemeClr>
                </a:solidFill>
              </a:rPr>
              <a:t>santim üzerinde olması risk teşkil eder. (üst bölge </a:t>
            </a:r>
            <a:r>
              <a:rPr lang="tr-TR" sz="2400" dirty="0" err="1" smtClean="0">
                <a:solidFill>
                  <a:schemeClr val="tx2">
                    <a:lumMod val="75000"/>
                  </a:schemeClr>
                </a:solidFill>
              </a:rPr>
              <a:t>obezitesi</a:t>
            </a:r>
            <a:r>
              <a:rPr lang="tr-TR" sz="2400" dirty="0" smtClean="0">
                <a:solidFill>
                  <a:schemeClr val="tx2">
                    <a:lumMod val="75000"/>
                  </a:schemeClr>
                </a:solidFill>
              </a:rPr>
              <a:t> )</a:t>
            </a:r>
          </a:p>
          <a:p>
            <a:pPr algn="just">
              <a:buFont typeface="Arial" pitchFamily="34" charset="0"/>
              <a:buChar char="•"/>
            </a:pPr>
            <a:endParaRPr lang="tr-TR" sz="1200" dirty="0" smtClean="0">
              <a:solidFill>
                <a:schemeClr val="tx2">
                  <a:lumMod val="75000"/>
                </a:schemeClr>
              </a:solidFill>
            </a:endParaRPr>
          </a:p>
          <a:p>
            <a:pPr algn="just">
              <a:buFont typeface="Arial" pitchFamily="34" charset="0"/>
              <a:buChar char="•"/>
            </a:pPr>
            <a:r>
              <a:rPr lang="tr-TR" sz="2400" dirty="0" smtClean="0">
                <a:solidFill>
                  <a:schemeClr val="tx2">
                    <a:lumMod val="75000"/>
                  </a:schemeClr>
                </a:solidFill>
              </a:rPr>
              <a:t>Yüksek </a:t>
            </a:r>
            <a:r>
              <a:rPr lang="tr-TR" sz="2400" dirty="0" err="1" smtClean="0">
                <a:solidFill>
                  <a:schemeClr val="tx2">
                    <a:lumMod val="75000"/>
                  </a:schemeClr>
                </a:solidFill>
              </a:rPr>
              <a:t>Trigliserid</a:t>
            </a:r>
            <a:r>
              <a:rPr lang="tr-TR" sz="2400" dirty="0" smtClean="0">
                <a:solidFill>
                  <a:schemeClr val="tx2">
                    <a:lumMod val="75000"/>
                  </a:schemeClr>
                </a:solidFill>
              </a:rPr>
              <a:t> düzeyi.</a:t>
            </a:r>
          </a:p>
          <a:p>
            <a:pPr algn="just">
              <a:buFont typeface="Arial" pitchFamily="34" charset="0"/>
              <a:buChar char="•"/>
            </a:pPr>
            <a:endParaRPr lang="tr-TR" sz="1600" dirty="0" smtClean="0">
              <a:solidFill>
                <a:schemeClr val="tx2">
                  <a:lumMod val="75000"/>
                </a:schemeClr>
              </a:solidFill>
            </a:endParaRPr>
          </a:p>
          <a:p>
            <a:pPr algn="just">
              <a:buFont typeface="Arial" pitchFamily="34" charset="0"/>
              <a:buChar char="•"/>
            </a:pPr>
            <a:r>
              <a:rPr lang="tr-TR" sz="2400" dirty="0" smtClean="0">
                <a:solidFill>
                  <a:schemeClr val="tx2">
                    <a:lumMod val="75000"/>
                  </a:schemeClr>
                </a:solidFill>
              </a:rPr>
              <a:t>Düşük HDL seviyesi.</a:t>
            </a:r>
          </a:p>
          <a:p>
            <a:pPr algn="just">
              <a:buFont typeface="Arial" pitchFamily="34" charset="0"/>
              <a:buChar char="•"/>
            </a:pPr>
            <a:endParaRPr lang="tr-TR" sz="1600" dirty="0" smtClean="0">
              <a:solidFill>
                <a:schemeClr val="tx2">
                  <a:lumMod val="75000"/>
                </a:schemeClr>
              </a:solidFill>
            </a:endParaRPr>
          </a:p>
          <a:p>
            <a:pPr algn="just">
              <a:buFont typeface="Arial" pitchFamily="34" charset="0"/>
              <a:buChar char="•"/>
            </a:pPr>
            <a:r>
              <a:rPr lang="tr-TR" sz="2400" dirty="0" smtClean="0">
                <a:solidFill>
                  <a:schemeClr val="tx2">
                    <a:lumMod val="75000"/>
                  </a:schemeClr>
                </a:solidFill>
              </a:rPr>
              <a:t>Artan kan basıncı (yüksek tansiyon).</a:t>
            </a:r>
          </a:p>
          <a:p>
            <a:pPr algn="just">
              <a:buFont typeface="Arial" pitchFamily="34" charset="0"/>
              <a:buChar char="•"/>
            </a:pPr>
            <a:endParaRPr lang="tr-TR" sz="1600" dirty="0" smtClean="0">
              <a:solidFill>
                <a:schemeClr val="tx2">
                  <a:lumMod val="75000"/>
                </a:schemeClr>
              </a:solidFill>
            </a:endParaRPr>
          </a:p>
          <a:p>
            <a:pPr algn="just">
              <a:buFont typeface="Arial" pitchFamily="34" charset="0"/>
              <a:buChar char="•"/>
            </a:pPr>
            <a:r>
              <a:rPr lang="tr-TR" sz="2400" dirty="0" smtClean="0">
                <a:solidFill>
                  <a:schemeClr val="tx2">
                    <a:lumMod val="75000"/>
                  </a:schemeClr>
                </a:solidFill>
              </a:rPr>
              <a:t>Yüksek kan glikoz düzeyi (diyabet).</a:t>
            </a:r>
            <a:endParaRPr lang="tr-TR" sz="2000" dirty="0"/>
          </a:p>
        </p:txBody>
      </p:sp>
      <p:pic>
        <p:nvPicPr>
          <p:cNvPr id="2050" name="Picture 2" descr="C:\Users\Levent\Desktop\beslenme\bad-heart.jpg"/>
          <p:cNvPicPr>
            <a:picLocks noChangeAspect="1" noChangeArrowheads="1"/>
          </p:cNvPicPr>
          <p:nvPr/>
        </p:nvPicPr>
        <p:blipFill>
          <a:blip r:embed="rId2" cstate="print"/>
          <a:srcRect/>
          <a:stretch>
            <a:fillRect/>
          </a:stretch>
        </p:blipFill>
        <p:spPr bwMode="auto">
          <a:xfrm>
            <a:off x="5945956" y="2852936"/>
            <a:ext cx="2730500" cy="3600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1520" y="260648"/>
            <a:ext cx="4824536" cy="2677656"/>
          </a:xfrm>
          <a:prstGeom prst="rect">
            <a:avLst/>
          </a:prstGeom>
          <a:noFill/>
        </p:spPr>
        <p:txBody>
          <a:bodyPr wrap="square" rtlCol="0">
            <a:spAutoFit/>
          </a:bodyPr>
          <a:lstStyle/>
          <a:p>
            <a:pPr algn="just"/>
            <a:r>
              <a:rPr lang="tr-TR" sz="2400" dirty="0" smtClean="0"/>
              <a:t>    Kandaki toplam kolesterol miktarının yanında kolesterolün LDL ve HDL ile taşınma oranları da kalp hastalıklarının oluşumunda önemlidir. </a:t>
            </a:r>
            <a:r>
              <a:rPr lang="tr-TR" sz="2400" b="1" dirty="0" smtClean="0"/>
              <a:t>HDL kolesterol iyi huylu kolesterol LDL kolesterol de kötü huylu kolesterol olarak adlandırılır. </a:t>
            </a:r>
            <a:endParaRPr lang="tr-TR" sz="2400" b="1" dirty="0"/>
          </a:p>
        </p:txBody>
      </p:sp>
      <p:sp>
        <p:nvSpPr>
          <p:cNvPr id="5" name="4 Metin kutusu"/>
          <p:cNvSpPr txBox="1"/>
          <p:nvPr/>
        </p:nvSpPr>
        <p:spPr>
          <a:xfrm>
            <a:off x="4644008" y="3631664"/>
            <a:ext cx="4320480" cy="3046988"/>
          </a:xfrm>
          <a:prstGeom prst="rect">
            <a:avLst/>
          </a:prstGeom>
          <a:noFill/>
        </p:spPr>
        <p:txBody>
          <a:bodyPr wrap="square" rtlCol="0">
            <a:spAutoFit/>
          </a:bodyPr>
          <a:lstStyle/>
          <a:p>
            <a:pPr algn="just"/>
            <a:r>
              <a:rPr lang="tr-TR" sz="2400" dirty="0" smtClean="0"/>
              <a:t>    Kandaki kolesterol seviyesinin kalp sağlığı için risk oluşturduğu değerler gösterilmiştir.            </a:t>
            </a:r>
          </a:p>
          <a:p>
            <a:pPr algn="just"/>
            <a:r>
              <a:rPr lang="tr-TR" sz="2400" dirty="0" smtClean="0"/>
              <a:t>    Kan kolesterol seviyesinin                 </a:t>
            </a:r>
            <a:r>
              <a:rPr lang="tr-TR" sz="2400" b="1" dirty="0" smtClean="0"/>
              <a:t>200 mg/</a:t>
            </a:r>
            <a:r>
              <a:rPr lang="tr-TR" sz="2400" b="1" dirty="0" err="1" smtClean="0"/>
              <a:t>dl’nin</a:t>
            </a:r>
            <a:r>
              <a:rPr lang="tr-TR" sz="2400" dirty="0" smtClean="0"/>
              <a:t> altında olması normal bunun üstündeki değerleri riskli olarak değerlendirilir.</a:t>
            </a:r>
          </a:p>
        </p:txBody>
      </p:sp>
      <p:pic>
        <p:nvPicPr>
          <p:cNvPr id="3075" name="Picture 3" descr="C:\Users\Levent\Desktop\beslenme\hdl-cholesterol-and-ldl-cholesterol-1.png"/>
          <p:cNvPicPr>
            <a:picLocks noChangeAspect="1" noChangeArrowheads="1"/>
          </p:cNvPicPr>
          <p:nvPr/>
        </p:nvPicPr>
        <p:blipFill>
          <a:blip r:embed="rId2" cstate="print"/>
          <a:srcRect/>
          <a:stretch>
            <a:fillRect/>
          </a:stretch>
        </p:blipFill>
        <p:spPr bwMode="auto">
          <a:xfrm>
            <a:off x="5148064" y="332656"/>
            <a:ext cx="3816424" cy="2664296"/>
          </a:xfrm>
          <a:prstGeom prst="rect">
            <a:avLst/>
          </a:prstGeom>
          <a:noFill/>
        </p:spPr>
      </p:pic>
      <p:pic>
        <p:nvPicPr>
          <p:cNvPr id="3076" name="Picture 4" descr="C:\Users\Levent\Desktop\beslenme\toplam-kolesterol-seviyeleri-grafiği.png"/>
          <p:cNvPicPr>
            <a:picLocks noChangeAspect="1" noChangeArrowheads="1"/>
          </p:cNvPicPr>
          <p:nvPr/>
        </p:nvPicPr>
        <p:blipFill>
          <a:blip r:embed="rId3" cstate="print"/>
          <a:srcRect/>
          <a:stretch>
            <a:fillRect/>
          </a:stretch>
        </p:blipFill>
        <p:spPr bwMode="auto">
          <a:xfrm>
            <a:off x="395536" y="3140968"/>
            <a:ext cx="4248472" cy="353652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051720" y="1916832"/>
          <a:ext cx="5544616" cy="4209331"/>
        </p:xfrm>
        <a:graphic>
          <a:graphicData uri="http://schemas.openxmlformats.org/drawingml/2006/chart">
            <c:chart xmlns:c="http://schemas.openxmlformats.org/drawingml/2006/chart" xmlns:r="http://schemas.openxmlformats.org/officeDocument/2006/relationships" r:id="rId2"/>
          </a:graphicData>
        </a:graphic>
      </p:graphicFrame>
      <p:sp>
        <p:nvSpPr>
          <p:cNvPr id="5" name="4 Metin kutusu"/>
          <p:cNvSpPr txBox="1"/>
          <p:nvPr/>
        </p:nvSpPr>
        <p:spPr>
          <a:xfrm>
            <a:off x="395536" y="404664"/>
            <a:ext cx="8208912" cy="1077218"/>
          </a:xfrm>
          <a:prstGeom prst="rect">
            <a:avLst/>
          </a:prstGeom>
          <a:noFill/>
        </p:spPr>
        <p:txBody>
          <a:bodyPr wrap="square" rtlCol="0">
            <a:spAutoFit/>
          </a:bodyPr>
          <a:lstStyle/>
          <a:p>
            <a:pPr algn="ctr"/>
            <a:r>
              <a:rPr lang="tr-TR" sz="3200" b="1" dirty="0" smtClean="0">
                <a:solidFill>
                  <a:schemeClr val="tx2">
                    <a:lumMod val="75000"/>
                  </a:schemeClr>
                </a:solidFill>
              </a:rPr>
              <a:t>KALP HASTALIKLARINDAN ÖLÜM NEDENİNİN KOLESTEROLLE İLİŞKİSİ</a:t>
            </a:r>
          </a:p>
        </p:txBody>
      </p:sp>
      <p:sp>
        <p:nvSpPr>
          <p:cNvPr id="6" name="5 Metin kutusu"/>
          <p:cNvSpPr txBox="1"/>
          <p:nvPr/>
        </p:nvSpPr>
        <p:spPr>
          <a:xfrm>
            <a:off x="899592" y="3212976"/>
            <a:ext cx="1152128" cy="1200329"/>
          </a:xfrm>
          <a:prstGeom prst="rect">
            <a:avLst/>
          </a:prstGeom>
          <a:noFill/>
        </p:spPr>
        <p:txBody>
          <a:bodyPr wrap="square" rtlCol="0">
            <a:spAutoFit/>
          </a:bodyPr>
          <a:lstStyle/>
          <a:p>
            <a:pPr algn="ctr"/>
            <a:r>
              <a:rPr lang="tr-TR" sz="2400" b="1" dirty="0" smtClean="0">
                <a:solidFill>
                  <a:schemeClr val="tx2">
                    <a:lumMod val="75000"/>
                  </a:schemeClr>
                </a:solidFill>
              </a:rPr>
              <a:t>CHD ÖLÜM ORANI</a:t>
            </a:r>
          </a:p>
        </p:txBody>
      </p:sp>
      <p:sp>
        <p:nvSpPr>
          <p:cNvPr id="12" name="11 Serbest Form"/>
          <p:cNvSpPr/>
          <p:nvPr/>
        </p:nvSpPr>
        <p:spPr>
          <a:xfrm>
            <a:off x="3275856" y="1772816"/>
            <a:ext cx="3240360" cy="3533703"/>
          </a:xfrm>
          <a:custGeom>
            <a:avLst/>
            <a:gdLst>
              <a:gd name="connsiteX0" fmla="*/ 0 w 3642610"/>
              <a:gd name="connsiteY0" fmla="*/ 3612629 h 3612629"/>
              <a:gd name="connsiteX1" fmla="*/ 1214204 w 3642610"/>
              <a:gd name="connsiteY1" fmla="*/ 3057993 h 3612629"/>
              <a:gd name="connsiteX2" fmla="*/ 1918741 w 3642610"/>
              <a:gd name="connsiteY2" fmla="*/ 2458386 h 3612629"/>
              <a:gd name="connsiteX3" fmla="*/ 2833141 w 3642610"/>
              <a:gd name="connsiteY3" fmla="*/ 1364104 h 3612629"/>
              <a:gd name="connsiteX4" fmla="*/ 3642610 w 3642610"/>
              <a:gd name="connsiteY4" fmla="*/ 0 h 3612629"/>
              <a:gd name="connsiteX5" fmla="*/ 3642610 w 3642610"/>
              <a:gd name="connsiteY5" fmla="*/ 0 h 3612629"/>
              <a:gd name="connsiteX6" fmla="*/ 3642610 w 3642610"/>
              <a:gd name="connsiteY6" fmla="*/ 0 h 3612629"/>
              <a:gd name="connsiteX7" fmla="*/ 3642610 w 3642610"/>
              <a:gd name="connsiteY7" fmla="*/ 0 h 361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2610" h="3612629">
                <a:moveTo>
                  <a:pt x="0" y="3612629"/>
                </a:moveTo>
                <a:cubicBezTo>
                  <a:pt x="447207" y="3431498"/>
                  <a:pt x="894414" y="3250367"/>
                  <a:pt x="1214204" y="3057993"/>
                </a:cubicBezTo>
                <a:cubicBezTo>
                  <a:pt x="1533994" y="2865619"/>
                  <a:pt x="1648918" y="2740701"/>
                  <a:pt x="1918741" y="2458386"/>
                </a:cubicBezTo>
                <a:cubicBezTo>
                  <a:pt x="2188564" y="2176071"/>
                  <a:pt x="2545830" y="1773835"/>
                  <a:pt x="2833141" y="1364104"/>
                </a:cubicBezTo>
                <a:cubicBezTo>
                  <a:pt x="3120452" y="954373"/>
                  <a:pt x="3642610" y="0"/>
                  <a:pt x="3642610" y="0"/>
                </a:cubicBezTo>
                <a:lnTo>
                  <a:pt x="3642610" y="0"/>
                </a:lnTo>
                <a:lnTo>
                  <a:pt x="3642610" y="0"/>
                </a:lnTo>
                <a:lnTo>
                  <a:pt x="3642610" y="0"/>
                </a:lnTo>
              </a:path>
            </a:pathLst>
          </a:custGeom>
          <a:ln w="79375"/>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
        <p:nvSpPr>
          <p:cNvPr id="13" name="12 Metin kutusu"/>
          <p:cNvSpPr txBox="1"/>
          <p:nvPr/>
        </p:nvSpPr>
        <p:spPr>
          <a:xfrm>
            <a:off x="2843808" y="6093296"/>
            <a:ext cx="4392488" cy="461665"/>
          </a:xfrm>
          <a:prstGeom prst="rect">
            <a:avLst/>
          </a:prstGeom>
          <a:noFill/>
        </p:spPr>
        <p:txBody>
          <a:bodyPr wrap="square" rtlCol="0">
            <a:spAutoFit/>
          </a:bodyPr>
          <a:lstStyle/>
          <a:p>
            <a:pPr algn="ctr"/>
            <a:r>
              <a:rPr lang="tr-TR" sz="2400" b="1" dirty="0" smtClean="0">
                <a:solidFill>
                  <a:schemeClr val="tx2">
                    <a:lumMod val="75000"/>
                  </a:schemeClr>
                </a:solidFill>
              </a:rPr>
              <a:t>KOLESTEROL</a:t>
            </a:r>
            <a:r>
              <a:rPr lang="tr-TR" sz="2400" b="1" dirty="0" smtClean="0"/>
              <a:t> </a:t>
            </a:r>
            <a:r>
              <a:rPr lang="tr-TR" sz="2400" b="1" dirty="0" smtClean="0">
                <a:solidFill>
                  <a:schemeClr val="tx2">
                    <a:lumMod val="75000"/>
                  </a:schemeClr>
                </a:solidFill>
              </a:rPr>
              <a:t>SEVİYESİ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260648"/>
            <a:ext cx="8784976" cy="2062103"/>
          </a:xfrm>
          <a:prstGeom prst="rect">
            <a:avLst/>
          </a:prstGeom>
          <a:noFill/>
        </p:spPr>
        <p:txBody>
          <a:bodyPr wrap="square" rtlCol="0">
            <a:spAutoFit/>
          </a:bodyPr>
          <a:lstStyle/>
          <a:p>
            <a:pPr algn="just"/>
            <a:r>
              <a:rPr lang="tr-TR" sz="3200" dirty="0" smtClean="0">
                <a:solidFill>
                  <a:schemeClr val="tx2">
                    <a:lumMod val="75000"/>
                  </a:schemeClr>
                </a:solidFill>
              </a:rPr>
              <a:t>	Tüm </a:t>
            </a:r>
            <a:r>
              <a:rPr lang="tr-TR" sz="3200" dirty="0" err="1" smtClean="0">
                <a:solidFill>
                  <a:schemeClr val="tx2">
                    <a:lumMod val="75000"/>
                  </a:schemeClr>
                </a:solidFill>
              </a:rPr>
              <a:t>lipoproteinlerin</a:t>
            </a:r>
            <a:r>
              <a:rPr lang="tr-TR" sz="3200" dirty="0" smtClean="0">
                <a:solidFill>
                  <a:schemeClr val="tx2">
                    <a:lumMod val="75000"/>
                  </a:schemeClr>
                </a:solidFill>
              </a:rPr>
              <a:t> damar çeperlerine zarar vermediği bilinmektedir. Önemli olan </a:t>
            </a:r>
            <a:r>
              <a:rPr lang="tr-TR" sz="3200" b="1" dirty="0" smtClean="0">
                <a:solidFill>
                  <a:schemeClr val="tx2">
                    <a:lumMod val="75000"/>
                  </a:schemeClr>
                </a:solidFill>
              </a:rPr>
              <a:t>LDL kolesterol </a:t>
            </a:r>
            <a:r>
              <a:rPr lang="tr-TR" sz="3200" dirty="0" smtClean="0">
                <a:solidFill>
                  <a:schemeClr val="tx2">
                    <a:lumMod val="75000"/>
                  </a:schemeClr>
                </a:solidFill>
              </a:rPr>
              <a:t>seviyesidir. Kalp hastalıkları riski yönünden LDL kolesterol seviyeleri aşağıda gösterilmiştir. </a:t>
            </a:r>
          </a:p>
        </p:txBody>
      </p:sp>
      <p:graphicFrame>
        <p:nvGraphicFramePr>
          <p:cNvPr id="5" name="4 Tablo"/>
          <p:cNvGraphicFramePr>
            <a:graphicFrameLocks noGrp="1"/>
          </p:cNvGraphicFramePr>
          <p:nvPr/>
        </p:nvGraphicFramePr>
        <p:xfrm>
          <a:off x="395536" y="2708920"/>
          <a:ext cx="8352928" cy="3505200"/>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3992466"/>
                <a:gridCol w="4360462"/>
              </a:tblGrid>
              <a:tr h="290181">
                <a:tc gridSpan="2">
                  <a:txBody>
                    <a:bodyPr/>
                    <a:lstStyle/>
                    <a:p>
                      <a:pPr algn="ctr"/>
                      <a:r>
                        <a:rPr lang="tr-TR" sz="3600" b="1" dirty="0" smtClean="0">
                          <a:solidFill>
                            <a:schemeClr val="tx2">
                              <a:lumMod val="75000"/>
                            </a:schemeClr>
                          </a:solidFill>
                        </a:rPr>
                        <a:t>Kalp Hastalıkları Riski Yönünden LDL Kolesterol Seviyeleri</a:t>
                      </a:r>
                      <a:endParaRPr lang="tr-TR" sz="36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sz="20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491">
                <a:tc>
                  <a:txBody>
                    <a:bodyPr/>
                    <a:lstStyle/>
                    <a:p>
                      <a:r>
                        <a:rPr lang="tr-TR" sz="3200" kern="1200" dirty="0" smtClean="0">
                          <a:solidFill>
                            <a:schemeClr val="tx1"/>
                          </a:solidFill>
                          <a:latin typeface="+mn-lt"/>
                          <a:ea typeface="+mn-ea"/>
                          <a:cs typeface="+mn-cs"/>
                        </a:rPr>
                        <a:t>&lt; 100 mg/</a:t>
                      </a:r>
                      <a:r>
                        <a:rPr lang="tr-TR" sz="3200" kern="1200" dirty="0" err="1" smtClean="0">
                          <a:solidFill>
                            <a:schemeClr val="tx1"/>
                          </a:solidFill>
                          <a:latin typeface="+mn-lt"/>
                          <a:ea typeface="+mn-ea"/>
                          <a:cs typeface="+mn-cs"/>
                        </a:rPr>
                        <a:t>dl</a:t>
                      </a:r>
                      <a:endParaRPr lang="tr-TR" sz="3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tr-TR" sz="3200" kern="1200" dirty="0" smtClean="0">
                          <a:solidFill>
                            <a:schemeClr val="tx1"/>
                          </a:solidFill>
                          <a:latin typeface="+mn-lt"/>
                          <a:ea typeface="+mn-ea"/>
                          <a:cs typeface="+mn-cs"/>
                        </a:rPr>
                        <a:t>İdeal değer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491">
                <a:tc>
                  <a:txBody>
                    <a:bodyPr/>
                    <a:lstStyle/>
                    <a:p>
                      <a:r>
                        <a:rPr lang="tr-TR" sz="3200" kern="1200" dirty="0" smtClean="0">
                          <a:solidFill>
                            <a:schemeClr val="tx1"/>
                          </a:solidFill>
                          <a:latin typeface="+mn-lt"/>
                          <a:ea typeface="+mn-ea"/>
                          <a:cs typeface="+mn-cs"/>
                        </a:rPr>
                        <a:t>100 - 129 mg/</a:t>
                      </a:r>
                      <a:r>
                        <a:rPr lang="tr-TR" sz="3200" kern="1200" dirty="0" err="1" smtClean="0">
                          <a:solidFill>
                            <a:schemeClr val="tx1"/>
                          </a:solidFill>
                          <a:latin typeface="+mn-lt"/>
                          <a:ea typeface="+mn-ea"/>
                          <a:cs typeface="+mn-cs"/>
                        </a:rPr>
                        <a:t>dl</a:t>
                      </a:r>
                      <a:endParaRPr lang="tr-TR" sz="3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tr-TR" sz="3200" kern="1200" dirty="0" smtClean="0">
                          <a:solidFill>
                            <a:schemeClr val="tx1"/>
                          </a:solidFill>
                          <a:latin typeface="+mn-lt"/>
                          <a:ea typeface="+mn-ea"/>
                          <a:cs typeface="+mn-cs"/>
                        </a:rPr>
                        <a:t>Normal ve biraz üstü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491">
                <a:tc>
                  <a:txBody>
                    <a:bodyPr/>
                    <a:lstStyle/>
                    <a:p>
                      <a:r>
                        <a:rPr lang="tr-TR" sz="3200" kern="1200" dirty="0" smtClean="0">
                          <a:solidFill>
                            <a:schemeClr val="tx1"/>
                          </a:solidFill>
                          <a:latin typeface="+mn-lt"/>
                          <a:ea typeface="+mn-ea"/>
                          <a:cs typeface="+mn-cs"/>
                        </a:rPr>
                        <a:t>130 - 159 mg/</a:t>
                      </a:r>
                      <a:r>
                        <a:rPr lang="tr-TR" sz="3200" kern="1200" dirty="0" err="1" smtClean="0">
                          <a:solidFill>
                            <a:schemeClr val="tx1"/>
                          </a:solidFill>
                          <a:latin typeface="+mn-lt"/>
                          <a:ea typeface="+mn-ea"/>
                          <a:cs typeface="+mn-cs"/>
                        </a:rPr>
                        <a:t>dl</a:t>
                      </a:r>
                      <a:endParaRPr lang="tr-TR" sz="3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tr-TR" sz="3200" kern="1200" dirty="0" smtClean="0">
                          <a:solidFill>
                            <a:schemeClr val="tx1"/>
                          </a:solidFill>
                          <a:latin typeface="+mn-lt"/>
                          <a:ea typeface="+mn-ea"/>
                          <a:cs typeface="+mn-cs"/>
                        </a:rPr>
                        <a:t>Yüksek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491">
                <a:tc>
                  <a:txBody>
                    <a:bodyPr/>
                    <a:lstStyle/>
                    <a:p>
                      <a:r>
                        <a:rPr lang="tr-TR" sz="3200" kern="1200" dirty="0" smtClean="0">
                          <a:solidFill>
                            <a:schemeClr val="tx1"/>
                          </a:solidFill>
                          <a:latin typeface="+mn-lt"/>
                          <a:ea typeface="+mn-ea"/>
                          <a:cs typeface="+mn-cs"/>
                        </a:rPr>
                        <a:t>160 - 189 mg/</a:t>
                      </a:r>
                      <a:r>
                        <a:rPr lang="tr-TR" sz="3200" kern="1200" dirty="0" err="1" smtClean="0">
                          <a:solidFill>
                            <a:schemeClr val="tx1"/>
                          </a:solidFill>
                          <a:latin typeface="+mn-lt"/>
                          <a:ea typeface="+mn-ea"/>
                          <a:cs typeface="+mn-cs"/>
                        </a:rPr>
                        <a:t>dl</a:t>
                      </a:r>
                      <a:endParaRPr lang="tr-TR" sz="3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tr-TR" sz="3200" kern="1200" dirty="0" smtClean="0">
                          <a:solidFill>
                            <a:schemeClr val="tx1"/>
                          </a:solidFill>
                          <a:latin typeface="+mn-lt"/>
                          <a:ea typeface="+mn-ea"/>
                          <a:cs typeface="+mn-cs"/>
                        </a:rPr>
                        <a:t>Çok yüksek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1520" y="188640"/>
            <a:ext cx="8712968" cy="1384995"/>
          </a:xfrm>
          <a:prstGeom prst="rect">
            <a:avLst/>
          </a:prstGeom>
          <a:noFill/>
        </p:spPr>
        <p:txBody>
          <a:bodyPr wrap="square" rtlCol="0">
            <a:spAutoFit/>
          </a:bodyPr>
          <a:lstStyle/>
          <a:p>
            <a:pPr algn="just"/>
            <a:r>
              <a:rPr lang="tr-TR" sz="2100" dirty="0" smtClean="0">
                <a:solidFill>
                  <a:schemeClr val="tx2">
                    <a:lumMod val="75000"/>
                  </a:schemeClr>
                </a:solidFill>
              </a:rPr>
              <a:t>  Önceki derslerimizde </a:t>
            </a:r>
            <a:r>
              <a:rPr lang="tr-TR" sz="2100" dirty="0" err="1" smtClean="0">
                <a:solidFill>
                  <a:schemeClr val="tx2">
                    <a:lumMod val="75000"/>
                  </a:schemeClr>
                </a:solidFill>
              </a:rPr>
              <a:t>HDL’nin</a:t>
            </a:r>
            <a:r>
              <a:rPr lang="tr-TR" sz="2100" dirty="0" smtClean="0">
                <a:solidFill>
                  <a:schemeClr val="tx2">
                    <a:lumMod val="75000"/>
                  </a:schemeClr>
                </a:solidFill>
              </a:rPr>
              <a:t> yollardaki Kolesterolü topladığını, bu nedenle de bunlara </a:t>
            </a:r>
            <a:r>
              <a:rPr lang="tr-TR" sz="2100" b="1" dirty="0" smtClean="0">
                <a:solidFill>
                  <a:schemeClr val="tx2">
                    <a:lumMod val="75000"/>
                  </a:schemeClr>
                </a:solidFill>
              </a:rPr>
              <a:t>çöpçü</a:t>
            </a:r>
            <a:r>
              <a:rPr lang="tr-TR" sz="2100" dirty="0" smtClean="0">
                <a:solidFill>
                  <a:schemeClr val="tx2">
                    <a:lumMod val="75000"/>
                  </a:schemeClr>
                </a:solidFill>
              </a:rPr>
              <a:t> veya </a:t>
            </a:r>
            <a:r>
              <a:rPr lang="tr-TR" sz="2100" b="1" dirty="0" smtClean="0">
                <a:solidFill>
                  <a:schemeClr val="tx2">
                    <a:lumMod val="75000"/>
                  </a:schemeClr>
                </a:solidFill>
              </a:rPr>
              <a:t>iyi kolesterol</a:t>
            </a:r>
            <a:r>
              <a:rPr lang="tr-TR" sz="2100" dirty="0" smtClean="0">
                <a:solidFill>
                  <a:schemeClr val="tx2">
                    <a:lumMod val="75000"/>
                  </a:schemeClr>
                </a:solidFill>
              </a:rPr>
              <a:t> taşıyıcısı denilmişti. Özetle HDL ile fazla miktarda kolesterol taşınması sağlığımız için avantajlıdır diyebiliriz.</a:t>
            </a:r>
          </a:p>
          <a:p>
            <a:pPr algn="just"/>
            <a:endParaRPr lang="tr-TR" sz="2100" dirty="0" smtClean="0">
              <a:solidFill>
                <a:schemeClr val="tx2">
                  <a:lumMod val="75000"/>
                </a:schemeClr>
              </a:solidFill>
            </a:endParaRPr>
          </a:p>
        </p:txBody>
      </p:sp>
      <p:graphicFrame>
        <p:nvGraphicFramePr>
          <p:cNvPr id="5" name="4 Tablo"/>
          <p:cNvGraphicFramePr>
            <a:graphicFrameLocks noGrp="1"/>
          </p:cNvGraphicFramePr>
          <p:nvPr/>
        </p:nvGraphicFramePr>
        <p:xfrm>
          <a:off x="1547664" y="1412776"/>
          <a:ext cx="6096000" cy="1280160"/>
        </p:xfrm>
        <a:graphic>
          <a:graphicData uri="http://schemas.openxmlformats.org/drawingml/2006/table">
            <a:tbl>
              <a:tblPr firstRow="1" bandRow="1">
                <a:effectLst>
                  <a:outerShdw blurRad="76200" dir="18900000" sy="23000" kx="-1200000" algn="bl" rotWithShape="0">
                    <a:prstClr val="black">
                      <a:alpha val="20000"/>
                    </a:prstClr>
                  </a:outerShdw>
                </a:effectLst>
                <a:tableStyleId>{5C22544A-7EE6-4342-B048-85BDC9FD1C3A}</a:tableStyleId>
              </a:tblPr>
              <a:tblGrid>
                <a:gridCol w="3048000"/>
                <a:gridCol w="3048000"/>
              </a:tblGrid>
              <a:tr h="370840">
                <a:tc gridSpan="2">
                  <a:txBody>
                    <a:bodyPr/>
                    <a:lstStyle/>
                    <a:p>
                      <a:pPr algn="ctr"/>
                      <a:r>
                        <a:rPr lang="tr-TR" sz="2200" kern="1200" dirty="0" smtClean="0">
                          <a:solidFill>
                            <a:schemeClr val="tx2">
                              <a:lumMod val="75000"/>
                            </a:schemeClr>
                          </a:solidFill>
                          <a:latin typeface="+mn-lt"/>
                          <a:ea typeface="+mn-ea"/>
                          <a:cs typeface="+mn-cs"/>
                        </a:rPr>
                        <a:t>HDL  KOLESTEROL MİKTARI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tr-TR" dirty="0"/>
                    </a:p>
                  </a:txBody>
                  <a:tcPr/>
                </a:tc>
              </a:tr>
              <a:tr h="370840">
                <a:tc>
                  <a:txBody>
                    <a:bodyPr/>
                    <a:lstStyle/>
                    <a:p>
                      <a:r>
                        <a:rPr lang="tr-TR" sz="2200" kern="1200" dirty="0" smtClean="0">
                          <a:solidFill>
                            <a:schemeClr val="tx2">
                              <a:lumMod val="75000"/>
                            </a:schemeClr>
                          </a:solidFill>
                          <a:latin typeface="+mn-lt"/>
                          <a:ea typeface="+mn-ea"/>
                          <a:cs typeface="+mn-cs"/>
                        </a:rPr>
                        <a:t>&lt; 35 mg/</a:t>
                      </a:r>
                      <a:r>
                        <a:rPr lang="tr-TR" sz="2200" kern="1200" dirty="0" err="1" smtClean="0">
                          <a:solidFill>
                            <a:schemeClr val="tx2">
                              <a:lumMod val="75000"/>
                            </a:schemeClr>
                          </a:solidFill>
                          <a:latin typeface="+mn-lt"/>
                          <a:ea typeface="+mn-ea"/>
                          <a:cs typeface="+mn-cs"/>
                        </a:rPr>
                        <a:t>dl</a:t>
                      </a:r>
                      <a:r>
                        <a:rPr lang="tr-TR" sz="2200" kern="1200" dirty="0" smtClean="0">
                          <a:solidFill>
                            <a:schemeClr val="tx2">
                              <a:lumMod val="75000"/>
                            </a:schemeClr>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tr-TR" sz="2200" kern="1200" dirty="0" smtClean="0">
                          <a:solidFill>
                            <a:schemeClr val="tx2">
                              <a:lumMod val="75000"/>
                            </a:schemeClr>
                          </a:solidFill>
                          <a:latin typeface="+mn-lt"/>
                          <a:ea typeface="+mn-ea"/>
                          <a:cs typeface="+mn-cs"/>
                        </a:rPr>
                        <a:t>Riskli düşük miktar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r>
                        <a:rPr lang="tr-TR" sz="2200" kern="1200" dirty="0" smtClean="0">
                          <a:solidFill>
                            <a:schemeClr val="tx2">
                              <a:lumMod val="75000"/>
                            </a:schemeClr>
                          </a:solidFill>
                          <a:latin typeface="+mn-lt"/>
                          <a:ea typeface="+mn-ea"/>
                          <a:cs typeface="+mn-cs"/>
                        </a:rPr>
                        <a:t>&gt;60 mg/</a:t>
                      </a:r>
                      <a:r>
                        <a:rPr lang="tr-TR" sz="2200" kern="1200" dirty="0" err="1" smtClean="0">
                          <a:solidFill>
                            <a:schemeClr val="tx2">
                              <a:lumMod val="75000"/>
                            </a:schemeClr>
                          </a:solidFill>
                          <a:latin typeface="+mn-lt"/>
                          <a:ea typeface="+mn-ea"/>
                          <a:cs typeface="+mn-cs"/>
                        </a:rPr>
                        <a:t>dl</a:t>
                      </a:r>
                      <a:r>
                        <a:rPr lang="tr-TR" sz="2200" kern="1200" dirty="0" smtClean="0">
                          <a:solidFill>
                            <a:schemeClr val="tx2">
                              <a:lumMod val="75000"/>
                            </a:schemeClr>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tr-TR" sz="2200" kern="1200" dirty="0" smtClean="0">
                          <a:solidFill>
                            <a:schemeClr val="tx2">
                              <a:lumMod val="75000"/>
                            </a:schemeClr>
                          </a:solidFill>
                          <a:latin typeface="+mn-lt"/>
                          <a:ea typeface="+mn-ea"/>
                          <a:cs typeface="+mn-cs"/>
                        </a:rPr>
                        <a:t>Avantajlı yüksek miktar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6" name="5 Metin kutusu"/>
          <p:cNvSpPr txBox="1"/>
          <p:nvPr/>
        </p:nvSpPr>
        <p:spPr>
          <a:xfrm>
            <a:off x="179512" y="2780928"/>
            <a:ext cx="8640960" cy="1785104"/>
          </a:xfrm>
          <a:prstGeom prst="rect">
            <a:avLst/>
          </a:prstGeom>
          <a:noFill/>
        </p:spPr>
        <p:txBody>
          <a:bodyPr wrap="square" rtlCol="0">
            <a:spAutoFit/>
          </a:bodyPr>
          <a:lstStyle/>
          <a:p>
            <a:pPr algn="just"/>
            <a:r>
              <a:rPr lang="tr-TR" sz="2200" dirty="0" smtClean="0">
                <a:solidFill>
                  <a:schemeClr val="tx2">
                    <a:lumMod val="75000"/>
                  </a:schemeClr>
                </a:solidFill>
              </a:rPr>
              <a:t>        Bu değerlere bakarken kandaki total kolesterol seviyesinin birinci derecede önemli olduğunu unutmamalıyız. Genel olarak 200 mg/</a:t>
            </a:r>
            <a:r>
              <a:rPr lang="tr-TR" sz="2200" dirty="0" err="1" smtClean="0">
                <a:solidFill>
                  <a:schemeClr val="tx2">
                    <a:lumMod val="75000"/>
                  </a:schemeClr>
                </a:solidFill>
              </a:rPr>
              <a:t>dl’nin</a:t>
            </a:r>
            <a:r>
              <a:rPr lang="tr-TR" sz="2200" dirty="0" smtClean="0">
                <a:solidFill>
                  <a:schemeClr val="tx2">
                    <a:lumMod val="75000"/>
                  </a:schemeClr>
                </a:solidFill>
              </a:rPr>
              <a:t> üzerindeki kan kolesterol miktarı kalp hastalıkları oluşturma riski arttırır. Yüksek kolesterol değerine sigara içme, diyabet ve yüksek kan basıncının da eklenmesi kalp hastalıklarına yakalanma riskini arttırır.</a:t>
            </a:r>
          </a:p>
        </p:txBody>
      </p:sp>
      <p:pic>
        <p:nvPicPr>
          <p:cNvPr id="4098" name="Picture 2" descr="C:\Users\Levent\Desktop\beslenme\kolestrol-1.jpg"/>
          <p:cNvPicPr>
            <a:picLocks noChangeAspect="1" noChangeArrowheads="1"/>
          </p:cNvPicPr>
          <p:nvPr/>
        </p:nvPicPr>
        <p:blipFill>
          <a:blip r:embed="rId2" cstate="print"/>
          <a:srcRect/>
          <a:stretch>
            <a:fillRect/>
          </a:stretch>
        </p:blipFill>
        <p:spPr bwMode="auto">
          <a:xfrm>
            <a:off x="971600" y="4653136"/>
            <a:ext cx="7128792" cy="220486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7504" y="2805896"/>
            <a:ext cx="8820472" cy="1631216"/>
          </a:xfrm>
          <a:prstGeom prst="rect">
            <a:avLst/>
          </a:prstGeom>
          <a:noFill/>
        </p:spPr>
        <p:txBody>
          <a:bodyPr wrap="square" rtlCol="0">
            <a:spAutoFit/>
          </a:bodyPr>
          <a:lstStyle/>
          <a:p>
            <a:pPr algn="just"/>
            <a:r>
              <a:rPr lang="tr-TR" sz="2000" dirty="0" smtClean="0"/>
              <a:t>      </a:t>
            </a:r>
            <a:r>
              <a:rPr lang="tr-TR" sz="2000" dirty="0" smtClean="0">
                <a:solidFill>
                  <a:schemeClr val="tx2">
                    <a:lumMod val="75000"/>
                  </a:schemeClr>
                </a:solidFill>
              </a:rPr>
              <a:t>Beslenme şekliniz ile kalp hastalığına yakalanma arasında yüksek bir ilişki vardır. </a:t>
            </a:r>
            <a:r>
              <a:rPr lang="tr-TR" sz="2000" dirty="0" err="1" smtClean="0">
                <a:solidFill>
                  <a:schemeClr val="tx2">
                    <a:lumMod val="75000"/>
                  </a:schemeClr>
                </a:solidFill>
              </a:rPr>
              <a:t>Obez</a:t>
            </a:r>
            <a:r>
              <a:rPr lang="tr-TR" sz="2000" dirty="0" smtClean="0">
                <a:solidFill>
                  <a:schemeClr val="tx2">
                    <a:lumMod val="75000"/>
                  </a:schemeClr>
                </a:solidFill>
              </a:rPr>
              <a:t> olan kişilerde kalp hastalığı görülme oranı çok yüksektir. Egzersizle ve sağlıklı beslenme ile kandaki yüksek kolesterol ve aynı zamanda yüksek tansiyon riskini azaltabilirsiniz. Aşağıda bildirilen ve Kalp hastalıklarına etkili olan beslenme faktörlerini inceleyeceğiz.</a:t>
            </a:r>
            <a:endParaRPr lang="tr-TR" sz="3200" dirty="0" smtClean="0">
              <a:solidFill>
                <a:schemeClr val="tx2">
                  <a:lumMod val="75000"/>
                </a:schemeClr>
              </a:solidFill>
            </a:endParaRPr>
          </a:p>
        </p:txBody>
      </p:sp>
      <p:sp>
        <p:nvSpPr>
          <p:cNvPr id="5" name="4 Metin kutusu"/>
          <p:cNvSpPr txBox="1"/>
          <p:nvPr/>
        </p:nvSpPr>
        <p:spPr>
          <a:xfrm>
            <a:off x="539552" y="-99392"/>
            <a:ext cx="7704856" cy="707886"/>
          </a:xfrm>
          <a:prstGeom prst="rect">
            <a:avLst/>
          </a:prstGeom>
          <a:noFill/>
        </p:spPr>
        <p:txBody>
          <a:bodyPr wrap="square" rtlCol="0">
            <a:spAutoFit/>
          </a:bodyPr>
          <a:lstStyle/>
          <a:p>
            <a:pPr algn="ctr">
              <a:spcBef>
                <a:spcPct val="0"/>
              </a:spcBef>
            </a:pPr>
            <a:r>
              <a:rPr lang="tr-TR" sz="4000" b="1" dirty="0" smtClean="0">
                <a:solidFill>
                  <a:schemeClr val="tx2">
                    <a:lumMod val="75000"/>
                  </a:schemeClr>
                </a:solidFill>
                <a:latin typeface="+mj-lt"/>
                <a:ea typeface="+mj-ea"/>
                <a:cs typeface="+mj-cs"/>
              </a:rPr>
              <a:t>BESLENMENİN ÖNEMİ </a:t>
            </a:r>
          </a:p>
        </p:txBody>
      </p:sp>
      <p:sp>
        <p:nvSpPr>
          <p:cNvPr id="6" name="5 Metin kutusu"/>
          <p:cNvSpPr txBox="1"/>
          <p:nvPr/>
        </p:nvSpPr>
        <p:spPr>
          <a:xfrm>
            <a:off x="179512" y="4404245"/>
            <a:ext cx="6048672" cy="461665"/>
          </a:xfrm>
          <a:prstGeom prst="rect">
            <a:avLst/>
          </a:prstGeom>
          <a:noFill/>
        </p:spPr>
        <p:txBody>
          <a:bodyPr wrap="square" rtlCol="0">
            <a:spAutoFit/>
          </a:bodyPr>
          <a:lstStyle/>
          <a:p>
            <a:r>
              <a:rPr lang="tr-TR" sz="2400" b="1" dirty="0" smtClean="0">
                <a:solidFill>
                  <a:schemeClr val="tx2">
                    <a:lumMod val="75000"/>
                  </a:schemeClr>
                </a:solidFill>
              </a:rPr>
              <a:t>Beslenme Biçimi ve Kalp Sağlığı Bağlantısı;</a:t>
            </a:r>
          </a:p>
        </p:txBody>
      </p:sp>
      <p:sp>
        <p:nvSpPr>
          <p:cNvPr id="10" name="2 İçerik Yer Tutucusu"/>
          <p:cNvSpPr>
            <a:spLocks noGrp="1"/>
          </p:cNvSpPr>
          <p:nvPr>
            <p:ph idx="1"/>
          </p:nvPr>
        </p:nvSpPr>
        <p:spPr>
          <a:xfrm>
            <a:off x="385192" y="4869160"/>
            <a:ext cx="4186808" cy="2481139"/>
          </a:xfrm>
        </p:spPr>
        <p:txBody>
          <a:bodyPr>
            <a:normAutofit fontScale="47500" lnSpcReduction="20000"/>
          </a:bodyPr>
          <a:lstStyle/>
          <a:p>
            <a:r>
              <a:rPr lang="tr-TR" sz="4600" dirty="0" smtClean="0">
                <a:solidFill>
                  <a:schemeClr val="tx2">
                    <a:lumMod val="75000"/>
                  </a:schemeClr>
                </a:solidFill>
              </a:rPr>
              <a:t>Toplam Besinsel Kaynaklı yağ</a:t>
            </a:r>
          </a:p>
          <a:p>
            <a:r>
              <a:rPr lang="tr-TR" sz="4600" dirty="0" smtClean="0">
                <a:solidFill>
                  <a:schemeClr val="tx2">
                    <a:lumMod val="75000"/>
                  </a:schemeClr>
                </a:solidFill>
              </a:rPr>
              <a:t>Besinsel yağın türü </a:t>
            </a:r>
            <a:br>
              <a:rPr lang="tr-TR" sz="4600" dirty="0" smtClean="0">
                <a:solidFill>
                  <a:schemeClr val="tx2">
                    <a:lumMod val="75000"/>
                  </a:schemeClr>
                </a:solidFill>
              </a:rPr>
            </a:br>
            <a:r>
              <a:rPr lang="tr-TR" sz="4600" dirty="0" smtClean="0">
                <a:solidFill>
                  <a:schemeClr val="tx2">
                    <a:lumMod val="75000"/>
                  </a:schemeClr>
                </a:solidFill>
              </a:rPr>
              <a:t>(doymuş, trans, doymamış)</a:t>
            </a:r>
          </a:p>
          <a:p>
            <a:r>
              <a:rPr lang="tr-TR" sz="4600" dirty="0" smtClean="0">
                <a:solidFill>
                  <a:schemeClr val="tx2">
                    <a:lumMod val="75000"/>
                  </a:schemeClr>
                </a:solidFill>
              </a:rPr>
              <a:t>Kolesterol alımı</a:t>
            </a:r>
          </a:p>
          <a:p>
            <a:r>
              <a:rPr lang="tr-TR" sz="4600" dirty="0" smtClean="0">
                <a:solidFill>
                  <a:schemeClr val="tx2">
                    <a:lumMod val="75000"/>
                  </a:schemeClr>
                </a:solidFill>
              </a:rPr>
              <a:t>Protein alımı</a:t>
            </a:r>
          </a:p>
          <a:p>
            <a:r>
              <a:rPr lang="tr-TR" sz="4600" dirty="0" smtClean="0">
                <a:solidFill>
                  <a:schemeClr val="tx2">
                    <a:lumMod val="75000"/>
                  </a:schemeClr>
                </a:solidFill>
              </a:rPr>
              <a:t>Lif alımı</a:t>
            </a:r>
          </a:p>
          <a:p>
            <a:pPr>
              <a:buNone/>
            </a:pPr>
            <a:endParaRPr lang="tr-TR" dirty="0" smtClean="0"/>
          </a:p>
        </p:txBody>
      </p:sp>
      <p:sp>
        <p:nvSpPr>
          <p:cNvPr id="13" name="12 Dikdörtgen"/>
          <p:cNvSpPr/>
          <p:nvPr/>
        </p:nvSpPr>
        <p:spPr>
          <a:xfrm>
            <a:off x="5256584" y="4980309"/>
            <a:ext cx="3131840" cy="1785104"/>
          </a:xfrm>
          <a:prstGeom prst="rect">
            <a:avLst/>
          </a:prstGeom>
        </p:spPr>
        <p:txBody>
          <a:bodyPr wrap="square">
            <a:spAutoFit/>
          </a:bodyPr>
          <a:lstStyle/>
          <a:p>
            <a:pPr>
              <a:buFont typeface="Arial" pitchFamily="34" charset="0"/>
              <a:buChar char="•"/>
            </a:pPr>
            <a:r>
              <a:rPr lang="tr-TR" sz="2200" dirty="0" smtClean="0">
                <a:solidFill>
                  <a:schemeClr val="tx2">
                    <a:lumMod val="75000"/>
                  </a:schemeClr>
                </a:solidFill>
              </a:rPr>
              <a:t>Diğer diyetsel bileşenler </a:t>
            </a:r>
          </a:p>
          <a:p>
            <a:r>
              <a:rPr lang="tr-TR" sz="2200" dirty="0" smtClean="0">
                <a:solidFill>
                  <a:schemeClr val="tx2">
                    <a:lumMod val="75000"/>
                  </a:schemeClr>
                </a:solidFill>
              </a:rPr>
              <a:t>  Balık yağı (</a:t>
            </a:r>
            <a:r>
              <a:rPr lang="tr-TR" sz="2200" dirty="0" err="1" smtClean="0">
                <a:solidFill>
                  <a:schemeClr val="tx2">
                    <a:lumMod val="75000"/>
                  </a:schemeClr>
                </a:solidFill>
              </a:rPr>
              <a:t>omega</a:t>
            </a:r>
            <a:r>
              <a:rPr lang="tr-TR" sz="2200" dirty="0" smtClean="0">
                <a:solidFill>
                  <a:schemeClr val="tx2">
                    <a:lumMod val="75000"/>
                  </a:schemeClr>
                </a:solidFill>
              </a:rPr>
              <a:t> 3)</a:t>
            </a:r>
          </a:p>
          <a:p>
            <a:r>
              <a:rPr lang="tr-TR" sz="2200" dirty="0" smtClean="0">
                <a:solidFill>
                  <a:schemeClr val="tx2">
                    <a:lumMod val="75000"/>
                  </a:schemeClr>
                </a:solidFill>
              </a:rPr>
              <a:t>  Sarımsak </a:t>
            </a:r>
          </a:p>
          <a:p>
            <a:r>
              <a:rPr lang="tr-TR" sz="2200" dirty="0" smtClean="0">
                <a:solidFill>
                  <a:schemeClr val="tx2">
                    <a:lumMod val="75000"/>
                  </a:schemeClr>
                </a:solidFill>
              </a:rPr>
              <a:t>  Kahve</a:t>
            </a:r>
          </a:p>
          <a:p>
            <a:r>
              <a:rPr lang="tr-TR" sz="2200" dirty="0" smtClean="0">
                <a:solidFill>
                  <a:schemeClr val="tx2">
                    <a:lumMod val="75000"/>
                  </a:schemeClr>
                </a:solidFill>
              </a:rPr>
              <a:t>  Şarap</a:t>
            </a:r>
          </a:p>
        </p:txBody>
      </p:sp>
      <p:pic>
        <p:nvPicPr>
          <p:cNvPr id="3074" name="Picture 2" descr="C:\Users\Levent\Desktop\beslenme\kalp-sagligi-beslenme-iliskisi-gidahatti.jpg"/>
          <p:cNvPicPr>
            <a:picLocks noChangeAspect="1" noChangeArrowheads="1"/>
          </p:cNvPicPr>
          <p:nvPr/>
        </p:nvPicPr>
        <p:blipFill>
          <a:blip r:embed="rId2" cstate="print"/>
          <a:srcRect/>
          <a:stretch>
            <a:fillRect/>
          </a:stretch>
        </p:blipFill>
        <p:spPr bwMode="auto">
          <a:xfrm>
            <a:off x="3275856" y="476672"/>
            <a:ext cx="2509564" cy="220201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39552" y="0"/>
            <a:ext cx="7704856" cy="707886"/>
          </a:xfrm>
          <a:prstGeom prst="rect">
            <a:avLst/>
          </a:prstGeom>
          <a:noFill/>
        </p:spPr>
        <p:txBody>
          <a:bodyPr wrap="square" rtlCol="0">
            <a:spAutoFit/>
          </a:bodyPr>
          <a:lstStyle/>
          <a:p>
            <a:pPr algn="ctr">
              <a:spcBef>
                <a:spcPct val="0"/>
              </a:spcBef>
            </a:pPr>
            <a:r>
              <a:rPr lang="tr-TR" sz="4000" b="1" dirty="0" smtClean="0">
                <a:solidFill>
                  <a:schemeClr val="tx2">
                    <a:lumMod val="75000"/>
                  </a:schemeClr>
                </a:solidFill>
                <a:latin typeface="+mj-lt"/>
                <a:ea typeface="+mj-ea"/>
                <a:cs typeface="+mj-cs"/>
              </a:rPr>
              <a:t>TOPLAM YAĞ ALIMI </a:t>
            </a:r>
          </a:p>
        </p:txBody>
      </p:sp>
      <p:sp>
        <p:nvSpPr>
          <p:cNvPr id="5" name="4 Metin kutusu"/>
          <p:cNvSpPr txBox="1"/>
          <p:nvPr/>
        </p:nvSpPr>
        <p:spPr>
          <a:xfrm>
            <a:off x="179512" y="908720"/>
            <a:ext cx="6336704" cy="1938992"/>
          </a:xfrm>
          <a:prstGeom prst="rect">
            <a:avLst/>
          </a:prstGeom>
          <a:noFill/>
        </p:spPr>
        <p:txBody>
          <a:bodyPr wrap="square" rtlCol="0">
            <a:spAutoFit/>
          </a:bodyPr>
          <a:lstStyle/>
          <a:p>
            <a:pPr algn="just"/>
            <a:r>
              <a:rPr lang="tr-TR" sz="2000" dirty="0" smtClean="0">
                <a:solidFill>
                  <a:schemeClr val="tx2">
                    <a:lumMod val="75000"/>
                  </a:schemeClr>
                </a:solidFill>
              </a:rPr>
              <a:t>     Normalde kalori yüzdesi olarak ifade edilen toplam yağ alımınız,  kolesterol seviyenizi ve kalp hastalığı riskinizi etkiler.  Farklı ülkelerde gerçekleştirilmiş yağ alımını inceleyen birçok çalışma yağ alımı ve kalp hastalığı riski arasında pozitif bir korelasyon olduğunu göstermiştir.</a:t>
            </a:r>
          </a:p>
          <a:p>
            <a:pPr algn="just"/>
            <a:r>
              <a:rPr lang="tr-TR" sz="2000" dirty="0" smtClean="0">
                <a:solidFill>
                  <a:schemeClr val="tx2">
                    <a:lumMod val="75000"/>
                  </a:schemeClr>
                </a:solidFill>
              </a:rPr>
              <a:t>    </a:t>
            </a:r>
          </a:p>
        </p:txBody>
      </p:sp>
      <p:pic>
        <p:nvPicPr>
          <p:cNvPr id="6147" name="Picture 3" descr="C:\Users\Levent\Desktop\beslenme\dengesiz-beslenme-300x229.jpg"/>
          <p:cNvPicPr>
            <a:picLocks noChangeAspect="1" noChangeArrowheads="1"/>
          </p:cNvPicPr>
          <p:nvPr/>
        </p:nvPicPr>
        <p:blipFill>
          <a:blip r:embed="rId2" cstate="print"/>
          <a:srcRect/>
          <a:stretch>
            <a:fillRect/>
          </a:stretch>
        </p:blipFill>
        <p:spPr bwMode="auto">
          <a:xfrm>
            <a:off x="6660233" y="908720"/>
            <a:ext cx="2520279" cy="1512168"/>
          </a:xfrm>
          <a:prstGeom prst="rect">
            <a:avLst/>
          </a:prstGeom>
          <a:noFill/>
        </p:spPr>
      </p:pic>
      <p:sp>
        <p:nvSpPr>
          <p:cNvPr id="8" name="7 Metin kutusu"/>
          <p:cNvSpPr txBox="1"/>
          <p:nvPr/>
        </p:nvSpPr>
        <p:spPr>
          <a:xfrm>
            <a:off x="2555776" y="2764572"/>
            <a:ext cx="6336704" cy="4093428"/>
          </a:xfrm>
          <a:prstGeom prst="rect">
            <a:avLst/>
          </a:prstGeom>
          <a:noFill/>
        </p:spPr>
        <p:txBody>
          <a:bodyPr wrap="square" rtlCol="0">
            <a:spAutoFit/>
          </a:bodyPr>
          <a:lstStyle/>
          <a:p>
            <a:pPr algn="just"/>
            <a:r>
              <a:rPr lang="tr-TR" sz="2000" dirty="0" smtClean="0">
                <a:solidFill>
                  <a:schemeClr val="tx2">
                    <a:lumMod val="75000"/>
                  </a:schemeClr>
                </a:solidFill>
              </a:rPr>
              <a:t>      Birleşik Devletler ve İngiltere gibi kalori gereksiniminin üçte birinin yağ ile karşılandığı ülkelerde kalp hastalığına yakalanma riski daha yüksektir. Kore ve Mısır gibi yağ tüketiminin daha düşük olduğu ülkelerde kalp hastalıkları daha az görülmektedir. </a:t>
            </a:r>
          </a:p>
          <a:p>
            <a:pPr algn="just"/>
            <a:r>
              <a:rPr lang="tr-TR" sz="2000" dirty="0" smtClean="0">
                <a:solidFill>
                  <a:schemeClr val="tx2">
                    <a:lumMod val="75000"/>
                  </a:schemeClr>
                </a:solidFill>
              </a:rPr>
              <a:t>    Bu gözlemler Eskimolar ve Doğu Afrika toplulukları için geçerli değildir. Örneğin Eskimolar gerekli kalorilerin yaklaşık %60’ını yağdan  karşılarlar (balina yağı ve balıklar). Buna karşın bu toplulukta kalp hastalığına yakalanma oranı çok düşüktür. Afrika'daki kabileler sadece et süt ve benzeri hayvansal gıdalarla beslenirler ancak kalp hastalığı riski düşüktür. Araştırmacılar bunu </a:t>
            </a:r>
            <a:r>
              <a:rPr lang="tr-TR" sz="2000" b="1" dirty="0" smtClean="0">
                <a:solidFill>
                  <a:schemeClr val="tx2">
                    <a:lumMod val="75000"/>
                  </a:schemeClr>
                </a:solidFill>
              </a:rPr>
              <a:t>genetik yapılarına </a:t>
            </a:r>
            <a:r>
              <a:rPr lang="tr-TR" sz="2000" dirty="0" smtClean="0">
                <a:solidFill>
                  <a:schemeClr val="tx2">
                    <a:lumMod val="75000"/>
                  </a:schemeClr>
                </a:solidFill>
              </a:rPr>
              <a:t>ve </a:t>
            </a:r>
            <a:r>
              <a:rPr lang="tr-TR" sz="2000" b="1" dirty="0" smtClean="0">
                <a:solidFill>
                  <a:schemeClr val="tx2">
                    <a:lumMod val="75000"/>
                  </a:schemeClr>
                </a:solidFill>
              </a:rPr>
              <a:t>çok hareketli</a:t>
            </a:r>
            <a:r>
              <a:rPr lang="tr-TR" sz="2000" dirty="0" smtClean="0">
                <a:solidFill>
                  <a:schemeClr val="tx2">
                    <a:lumMod val="75000"/>
                  </a:schemeClr>
                </a:solidFill>
              </a:rPr>
              <a:t> yaşam tarzına bağlamaktadır.</a:t>
            </a:r>
          </a:p>
        </p:txBody>
      </p:sp>
      <p:pic>
        <p:nvPicPr>
          <p:cNvPr id="6148" name="Picture 4" descr="C:\Users\Levent\Desktop\beslenme\Eskimo-catching-fish-grahic.png"/>
          <p:cNvPicPr>
            <a:picLocks noChangeAspect="1" noChangeArrowheads="1"/>
          </p:cNvPicPr>
          <p:nvPr/>
        </p:nvPicPr>
        <p:blipFill>
          <a:blip r:embed="rId3" cstate="print"/>
          <a:srcRect/>
          <a:stretch>
            <a:fillRect/>
          </a:stretch>
        </p:blipFill>
        <p:spPr bwMode="auto">
          <a:xfrm>
            <a:off x="0" y="2753544"/>
            <a:ext cx="2483768" cy="410445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395536" y="260648"/>
          <a:ext cx="8352928" cy="5669280"/>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3096344"/>
                <a:gridCol w="1260002"/>
                <a:gridCol w="3996582"/>
              </a:tblGrid>
              <a:tr h="290181">
                <a:tc gridSpan="3">
                  <a:txBody>
                    <a:bodyPr/>
                    <a:lstStyle/>
                    <a:p>
                      <a:pPr algn="ctr">
                        <a:spcBef>
                          <a:spcPct val="0"/>
                        </a:spcBef>
                      </a:pPr>
                      <a:r>
                        <a:rPr lang="tr-TR" sz="3600" b="1" kern="1200" dirty="0" smtClean="0">
                          <a:solidFill>
                            <a:schemeClr val="tx2">
                              <a:lumMod val="75000"/>
                            </a:schemeClr>
                          </a:solidFill>
                          <a:latin typeface="+mn-lt"/>
                          <a:ea typeface="+mn-ea"/>
                          <a:cs typeface="+mn-cs"/>
                        </a:rPr>
                        <a:t>Yağ Tüketimi ve Kalp Hastalıkları Oluşum Riski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sz="20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r>
              <a:tr h="251491">
                <a:tc>
                  <a:txBody>
                    <a:bodyPr/>
                    <a:lstStyle/>
                    <a:p>
                      <a:pPr marL="0" algn="ctr" defTabSz="914400" rtl="0" eaLnBrk="1" latinLnBrk="0" hangingPunct="1">
                        <a:spcBef>
                          <a:spcPct val="0"/>
                        </a:spcBef>
                      </a:pPr>
                      <a:r>
                        <a:rPr lang="tr-TR" sz="3600" b="1" kern="1200" dirty="0" smtClean="0">
                          <a:solidFill>
                            <a:schemeClr val="tx2">
                              <a:lumMod val="75000"/>
                            </a:schemeClr>
                          </a:solidFill>
                          <a:latin typeface="+mn-lt"/>
                          <a:ea typeface="+mn-ea"/>
                          <a:cs typeface="+mn-cs"/>
                        </a:rPr>
                        <a:t>Ülkeler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algn="ctr" defTabSz="914400" rtl="0" eaLnBrk="1" latinLnBrk="0" hangingPunct="1">
                        <a:spcBef>
                          <a:spcPct val="0"/>
                        </a:spcBef>
                      </a:pPr>
                      <a:r>
                        <a:rPr lang="tr-TR" sz="3600" b="1" kern="1200" dirty="0" smtClean="0">
                          <a:solidFill>
                            <a:schemeClr val="tx2">
                              <a:lumMod val="75000"/>
                            </a:schemeClr>
                          </a:solidFill>
                          <a:latin typeface="+mn-lt"/>
                          <a:ea typeface="+mn-ea"/>
                          <a:cs typeface="+mn-cs"/>
                        </a:rPr>
                        <a:t> % Yağ (Kalori) Tüketimi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r>
              <a:tr h="251491">
                <a:tc>
                  <a:txBody>
                    <a:bodyPr/>
                    <a:lstStyle/>
                    <a:p>
                      <a:pPr marL="0" algn="ctr" defTabSz="914400" rtl="0" eaLnBrk="1" latinLnBrk="0" hangingPunct="1">
                        <a:spcBef>
                          <a:spcPct val="0"/>
                        </a:spcBef>
                      </a:pPr>
                      <a:r>
                        <a:rPr lang="tr-TR" sz="3600" b="1" kern="1200" dirty="0" smtClean="0">
                          <a:solidFill>
                            <a:schemeClr val="tx2">
                              <a:lumMod val="75000"/>
                            </a:schemeClr>
                          </a:solidFill>
                          <a:latin typeface="+mn-lt"/>
                          <a:ea typeface="+mn-ea"/>
                          <a:cs typeface="+mn-cs"/>
                        </a:rPr>
                        <a:t>Amerika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Bef>
                          <a:spcPct val="0"/>
                        </a:spcBef>
                      </a:pPr>
                      <a:r>
                        <a:rPr lang="tr-TR" sz="3600" b="1" kern="1200" dirty="0" smtClean="0">
                          <a:solidFill>
                            <a:schemeClr val="tx2">
                              <a:lumMod val="75000"/>
                            </a:schemeClr>
                          </a:solidFill>
                          <a:latin typeface="+mn-lt"/>
                          <a:ea typeface="+mn-ea"/>
                          <a:cs typeface="+mn-cs"/>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tr-TR" sz="3200" kern="1200" dirty="0" smtClean="0">
                          <a:solidFill>
                            <a:schemeClr val="tx1"/>
                          </a:solidFill>
                          <a:latin typeface="+mn-lt"/>
                          <a:ea typeface="+mn-ea"/>
                          <a:cs typeface="+mn-cs"/>
                        </a:rPr>
                        <a:t>Yüksek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51491">
                <a:tc>
                  <a:txBody>
                    <a:bodyPr/>
                    <a:lstStyle/>
                    <a:p>
                      <a:pPr marL="0" algn="ctr" defTabSz="914400" rtl="0" eaLnBrk="1" latinLnBrk="0" hangingPunct="1">
                        <a:spcBef>
                          <a:spcPct val="0"/>
                        </a:spcBef>
                      </a:pPr>
                      <a:r>
                        <a:rPr lang="tr-TR" sz="3600" b="1" kern="1200" dirty="0" smtClean="0">
                          <a:solidFill>
                            <a:schemeClr val="tx2">
                              <a:lumMod val="75000"/>
                            </a:schemeClr>
                          </a:solidFill>
                          <a:latin typeface="+mn-lt"/>
                          <a:ea typeface="+mn-ea"/>
                          <a:cs typeface="+mn-cs"/>
                        </a:rPr>
                        <a:t>İngiltere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Bef>
                          <a:spcPct val="0"/>
                        </a:spcBef>
                      </a:pPr>
                      <a:r>
                        <a:rPr lang="tr-TR" sz="3600" b="1" kern="1200" dirty="0" smtClean="0">
                          <a:solidFill>
                            <a:schemeClr val="tx2">
                              <a:lumMod val="75000"/>
                            </a:schemeClr>
                          </a:solidFill>
                          <a:latin typeface="+mn-lt"/>
                          <a:ea typeface="+mn-ea"/>
                          <a:cs typeface="+mn-cs"/>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latinLnBrk="0" hangingPunct="1"/>
                      <a:endParaRPr lang="tr-TR" sz="3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491">
                <a:tc>
                  <a:txBody>
                    <a:bodyPr/>
                    <a:lstStyle/>
                    <a:p>
                      <a:pPr marL="0" algn="ctr" defTabSz="914400" rtl="0" eaLnBrk="1" latinLnBrk="0" hangingPunct="1">
                        <a:spcBef>
                          <a:spcPct val="0"/>
                        </a:spcBef>
                      </a:pPr>
                      <a:r>
                        <a:rPr lang="tr-TR" sz="3600" b="1" kern="1200" dirty="0" smtClean="0">
                          <a:solidFill>
                            <a:schemeClr val="tx2">
                              <a:lumMod val="75000"/>
                            </a:schemeClr>
                          </a:solidFill>
                          <a:latin typeface="+mn-lt"/>
                          <a:ea typeface="+mn-ea"/>
                          <a:cs typeface="+mn-cs"/>
                        </a:rPr>
                        <a:t>Almanya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Bef>
                          <a:spcPct val="0"/>
                        </a:spcBef>
                      </a:pPr>
                      <a:r>
                        <a:rPr lang="tr-TR" sz="3600" b="1" kern="1200" dirty="0" smtClean="0">
                          <a:solidFill>
                            <a:schemeClr val="tx2">
                              <a:lumMod val="75000"/>
                            </a:schemeClr>
                          </a:solidFill>
                          <a:latin typeface="+mn-lt"/>
                          <a:ea typeface="+mn-ea"/>
                          <a:cs typeface="+mn-cs"/>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tr-TR" sz="3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491">
                <a:tc>
                  <a:txBody>
                    <a:bodyPr/>
                    <a:lstStyle/>
                    <a:p>
                      <a:pPr marL="0" algn="ctr" defTabSz="914400" rtl="0" eaLnBrk="1" latinLnBrk="0" hangingPunct="1">
                        <a:spcBef>
                          <a:spcPct val="0"/>
                        </a:spcBef>
                      </a:pPr>
                      <a:r>
                        <a:rPr lang="tr-TR" sz="3600" b="1" kern="1200" dirty="0" smtClean="0">
                          <a:solidFill>
                            <a:schemeClr val="tx2">
                              <a:lumMod val="75000"/>
                            </a:schemeClr>
                          </a:solidFill>
                          <a:latin typeface="+mn-lt"/>
                          <a:ea typeface="+mn-ea"/>
                          <a:cs typeface="+mn-cs"/>
                        </a:rPr>
                        <a:t>Mısır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Bef>
                          <a:spcPct val="0"/>
                        </a:spcBef>
                      </a:pPr>
                      <a:r>
                        <a:rPr lang="tr-TR" sz="3600" b="1" kern="1200" dirty="0" smtClean="0">
                          <a:solidFill>
                            <a:schemeClr val="tx2">
                              <a:lumMod val="75000"/>
                            </a:schemeClr>
                          </a:solidFill>
                          <a:latin typeface="+mn-lt"/>
                          <a:ea typeface="+mn-ea"/>
                          <a:cs typeface="+mn-cs"/>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tr-TR" sz="3200" kern="1200" dirty="0" smtClean="0">
                          <a:solidFill>
                            <a:schemeClr val="tx1"/>
                          </a:solidFill>
                          <a:latin typeface="+mn-lt"/>
                          <a:ea typeface="+mn-ea"/>
                          <a:cs typeface="+mn-cs"/>
                        </a:rPr>
                        <a:t>Düşük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51491">
                <a:tc>
                  <a:txBody>
                    <a:bodyPr/>
                    <a:lstStyle/>
                    <a:p>
                      <a:pPr marL="0" algn="ctr" defTabSz="914400" rtl="0" eaLnBrk="1" latinLnBrk="0" hangingPunct="1">
                        <a:spcBef>
                          <a:spcPct val="0"/>
                        </a:spcBef>
                      </a:pPr>
                      <a:r>
                        <a:rPr lang="tr-TR" sz="3600" b="1" kern="1200" dirty="0" smtClean="0">
                          <a:solidFill>
                            <a:schemeClr val="tx2">
                              <a:lumMod val="75000"/>
                            </a:schemeClr>
                          </a:solidFill>
                          <a:latin typeface="+mn-lt"/>
                          <a:ea typeface="+mn-ea"/>
                          <a:cs typeface="+mn-cs"/>
                        </a:rPr>
                        <a:t>Çin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Bef>
                          <a:spcPct val="0"/>
                        </a:spcBef>
                      </a:pPr>
                      <a:r>
                        <a:rPr lang="tr-TR" sz="3600" b="1" kern="1200" dirty="0" smtClean="0">
                          <a:solidFill>
                            <a:schemeClr val="tx2">
                              <a:lumMod val="75000"/>
                            </a:schemeClr>
                          </a:solidFill>
                          <a:latin typeface="+mn-lt"/>
                          <a:ea typeface="+mn-ea"/>
                          <a:cs typeface="+mn-cs"/>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tr-TR" sz="3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491">
                <a:tc>
                  <a:txBody>
                    <a:bodyPr/>
                    <a:lstStyle/>
                    <a:p>
                      <a:pPr marL="0" algn="ctr" defTabSz="914400" rtl="0" eaLnBrk="1" latinLnBrk="0" hangingPunct="1">
                        <a:spcBef>
                          <a:spcPct val="0"/>
                        </a:spcBef>
                      </a:pPr>
                      <a:r>
                        <a:rPr lang="tr-TR" sz="3600" b="1" kern="1200" dirty="0" smtClean="0">
                          <a:solidFill>
                            <a:schemeClr val="tx2">
                              <a:lumMod val="75000"/>
                            </a:schemeClr>
                          </a:solidFill>
                          <a:latin typeface="+mn-lt"/>
                          <a:ea typeface="+mn-ea"/>
                          <a:cs typeface="+mn-cs"/>
                        </a:rPr>
                        <a:t>Kore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Bef>
                          <a:spcPct val="0"/>
                        </a:spcBef>
                      </a:pPr>
                      <a:r>
                        <a:rPr lang="tr-TR" sz="3600" b="1" kern="1200" dirty="0" smtClean="0">
                          <a:solidFill>
                            <a:schemeClr val="tx2">
                              <a:lumMod val="75000"/>
                            </a:schemeClr>
                          </a:solidFill>
                          <a:latin typeface="+mn-lt"/>
                          <a:ea typeface="+mn-ea"/>
                          <a:cs typeface="+mn-cs"/>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tr-TR" sz="3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6 Metin kutusu"/>
          <p:cNvSpPr txBox="1"/>
          <p:nvPr/>
        </p:nvSpPr>
        <p:spPr>
          <a:xfrm>
            <a:off x="539552" y="6021288"/>
            <a:ext cx="8136904" cy="707886"/>
          </a:xfrm>
          <a:prstGeom prst="rect">
            <a:avLst/>
          </a:prstGeom>
          <a:noFill/>
        </p:spPr>
        <p:txBody>
          <a:bodyPr wrap="square" rtlCol="0">
            <a:spAutoFit/>
          </a:bodyPr>
          <a:lstStyle/>
          <a:p>
            <a:r>
              <a:rPr lang="tr-TR" sz="2000" dirty="0" smtClean="0">
                <a:solidFill>
                  <a:schemeClr val="tx2">
                    <a:lumMod val="75000"/>
                  </a:schemeClr>
                </a:solidFill>
              </a:rPr>
              <a:t>*İstisnalar: Doğu Afrika Kabileleri ve Eskimolar (Yüksek yağ/kolesterol diyeti – düşük risk)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251520" y="116632"/>
            <a:ext cx="7704856" cy="707886"/>
          </a:xfrm>
          <a:prstGeom prst="rect">
            <a:avLst/>
          </a:prstGeom>
          <a:noFill/>
        </p:spPr>
        <p:txBody>
          <a:bodyPr wrap="square" rtlCol="0">
            <a:spAutoFit/>
          </a:bodyPr>
          <a:lstStyle/>
          <a:p>
            <a:pPr>
              <a:spcBef>
                <a:spcPct val="0"/>
              </a:spcBef>
            </a:pPr>
            <a:r>
              <a:rPr lang="tr-TR" sz="4000" b="1" dirty="0" smtClean="0">
                <a:solidFill>
                  <a:schemeClr val="tx2">
                    <a:lumMod val="75000"/>
                  </a:schemeClr>
                </a:solidFill>
                <a:latin typeface="+mj-lt"/>
                <a:ea typeface="+mj-ea"/>
                <a:cs typeface="+mj-cs"/>
              </a:rPr>
              <a:t>Yağ Türleri;</a:t>
            </a:r>
          </a:p>
        </p:txBody>
      </p:sp>
      <p:sp>
        <p:nvSpPr>
          <p:cNvPr id="6" name="5 Metin kutusu"/>
          <p:cNvSpPr txBox="1"/>
          <p:nvPr/>
        </p:nvSpPr>
        <p:spPr>
          <a:xfrm>
            <a:off x="323528" y="764704"/>
            <a:ext cx="4968552" cy="4093428"/>
          </a:xfrm>
          <a:prstGeom prst="rect">
            <a:avLst/>
          </a:prstGeom>
          <a:noFill/>
        </p:spPr>
        <p:txBody>
          <a:bodyPr wrap="square" rtlCol="0">
            <a:spAutoFit/>
          </a:bodyPr>
          <a:lstStyle/>
          <a:p>
            <a:pPr algn="just"/>
            <a:r>
              <a:rPr lang="tr-TR" sz="2000" b="1" dirty="0" smtClean="0">
                <a:solidFill>
                  <a:schemeClr val="tx2">
                    <a:lumMod val="75000"/>
                  </a:schemeClr>
                </a:solidFill>
              </a:rPr>
              <a:t>Doymuş Yağ: </a:t>
            </a:r>
            <a:r>
              <a:rPr lang="tr-TR" sz="2000" dirty="0" smtClean="0">
                <a:solidFill>
                  <a:schemeClr val="tx2">
                    <a:lumMod val="75000"/>
                  </a:schemeClr>
                </a:solidFill>
              </a:rPr>
              <a:t>Doymuş yağlar beslenmede sıkça kullanılan tereyağı, margarin, kırmızı et ve tam yağlı mandıra ürünleri gibi </a:t>
            </a:r>
            <a:r>
              <a:rPr lang="tr-TR" sz="2000" b="1" dirty="0" smtClean="0">
                <a:solidFill>
                  <a:schemeClr val="tx2">
                    <a:lumMod val="75000"/>
                  </a:schemeClr>
                </a:solidFill>
              </a:rPr>
              <a:t>çift bağları olmayan</a:t>
            </a:r>
            <a:r>
              <a:rPr lang="tr-TR" sz="2000" dirty="0" smtClean="0">
                <a:solidFill>
                  <a:schemeClr val="tx2">
                    <a:lumMod val="75000"/>
                  </a:schemeClr>
                </a:solidFill>
              </a:rPr>
              <a:t> yağlardır. Bunlarla yüksek oranda beslenme sonucunda karaciğerde daha fazla kolesterol oluşmakta ve bunları taşımak için daha fazla </a:t>
            </a:r>
            <a:r>
              <a:rPr lang="tr-TR" sz="2000" dirty="0" err="1" smtClean="0">
                <a:solidFill>
                  <a:schemeClr val="tx2">
                    <a:lumMod val="75000"/>
                  </a:schemeClr>
                </a:solidFill>
              </a:rPr>
              <a:t>lipoprotein</a:t>
            </a:r>
            <a:r>
              <a:rPr lang="tr-TR" sz="2000" dirty="0" smtClean="0">
                <a:solidFill>
                  <a:schemeClr val="tx2">
                    <a:lumMod val="75000"/>
                  </a:schemeClr>
                </a:solidFill>
              </a:rPr>
              <a:t> üretilmektedir. Yağca zengin beslenme kandaki kolesterol seviyesinin artmasının nedenidir. </a:t>
            </a:r>
            <a:r>
              <a:rPr lang="tr-TR" sz="2000" u="sng" dirty="0" smtClean="0">
                <a:solidFill>
                  <a:schemeClr val="tx2">
                    <a:lumMod val="75000"/>
                  </a:schemeClr>
                </a:solidFill>
              </a:rPr>
              <a:t>Burada vurgulanmak istenen husus doymuş yağın kolesterol olmadığı ancak </a:t>
            </a:r>
            <a:r>
              <a:rPr lang="tr-TR" sz="2000" b="1" u="sng" dirty="0" smtClean="0">
                <a:solidFill>
                  <a:schemeClr val="tx2">
                    <a:lumMod val="75000"/>
                  </a:schemeClr>
                </a:solidFill>
              </a:rPr>
              <a:t>doymuş yağların kolesterol oluşumunu arttırdığıdır. </a:t>
            </a:r>
          </a:p>
          <a:p>
            <a:pPr algn="just"/>
            <a:endParaRPr lang="tr-TR" sz="2000" dirty="0" smtClean="0">
              <a:solidFill>
                <a:schemeClr val="tx2">
                  <a:lumMod val="75000"/>
                </a:schemeClr>
              </a:solidFill>
            </a:endParaRPr>
          </a:p>
        </p:txBody>
      </p:sp>
      <p:pic>
        <p:nvPicPr>
          <p:cNvPr id="1026" name="Picture 2" descr="C:\Users\Levent\Desktop\beslenme\Adsız.png"/>
          <p:cNvPicPr>
            <a:picLocks noChangeAspect="1" noChangeArrowheads="1"/>
          </p:cNvPicPr>
          <p:nvPr/>
        </p:nvPicPr>
        <p:blipFill>
          <a:blip r:embed="rId2" cstate="print"/>
          <a:srcRect/>
          <a:stretch>
            <a:fillRect/>
          </a:stretch>
        </p:blipFill>
        <p:spPr bwMode="auto">
          <a:xfrm>
            <a:off x="5364088" y="836712"/>
            <a:ext cx="3528392" cy="3528392"/>
          </a:xfrm>
          <a:prstGeom prst="rect">
            <a:avLst/>
          </a:prstGeom>
          <a:noFill/>
        </p:spPr>
      </p:pic>
      <p:sp>
        <p:nvSpPr>
          <p:cNvPr id="8" name="7 Metin kutusu"/>
          <p:cNvSpPr txBox="1"/>
          <p:nvPr/>
        </p:nvSpPr>
        <p:spPr>
          <a:xfrm>
            <a:off x="251520" y="4567187"/>
            <a:ext cx="8892480" cy="2462213"/>
          </a:xfrm>
          <a:prstGeom prst="rect">
            <a:avLst/>
          </a:prstGeom>
          <a:noFill/>
        </p:spPr>
        <p:txBody>
          <a:bodyPr wrap="square" rtlCol="0">
            <a:spAutoFit/>
          </a:bodyPr>
          <a:lstStyle/>
          <a:p>
            <a:pPr algn="just">
              <a:buFont typeface="Arial" pitchFamily="34" charset="0"/>
              <a:buChar char="•"/>
            </a:pPr>
            <a:r>
              <a:rPr lang="tr-TR" sz="2200" dirty="0" smtClean="0">
                <a:solidFill>
                  <a:schemeClr val="tx2">
                    <a:lumMod val="75000"/>
                  </a:schemeClr>
                </a:solidFill>
              </a:rPr>
              <a:t>Yüksek oranda doymuş yağ alımı LDL seviyesini arttırır. </a:t>
            </a:r>
          </a:p>
          <a:p>
            <a:pPr algn="just">
              <a:buFont typeface="Arial" pitchFamily="34" charset="0"/>
              <a:buChar char="•"/>
            </a:pPr>
            <a:r>
              <a:rPr lang="tr-TR" sz="2200" dirty="0" smtClean="0">
                <a:solidFill>
                  <a:schemeClr val="tx2">
                    <a:lumMod val="75000"/>
                  </a:schemeClr>
                </a:solidFill>
              </a:rPr>
              <a:t>Kalp hastalığı riskini arttırır.</a:t>
            </a:r>
          </a:p>
          <a:p>
            <a:pPr algn="just">
              <a:buFont typeface="Arial" pitchFamily="34" charset="0"/>
              <a:buChar char="•"/>
            </a:pPr>
            <a:r>
              <a:rPr lang="tr-TR" sz="2200" dirty="0" smtClean="0">
                <a:solidFill>
                  <a:schemeClr val="tx2">
                    <a:lumMod val="75000"/>
                  </a:schemeClr>
                </a:solidFill>
              </a:rPr>
              <a:t>Trans yağlar ayrıca LDL seviyelerini arttırır ve HDL  seviyelerini düşürür.</a:t>
            </a:r>
          </a:p>
          <a:p>
            <a:pPr algn="just"/>
            <a:r>
              <a:rPr lang="tr-TR" sz="2200" dirty="0" smtClean="0">
                <a:solidFill>
                  <a:schemeClr val="tx2">
                    <a:lumMod val="75000"/>
                  </a:schemeClr>
                </a:solidFill>
              </a:rPr>
              <a:t>     </a:t>
            </a:r>
            <a:r>
              <a:rPr lang="tr-TR" sz="2200" b="1" dirty="0" smtClean="0">
                <a:solidFill>
                  <a:schemeClr val="tx2">
                    <a:lumMod val="75000"/>
                  </a:schemeClr>
                </a:solidFill>
              </a:rPr>
              <a:t>Sonuç olarak kalp hastalığı riski artar.</a:t>
            </a:r>
          </a:p>
          <a:p>
            <a:pPr algn="just"/>
            <a:r>
              <a:rPr lang="tr-TR" sz="2200" u="sng" dirty="0" smtClean="0">
                <a:solidFill>
                  <a:schemeClr val="tx2">
                    <a:lumMod val="75000"/>
                  </a:schemeClr>
                </a:solidFill>
              </a:rPr>
              <a:t>Öneri </a:t>
            </a:r>
            <a:r>
              <a:rPr lang="tr-TR" sz="2200" dirty="0" smtClean="0">
                <a:solidFill>
                  <a:schemeClr val="tx2">
                    <a:lumMod val="75000"/>
                  </a:schemeClr>
                </a:solidFill>
              </a:rPr>
              <a:t>: Toplam kalori gereksiniminin %10’ undan daha az kısmı doymuş yağ ve trans yağdan karşılanmalıdır.  </a:t>
            </a:r>
          </a:p>
          <a:p>
            <a:endParaRPr lang="tr-TR"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79512" y="332656"/>
            <a:ext cx="8817094" cy="754053"/>
          </a:xfrm>
          <a:prstGeom prst="rect">
            <a:avLst/>
          </a:prstGeom>
          <a:noFill/>
        </p:spPr>
        <p:txBody>
          <a:bodyPr wrap="none" rtlCol="0">
            <a:spAutoFit/>
          </a:bodyPr>
          <a:lstStyle/>
          <a:p>
            <a:r>
              <a:rPr lang="tr-TR" sz="4300" b="1" dirty="0" smtClean="0">
                <a:solidFill>
                  <a:schemeClr val="tx2">
                    <a:lumMod val="75000"/>
                  </a:schemeClr>
                </a:solidFill>
                <a:latin typeface="+mj-lt"/>
                <a:ea typeface="+mj-ea"/>
                <a:cs typeface="+mj-cs"/>
              </a:rPr>
              <a:t>Bu bölümde inceleyeceğimiz konular;</a:t>
            </a:r>
            <a:r>
              <a:rPr lang="tr-TR" sz="4300" dirty="0" smtClean="0"/>
              <a:t> </a:t>
            </a:r>
            <a:endParaRPr lang="tr-TR" sz="4300" dirty="0"/>
          </a:p>
        </p:txBody>
      </p:sp>
      <p:sp>
        <p:nvSpPr>
          <p:cNvPr id="5" name="4 Dikdörtgen"/>
          <p:cNvSpPr/>
          <p:nvPr/>
        </p:nvSpPr>
        <p:spPr>
          <a:xfrm>
            <a:off x="251520" y="5508521"/>
            <a:ext cx="8064896" cy="553998"/>
          </a:xfrm>
          <a:prstGeom prst="rect">
            <a:avLst/>
          </a:prstGeom>
        </p:spPr>
        <p:txBody>
          <a:bodyPr wrap="square">
            <a:spAutoFit/>
          </a:bodyPr>
          <a:lstStyle/>
          <a:p>
            <a:r>
              <a:rPr lang="tr-TR" sz="3000" b="1" dirty="0" smtClean="0">
                <a:solidFill>
                  <a:schemeClr val="tx2">
                    <a:lumMod val="75000"/>
                  </a:schemeClr>
                </a:solidFill>
                <a:latin typeface="+mj-lt"/>
                <a:ea typeface="+mj-ea"/>
                <a:cs typeface="+mj-cs"/>
              </a:rPr>
              <a:t>Kalp hastalığına karşı riski azaltan diyet önerileri.</a:t>
            </a:r>
          </a:p>
        </p:txBody>
      </p:sp>
      <p:sp>
        <p:nvSpPr>
          <p:cNvPr id="8" name="7 Metin kutusu"/>
          <p:cNvSpPr txBox="1"/>
          <p:nvPr/>
        </p:nvSpPr>
        <p:spPr>
          <a:xfrm>
            <a:off x="251520" y="1620089"/>
            <a:ext cx="8460432" cy="553998"/>
          </a:xfrm>
          <a:prstGeom prst="rect">
            <a:avLst/>
          </a:prstGeom>
          <a:noFill/>
        </p:spPr>
        <p:txBody>
          <a:bodyPr wrap="square" rtlCol="0">
            <a:spAutoFit/>
          </a:bodyPr>
          <a:lstStyle/>
          <a:p>
            <a:r>
              <a:rPr lang="tr-TR" sz="3000" b="1" dirty="0" err="1" smtClean="0">
                <a:solidFill>
                  <a:schemeClr val="tx2">
                    <a:lumMod val="75000"/>
                  </a:schemeClr>
                </a:solidFill>
                <a:latin typeface="+mj-lt"/>
                <a:ea typeface="+mj-ea"/>
                <a:cs typeface="+mj-cs"/>
              </a:rPr>
              <a:t>Lipoproteinler</a:t>
            </a:r>
            <a:r>
              <a:rPr lang="tr-TR" sz="3000" dirty="0" smtClean="0"/>
              <a:t> </a:t>
            </a:r>
            <a:r>
              <a:rPr lang="tr-TR" sz="3000" b="1" dirty="0" smtClean="0">
                <a:solidFill>
                  <a:schemeClr val="tx2">
                    <a:lumMod val="75000"/>
                  </a:schemeClr>
                </a:solidFill>
                <a:latin typeface="+mj-lt"/>
                <a:ea typeface="+mj-ea"/>
                <a:cs typeface="+mj-cs"/>
              </a:rPr>
              <a:t>ve kalp hastalıkları üzerine etkileri.</a:t>
            </a:r>
          </a:p>
        </p:txBody>
      </p:sp>
      <p:sp>
        <p:nvSpPr>
          <p:cNvPr id="9" name="8 Metin kutusu"/>
          <p:cNvSpPr txBox="1"/>
          <p:nvPr/>
        </p:nvSpPr>
        <p:spPr>
          <a:xfrm>
            <a:off x="251520" y="2916233"/>
            <a:ext cx="5763116" cy="553998"/>
          </a:xfrm>
          <a:prstGeom prst="rect">
            <a:avLst/>
          </a:prstGeom>
          <a:noFill/>
        </p:spPr>
        <p:txBody>
          <a:bodyPr wrap="square" rtlCol="0">
            <a:spAutoFit/>
          </a:bodyPr>
          <a:lstStyle/>
          <a:p>
            <a:r>
              <a:rPr lang="tr-TR" sz="3000" b="1" dirty="0" smtClean="0">
                <a:solidFill>
                  <a:schemeClr val="tx2">
                    <a:lumMod val="75000"/>
                  </a:schemeClr>
                </a:solidFill>
                <a:latin typeface="+mj-lt"/>
                <a:ea typeface="+mj-ea"/>
                <a:cs typeface="+mj-cs"/>
              </a:rPr>
              <a:t>Kalp hastalıkları için risk faktörleri.</a:t>
            </a:r>
          </a:p>
        </p:txBody>
      </p:sp>
      <p:sp>
        <p:nvSpPr>
          <p:cNvPr id="10" name="9 Metin kutusu"/>
          <p:cNvSpPr txBox="1"/>
          <p:nvPr/>
        </p:nvSpPr>
        <p:spPr>
          <a:xfrm>
            <a:off x="251520" y="4212377"/>
            <a:ext cx="7983083" cy="553998"/>
          </a:xfrm>
          <a:prstGeom prst="rect">
            <a:avLst/>
          </a:prstGeom>
          <a:noFill/>
        </p:spPr>
        <p:txBody>
          <a:bodyPr wrap="square" rtlCol="0">
            <a:spAutoFit/>
          </a:bodyPr>
          <a:lstStyle/>
          <a:p>
            <a:r>
              <a:rPr lang="tr-TR" sz="3000" b="1" dirty="0" smtClean="0">
                <a:solidFill>
                  <a:schemeClr val="tx2">
                    <a:lumMod val="75000"/>
                  </a:schemeClr>
                </a:solidFill>
                <a:latin typeface="+mj-lt"/>
                <a:ea typeface="+mj-ea"/>
                <a:cs typeface="+mj-cs"/>
              </a:rPr>
              <a:t>Beslenme şekli ve kalp hastalığı arasındaki ilişki.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P spid="9" grpId="0" build="p"/>
      <p:bldP spid="1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79512" y="404664"/>
            <a:ext cx="8568952" cy="2369880"/>
          </a:xfrm>
          <a:prstGeom prst="rect">
            <a:avLst/>
          </a:prstGeom>
          <a:noFill/>
        </p:spPr>
        <p:txBody>
          <a:bodyPr wrap="square" rtlCol="0">
            <a:spAutoFit/>
          </a:bodyPr>
          <a:lstStyle/>
          <a:p>
            <a:pPr algn="just"/>
            <a:r>
              <a:rPr lang="tr-TR" sz="3600" b="1" dirty="0" smtClean="0">
                <a:solidFill>
                  <a:schemeClr val="tx2">
                    <a:lumMod val="75000"/>
                  </a:schemeClr>
                </a:solidFill>
              </a:rPr>
              <a:t>Tekli Doymamış Yağlar</a:t>
            </a:r>
            <a:r>
              <a:rPr lang="tr-TR" sz="2800" dirty="0" smtClean="0">
                <a:solidFill>
                  <a:schemeClr val="tx2">
                    <a:lumMod val="75000"/>
                  </a:schemeClr>
                </a:solidFill>
              </a:rPr>
              <a:t>; Beslenmede temel yağ kaynağı olan tekli doymamış yağlara örnek olarak zeytinyağı, </a:t>
            </a:r>
            <a:r>
              <a:rPr lang="tr-TR" sz="2800" dirty="0" err="1" smtClean="0">
                <a:solidFill>
                  <a:schemeClr val="tx2">
                    <a:lumMod val="75000"/>
                  </a:schemeClr>
                </a:solidFill>
              </a:rPr>
              <a:t>avakado</a:t>
            </a:r>
            <a:r>
              <a:rPr lang="tr-TR" sz="2800" dirty="0" smtClean="0">
                <a:solidFill>
                  <a:schemeClr val="tx2">
                    <a:lumMod val="75000"/>
                  </a:schemeClr>
                </a:solidFill>
              </a:rPr>
              <a:t>, </a:t>
            </a:r>
            <a:r>
              <a:rPr lang="tr-TR" sz="2800" dirty="0" err="1" smtClean="0">
                <a:solidFill>
                  <a:schemeClr val="tx2">
                    <a:lumMod val="75000"/>
                  </a:schemeClr>
                </a:solidFill>
              </a:rPr>
              <a:t>hindistan</a:t>
            </a:r>
            <a:r>
              <a:rPr lang="tr-TR" sz="2800" dirty="0" smtClean="0">
                <a:solidFill>
                  <a:schemeClr val="tx2">
                    <a:lumMod val="75000"/>
                  </a:schemeClr>
                </a:solidFill>
              </a:rPr>
              <a:t> cevizi yağı ve </a:t>
            </a:r>
            <a:r>
              <a:rPr lang="tr-TR" sz="2800" dirty="0" err="1" smtClean="0">
                <a:solidFill>
                  <a:schemeClr val="tx2">
                    <a:lumMod val="75000"/>
                  </a:schemeClr>
                </a:solidFill>
              </a:rPr>
              <a:t>kanola</a:t>
            </a:r>
            <a:r>
              <a:rPr lang="tr-TR" sz="2800" dirty="0" smtClean="0">
                <a:solidFill>
                  <a:schemeClr val="tx2">
                    <a:lumMod val="75000"/>
                  </a:schemeClr>
                </a:solidFill>
              </a:rPr>
              <a:t> yağı verilebilir. Yapılarını </a:t>
            </a:r>
            <a:r>
              <a:rPr lang="tr-TR" sz="2800" b="1" dirty="0" smtClean="0">
                <a:solidFill>
                  <a:schemeClr val="tx2">
                    <a:lumMod val="75000"/>
                  </a:schemeClr>
                </a:solidFill>
              </a:rPr>
              <a:t>tek çift bağ </a:t>
            </a:r>
            <a:r>
              <a:rPr lang="tr-TR" sz="2800" dirty="0" smtClean="0">
                <a:solidFill>
                  <a:schemeClr val="tx2">
                    <a:lumMod val="75000"/>
                  </a:schemeClr>
                </a:solidFill>
              </a:rPr>
              <a:t>bulunan yağlardır ve </a:t>
            </a:r>
            <a:r>
              <a:rPr lang="tr-TR" sz="2800" dirty="0" err="1" smtClean="0">
                <a:solidFill>
                  <a:schemeClr val="tx2">
                    <a:lumMod val="75000"/>
                  </a:schemeClr>
                </a:solidFill>
              </a:rPr>
              <a:t>lipoproteinin</a:t>
            </a:r>
            <a:r>
              <a:rPr lang="tr-TR" sz="2800" dirty="0" smtClean="0">
                <a:solidFill>
                  <a:schemeClr val="tx2">
                    <a:lumMod val="75000"/>
                  </a:schemeClr>
                </a:solidFill>
              </a:rPr>
              <a:t>  taşınması bundan olumlu yönde etkilenir.</a:t>
            </a:r>
          </a:p>
        </p:txBody>
      </p:sp>
      <p:sp>
        <p:nvSpPr>
          <p:cNvPr id="5" name="4 Metin kutusu"/>
          <p:cNvSpPr txBox="1"/>
          <p:nvPr/>
        </p:nvSpPr>
        <p:spPr>
          <a:xfrm>
            <a:off x="395536" y="2981270"/>
            <a:ext cx="8424936" cy="1815882"/>
          </a:xfrm>
          <a:prstGeom prst="rect">
            <a:avLst/>
          </a:prstGeom>
          <a:noFill/>
        </p:spPr>
        <p:txBody>
          <a:bodyPr wrap="square" rtlCol="0">
            <a:spAutoFit/>
          </a:bodyPr>
          <a:lstStyle/>
          <a:p>
            <a:pPr algn="just">
              <a:buFont typeface="Arial" pitchFamily="34" charset="0"/>
              <a:buChar char="•"/>
            </a:pPr>
            <a:r>
              <a:rPr lang="tr-TR" sz="2800" dirty="0" smtClean="0">
                <a:solidFill>
                  <a:schemeClr val="tx2">
                    <a:lumMod val="75000"/>
                  </a:schemeClr>
                </a:solidFill>
              </a:rPr>
              <a:t>Tekli doymamış yağlar doymuş yağlara kıyasla toplam kolesterol seviyesini düşürür.</a:t>
            </a:r>
          </a:p>
          <a:p>
            <a:pPr algn="just">
              <a:buFont typeface="Arial" pitchFamily="34" charset="0"/>
              <a:buChar char="•"/>
            </a:pPr>
            <a:r>
              <a:rPr lang="tr-TR" sz="2800" dirty="0" smtClean="0">
                <a:solidFill>
                  <a:schemeClr val="tx2">
                    <a:lumMod val="75000"/>
                  </a:schemeClr>
                </a:solidFill>
              </a:rPr>
              <a:t>Tekli doymamış yağlar LDL seviyelerini düşürür.</a:t>
            </a:r>
          </a:p>
          <a:p>
            <a:pPr algn="just">
              <a:buFont typeface="Arial" pitchFamily="34" charset="0"/>
              <a:buChar char="•"/>
            </a:pPr>
            <a:r>
              <a:rPr lang="tr-TR" sz="2800" dirty="0" smtClean="0">
                <a:solidFill>
                  <a:schemeClr val="tx2">
                    <a:lumMod val="75000"/>
                  </a:schemeClr>
                </a:solidFill>
              </a:rPr>
              <a:t>Tekli doymamış yağlar HDL seviyesine etkili değildir.</a:t>
            </a:r>
          </a:p>
        </p:txBody>
      </p:sp>
      <p:sp>
        <p:nvSpPr>
          <p:cNvPr id="6" name="5 Metin kutusu"/>
          <p:cNvSpPr txBox="1"/>
          <p:nvPr/>
        </p:nvSpPr>
        <p:spPr>
          <a:xfrm>
            <a:off x="395536" y="5229200"/>
            <a:ext cx="8064896" cy="830997"/>
          </a:xfrm>
          <a:prstGeom prst="rect">
            <a:avLst/>
          </a:prstGeom>
          <a:noFill/>
        </p:spPr>
        <p:txBody>
          <a:bodyPr wrap="square" rtlCol="0">
            <a:spAutoFit/>
          </a:bodyPr>
          <a:lstStyle/>
          <a:p>
            <a:pPr algn="just"/>
            <a:r>
              <a:rPr lang="tr-TR" sz="2400" u="sng" dirty="0" smtClean="0">
                <a:solidFill>
                  <a:schemeClr val="tx2">
                    <a:lumMod val="75000"/>
                  </a:schemeClr>
                </a:solidFill>
              </a:rPr>
              <a:t>Öneri </a:t>
            </a:r>
            <a:r>
              <a:rPr lang="tr-TR" sz="2400" dirty="0" smtClean="0">
                <a:solidFill>
                  <a:schemeClr val="tx2">
                    <a:lumMod val="75000"/>
                  </a:schemeClr>
                </a:solidFill>
              </a:rPr>
              <a:t>:Kalori ihtiyacınızın sadece %10 veya biraz fazlasını tekli doymamış yağlardan karşılayın. Ancak %20’ </a:t>
            </a:r>
            <a:r>
              <a:rPr lang="tr-TR" sz="2400" dirty="0" err="1" smtClean="0">
                <a:solidFill>
                  <a:schemeClr val="tx2">
                    <a:lumMod val="75000"/>
                  </a:schemeClr>
                </a:solidFill>
              </a:rPr>
              <a:t>yi</a:t>
            </a:r>
            <a:r>
              <a:rPr lang="tr-TR" sz="2400" dirty="0" smtClean="0">
                <a:solidFill>
                  <a:schemeClr val="tx2">
                    <a:lumMod val="75000"/>
                  </a:schemeClr>
                </a:solidFill>
              </a:rPr>
              <a:t> geçmeyin.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79512" y="404664"/>
            <a:ext cx="8568952" cy="2369880"/>
          </a:xfrm>
          <a:prstGeom prst="rect">
            <a:avLst/>
          </a:prstGeom>
          <a:noFill/>
        </p:spPr>
        <p:txBody>
          <a:bodyPr wrap="square" rtlCol="0">
            <a:spAutoFit/>
          </a:bodyPr>
          <a:lstStyle/>
          <a:p>
            <a:pPr algn="just"/>
            <a:r>
              <a:rPr lang="tr-TR" sz="3600" b="1" dirty="0" smtClean="0">
                <a:solidFill>
                  <a:schemeClr val="tx2">
                    <a:lumMod val="75000"/>
                  </a:schemeClr>
                </a:solidFill>
              </a:rPr>
              <a:t>Çoklu Doymamış Yağlar</a:t>
            </a:r>
            <a:r>
              <a:rPr lang="tr-TR" sz="2800" dirty="0" smtClean="0">
                <a:solidFill>
                  <a:schemeClr val="tx2">
                    <a:lumMod val="75000"/>
                  </a:schemeClr>
                </a:solidFill>
              </a:rPr>
              <a:t>; Çoklu doymamış yağlar beslenmenin temel yağ kaynağı olup. Bunlar ayçiçeği, soya, </a:t>
            </a:r>
            <a:r>
              <a:rPr lang="tr-TR" sz="2800" dirty="0" err="1" smtClean="0">
                <a:solidFill>
                  <a:schemeClr val="tx2">
                    <a:lumMod val="75000"/>
                  </a:schemeClr>
                </a:solidFill>
              </a:rPr>
              <a:t>aspir</a:t>
            </a:r>
            <a:r>
              <a:rPr lang="tr-TR" sz="2800" dirty="0" smtClean="0">
                <a:solidFill>
                  <a:schemeClr val="tx2">
                    <a:lumMod val="75000"/>
                  </a:schemeClr>
                </a:solidFill>
              </a:rPr>
              <a:t>, mısır yağı ve fındık yağı gibi yapılarında </a:t>
            </a:r>
            <a:r>
              <a:rPr lang="tr-TR" sz="2800" b="1" dirty="0" smtClean="0">
                <a:solidFill>
                  <a:schemeClr val="tx2">
                    <a:lumMod val="75000"/>
                  </a:schemeClr>
                </a:solidFill>
              </a:rPr>
              <a:t>birden fazla çift bağ</a:t>
            </a:r>
            <a:r>
              <a:rPr lang="tr-TR" sz="2800" dirty="0" smtClean="0">
                <a:solidFill>
                  <a:schemeClr val="tx2">
                    <a:lumMod val="75000"/>
                  </a:schemeClr>
                </a:solidFill>
              </a:rPr>
              <a:t> bulunan yağlardır. Bunlar </a:t>
            </a:r>
            <a:r>
              <a:rPr lang="tr-TR" sz="2800" dirty="0" err="1" smtClean="0">
                <a:solidFill>
                  <a:schemeClr val="tx2">
                    <a:lumMod val="75000"/>
                  </a:schemeClr>
                </a:solidFill>
              </a:rPr>
              <a:t>lipoprotein</a:t>
            </a:r>
            <a:r>
              <a:rPr lang="tr-TR" sz="2800" dirty="0" smtClean="0">
                <a:solidFill>
                  <a:schemeClr val="tx2">
                    <a:lumMod val="75000"/>
                  </a:schemeClr>
                </a:solidFill>
              </a:rPr>
              <a:t> taşımasını hem olumlu hem de olumsuz yönde etkiler</a:t>
            </a:r>
          </a:p>
        </p:txBody>
      </p:sp>
      <p:sp>
        <p:nvSpPr>
          <p:cNvPr id="5" name="4 Metin kutusu"/>
          <p:cNvSpPr txBox="1"/>
          <p:nvPr/>
        </p:nvSpPr>
        <p:spPr>
          <a:xfrm>
            <a:off x="395536" y="2981270"/>
            <a:ext cx="8424936" cy="1815882"/>
          </a:xfrm>
          <a:prstGeom prst="rect">
            <a:avLst/>
          </a:prstGeom>
          <a:noFill/>
        </p:spPr>
        <p:txBody>
          <a:bodyPr wrap="square" rtlCol="0">
            <a:spAutoFit/>
          </a:bodyPr>
          <a:lstStyle/>
          <a:p>
            <a:pPr algn="just">
              <a:buFont typeface="Arial" pitchFamily="34" charset="0"/>
              <a:buChar char="•"/>
            </a:pPr>
            <a:r>
              <a:rPr lang="tr-TR" sz="2800" dirty="0" smtClean="0">
                <a:solidFill>
                  <a:schemeClr val="tx2">
                    <a:lumMod val="75000"/>
                  </a:schemeClr>
                </a:solidFill>
              </a:rPr>
              <a:t>Çoklu doymamış yağlar diyette diğer yağların yerine alındığında toplam kolesterolü düşürür. </a:t>
            </a:r>
          </a:p>
          <a:p>
            <a:pPr algn="just">
              <a:buFont typeface="Arial" pitchFamily="34" charset="0"/>
              <a:buChar char="•"/>
            </a:pPr>
            <a:r>
              <a:rPr lang="tr-TR" sz="2800" dirty="0" smtClean="0">
                <a:solidFill>
                  <a:schemeClr val="tx2">
                    <a:lumMod val="75000"/>
                  </a:schemeClr>
                </a:solidFill>
              </a:rPr>
              <a:t>Çoklu doymamış yağlar LDL seviyelerini düşürür.</a:t>
            </a:r>
          </a:p>
          <a:p>
            <a:pPr algn="just">
              <a:buFont typeface="Arial" pitchFamily="34" charset="0"/>
              <a:buChar char="•"/>
            </a:pPr>
            <a:r>
              <a:rPr lang="tr-TR" sz="2800" dirty="0" smtClean="0">
                <a:solidFill>
                  <a:schemeClr val="tx2">
                    <a:lumMod val="75000"/>
                  </a:schemeClr>
                </a:solidFill>
              </a:rPr>
              <a:t>Çoklu doymamış yağlar HDL </a:t>
            </a:r>
            <a:r>
              <a:rPr lang="tr-TR" sz="2800" dirty="0" err="1" smtClean="0">
                <a:solidFill>
                  <a:schemeClr val="tx2">
                    <a:lumMod val="75000"/>
                  </a:schemeClr>
                </a:solidFill>
              </a:rPr>
              <a:t>seviyelerinide</a:t>
            </a:r>
            <a:r>
              <a:rPr lang="tr-TR" sz="2800" dirty="0" smtClean="0">
                <a:solidFill>
                  <a:schemeClr val="tx2">
                    <a:lumMod val="75000"/>
                  </a:schemeClr>
                </a:solidFill>
              </a:rPr>
              <a:t> düşürür.</a:t>
            </a:r>
          </a:p>
        </p:txBody>
      </p:sp>
      <p:sp>
        <p:nvSpPr>
          <p:cNvPr id="6" name="5 Metin kutusu"/>
          <p:cNvSpPr txBox="1"/>
          <p:nvPr/>
        </p:nvSpPr>
        <p:spPr>
          <a:xfrm>
            <a:off x="395536" y="5229200"/>
            <a:ext cx="8064896" cy="1200329"/>
          </a:xfrm>
          <a:prstGeom prst="rect">
            <a:avLst/>
          </a:prstGeom>
          <a:noFill/>
        </p:spPr>
        <p:txBody>
          <a:bodyPr wrap="square" rtlCol="0">
            <a:spAutoFit/>
          </a:bodyPr>
          <a:lstStyle/>
          <a:p>
            <a:pPr algn="just"/>
            <a:r>
              <a:rPr lang="tr-TR" sz="2400" u="sng" dirty="0" smtClean="0">
                <a:solidFill>
                  <a:schemeClr val="tx2">
                    <a:lumMod val="75000"/>
                  </a:schemeClr>
                </a:solidFill>
              </a:rPr>
              <a:t>Öneri </a:t>
            </a:r>
            <a:r>
              <a:rPr lang="tr-TR" sz="2400" dirty="0" smtClean="0">
                <a:solidFill>
                  <a:schemeClr val="tx2">
                    <a:lumMod val="75000"/>
                  </a:schemeClr>
                </a:solidFill>
              </a:rPr>
              <a:t>: Çoklu doymamış yağların sağlığa olumlu ve olumsuz etkileri olduğundan toplam kalorinin %10’unu geçmeyecek şekilde diyette bulunmalıdır.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39552" y="188640"/>
            <a:ext cx="7704856" cy="707886"/>
          </a:xfrm>
          <a:prstGeom prst="rect">
            <a:avLst/>
          </a:prstGeom>
          <a:noFill/>
        </p:spPr>
        <p:txBody>
          <a:bodyPr wrap="square" rtlCol="0">
            <a:spAutoFit/>
          </a:bodyPr>
          <a:lstStyle/>
          <a:p>
            <a:pPr algn="ctr">
              <a:spcBef>
                <a:spcPct val="0"/>
              </a:spcBef>
            </a:pPr>
            <a:r>
              <a:rPr lang="tr-TR" sz="4000" b="1" dirty="0" smtClean="0">
                <a:solidFill>
                  <a:schemeClr val="tx2">
                    <a:lumMod val="75000"/>
                  </a:schemeClr>
                </a:solidFill>
                <a:latin typeface="+mj-lt"/>
                <a:ea typeface="+mj-ea"/>
                <a:cs typeface="+mj-cs"/>
              </a:rPr>
              <a:t>KOLESTEROL ALIMI </a:t>
            </a:r>
          </a:p>
        </p:txBody>
      </p:sp>
      <p:sp>
        <p:nvSpPr>
          <p:cNvPr id="5" name="4 Metin kutusu"/>
          <p:cNvSpPr txBox="1"/>
          <p:nvPr/>
        </p:nvSpPr>
        <p:spPr>
          <a:xfrm>
            <a:off x="323528" y="1052736"/>
            <a:ext cx="4536504" cy="2677656"/>
          </a:xfrm>
          <a:prstGeom prst="rect">
            <a:avLst/>
          </a:prstGeom>
          <a:noFill/>
        </p:spPr>
        <p:txBody>
          <a:bodyPr wrap="square" rtlCol="0">
            <a:spAutoFit/>
          </a:bodyPr>
          <a:lstStyle/>
          <a:p>
            <a:pPr algn="just"/>
            <a:r>
              <a:rPr lang="tr-TR" sz="2800" dirty="0" smtClean="0">
                <a:solidFill>
                  <a:schemeClr val="tx2">
                    <a:lumMod val="75000"/>
                  </a:schemeClr>
                </a:solidFill>
              </a:rPr>
              <a:t>     5. Bölümde kolesterolün vücutta önemli görevleri olduğunu ve bunların başında cinsiyet hormonları ile             D vitamini sentezini geldiğini öğrenmiştik.  </a:t>
            </a:r>
          </a:p>
        </p:txBody>
      </p:sp>
      <p:pic>
        <p:nvPicPr>
          <p:cNvPr id="2050" name="Picture 2" descr="C:\Users\Levent\Desktop\beslenme\slide_3.jpg"/>
          <p:cNvPicPr>
            <a:picLocks noChangeAspect="1" noChangeArrowheads="1"/>
          </p:cNvPicPr>
          <p:nvPr/>
        </p:nvPicPr>
        <p:blipFill>
          <a:blip r:embed="rId2" cstate="print"/>
          <a:srcRect/>
          <a:stretch>
            <a:fillRect/>
          </a:stretch>
        </p:blipFill>
        <p:spPr bwMode="auto">
          <a:xfrm>
            <a:off x="4860032" y="1196752"/>
            <a:ext cx="4027034" cy="2592288"/>
          </a:xfrm>
          <a:prstGeom prst="rect">
            <a:avLst/>
          </a:prstGeom>
          <a:noFill/>
        </p:spPr>
      </p:pic>
      <p:sp>
        <p:nvSpPr>
          <p:cNvPr id="7" name="6 Metin kutusu"/>
          <p:cNvSpPr txBox="1"/>
          <p:nvPr/>
        </p:nvSpPr>
        <p:spPr>
          <a:xfrm>
            <a:off x="179512" y="4074165"/>
            <a:ext cx="8892480" cy="2739211"/>
          </a:xfrm>
          <a:prstGeom prst="rect">
            <a:avLst/>
          </a:prstGeom>
          <a:noFill/>
        </p:spPr>
        <p:txBody>
          <a:bodyPr wrap="square" rtlCol="0">
            <a:spAutoFit/>
          </a:bodyPr>
          <a:lstStyle/>
          <a:p>
            <a:pPr algn="just"/>
            <a:r>
              <a:rPr lang="tr-TR" sz="2800" dirty="0" smtClean="0">
                <a:solidFill>
                  <a:schemeClr val="tx2">
                    <a:lumMod val="75000"/>
                  </a:schemeClr>
                </a:solidFill>
              </a:rPr>
              <a:t>      Ancak kolesterol temel besin maddesi </a:t>
            </a:r>
            <a:r>
              <a:rPr lang="tr-TR" sz="3200" b="1" dirty="0" smtClean="0">
                <a:solidFill>
                  <a:schemeClr val="tx2">
                    <a:lumMod val="75000"/>
                  </a:schemeClr>
                </a:solidFill>
              </a:rPr>
              <a:t>değildir.</a:t>
            </a:r>
            <a:r>
              <a:rPr lang="tr-TR" sz="2800" dirty="0" smtClean="0">
                <a:solidFill>
                  <a:schemeClr val="tx2">
                    <a:lumMod val="75000"/>
                  </a:schemeClr>
                </a:solidFill>
              </a:rPr>
              <a:t>  Çünkü kolesterol karaciğer tarafından vücutta ihtiyacı karşılayacak düzeyde sentezlemektedir. Dışarıdan alınan yumurta, peynir, kırmızı et, süt, balık ve diğer hayvansal gıdalarla gelen kolesterol miktarı düşüktür.</a:t>
            </a:r>
          </a:p>
          <a:p>
            <a:pPr algn="just"/>
            <a:endParaRPr lang="tr-TR"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79512" y="404664"/>
            <a:ext cx="8712968" cy="5262979"/>
          </a:xfrm>
          <a:prstGeom prst="rect">
            <a:avLst/>
          </a:prstGeom>
          <a:noFill/>
        </p:spPr>
        <p:txBody>
          <a:bodyPr wrap="square" rtlCol="0">
            <a:spAutoFit/>
          </a:bodyPr>
          <a:lstStyle/>
          <a:p>
            <a:pPr algn="just"/>
            <a:r>
              <a:rPr lang="tr-TR" sz="2400" b="1" dirty="0" smtClean="0">
                <a:solidFill>
                  <a:schemeClr val="tx2">
                    <a:lumMod val="75000"/>
                  </a:schemeClr>
                </a:solidFill>
              </a:rPr>
              <a:t>Diyetle alınan kolesterol kan kolesterol seviyesini etkiler mi? 	</a:t>
            </a:r>
            <a:r>
              <a:rPr lang="tr-TR" sz="2400" dirty="0" smtClean="0">
                <a:solidFill>
                  <a:schemeClr val="tx2">
                    <a:lumMod val="75000"/>
                  </a:schemeClr>
                </a:solidFill>
              </a:rPr>
              <a:t>Nüfusun  genelinde  gıdalarla alınan kolesterol ile karaciğer tarafından sentezlenen kolesterol arasında bir </a:t>
            </a:r>
            <a:r>
              <a:rPr lang="tr-TR" sz="2400" b="1" dirty="0" smtClean="0">
                <a:solidFill>
                  <a:schemeClr val="tx2">
                    <a:lumMod val="75000"/>
                  </a:schemeClr>
                </a:solidFill>
              </a:rPr>
              <a:t>denge</a:t>
            </a:r>
            <a:r>
              <a:rPr lang="tr-TR" sz="2400" dirty="0" smtClean="0">
                <a:solidFill>
                  <a:schemeClr val="tx2">
                    <a:lumMod val="75000"/>
                  </a:schemeClr>
                </a:solidFill>
              </a:rPr>
              <a:t> yani </a:t>
            </a:r>
            <a:r>
              <a:rPr lang="tr-TR" sz="2400" b="1" dirty="0" err="1" smtClean="0">
                <a:solidFill>
                  <a:schemeClr val="tx2">
                    <a:lumMod val="75000"/>
                  </a:schemeClr>
                </a:solidFill>
              </a:rPr>
              <a:t>homeostaz</a:t>
            </a:r>
            <a:r>
              <a:rPr lang="tr-TR" sz="2400" b="1" dirty="0" smtClean="0">
                <a:solidFill>
                  <a:schemeClr val="tx2">
                    <a:lumMod val="75000"/>
                  </a:schemeClr>
                </a:solidFill>
              </a:rPr>
              <a:t> </a:t>
            </a:r>
            <a:r>
              <a:rPr lang="tr-TR" sz="2400" dirty="0" smtClean="0">
                <a:solidFill>
                  <a:schemeClr val="tx2">
                    <a:lumMod val="75000"/>
                  </a:schemeClr>
                </a:solidFill>
              </a:rPr>
              <a:t>mevcuttur. Diğer bir deyişle diyette yüksek kolesterol aldığımız zaman karaciğer kolesterol seviyesini dengede tutmak için </a:t>
            </a:r>
            <a:r>
              <a:rPr lang="tr-TR" sz="2400" b="1" dirty="0" smtClean="0">
                <a:solidFill>
                  <a:schemeClr val="tx2">
                    <a:lumMod val="75000"/>
                  </a:schemeClr>
                </a:solidFill>
              </a:rPr>
              <a:t>daha az kolesterol sentezler.</a:t>
            </a:r>
            <a:r>
              <a:rPr lang="tr-TR" sz="2400" dirty="0" smtClean="0">
                <a:solidFill>
                  <a:schemeClr val="tx2">
                    <a:lumMod val="75000"/>
                  </a:schemeClr>
                </a:solidFill>
              </a:rPr>
              <a:t> Buna karşılık insanların yaklaşık %20’sinde ise genetik veya çevresel nedenlerle diyetteki yüksek kolesterol miktarına karşı </a:t>
            </a:r>
            <a:r>
              <a:rPr lang="tr-TR" sz="2400" b="1" dirty="0" err="1" smtClean="0">
                <a:solidFill>
                  <a:schemeClr val="tx2">
                    <a:lumMod val="75000"/>
                  </a:schemeClr>
                </a:solidFill>
              </a:rPr>
              <a:t>homeostaz</a:t>
            </a:r>
            <a:r>
              <a:rPr lang="tr-TR" sz="2400" b="1" dirty="0" smtClean="0">
                <a:solidFill>
                  <a:schemeClr val="tx2">
                    <a:lumMod val="75000"/>
                  </a:schemeClr>
                </a:solidFill>
              </a:rPr>
              <a:t> devre dışı kalarak </a:t>
            </a:r>
            <a:r>
              <a:rPr lang="tr-TR" sz="2400" dirty="0" smtClean="0">
                <a:solidFill>
                  <a:schemeClr val="tx2">
                    <a:lumMod val="75000"/>
                  </a:schemeClr>
                </a:solidFill>
              </a:rPr>
              <a:t>karaciğer kolesterol üretimine devam etmektedir. Kan kolesterol ve LDL seviyesi yükselmektedir. </a:t>
            </a:r>
          </a:p>
          <a:p>
            <a:pPr algn="just"/>
            <a:r>
              <a:rPr lang="tr-TR" sz="2400" dirty="0" smtClean="0">
                <a:solidFill>
                  <a:schemeClr val="tx2">
                    <a:lumMod val="75000"/>
                  </a:schemeClr>
                </a:solidFill>
              </a:rPr>
              <a:t>            Sonuç olarak kolesterolün genetik faktörlere bağlı olarak vücut tarafından fazla üretildiği dikkate alınmalı ve diyetteki kolesterol miktarı düşürülmelidir.  Kolesterolce zengin gıdalar aynı zamanda yüksek miktarda yağ, özellikle doymuş yağ içermektedir. </a:t>
            </a:r>
          </a:p>
        </p:txBody>
      </p:sp>
      <p:sp>
        <p:nvSpPr>
          <p:cNvPr id="5" name="4 Metin kutusu"/>
          <p:cNvSpPr txBox="1"/>
          <p:nvPr/>
        </p:nvSpPr>
        <p:spPr>
          <a:xfrm>
            <a:off x="107504" y="5766355"/>
            <a:ext cx="8064896" cy="830997"/>
          </a:xfrm>
          <a:prstGeom prst="rect">
            <a:avLst/>
          </a:prstGeom>
          <a:noFill/>
        </p:spPr>
        <p:txBody>
          <a:bodyPr wrap="square" rtlCol="0">
            <a:spAutoFit/>
          </a:bodyPr>
          <a:lstStyle/>
          <a:p>
            <a:pPr algn="just"/>
            <a:r>
              <a:rPr lang="tr-TR" sz="2400" u="sng" dirty="0" smtClean="0">
                <a:solidFill>
                  <a:schemeClr val="tx2">
                    <a:lumMod val="75000"/>
                  </a:schemeClr>
                </a:solidFill>
              </a:rPr>
              <a:t>Öneri </a:t>
            </a:r>
            <a:r>
              <a:rPr lang="tr-TR" sz="2400" dirty="0" smtClean="0">
                <a:solidFill>
                  <a:schemeClr val="tx2">
                    <a:lumMod val="75000"/>
                  </a:schemeClr>
                </a:solidFill>
              </a:rPr>
              <a:t>: Öneri günde 300 mg/</a:t>
            </a:r>
            <a:r>
              <a:rPr lang="tr-TR" sz="2400" dirty="0" err="1" smtClean="0">
                <a:solidFill>
                  <a:schemeClr val="tx2">
                    <a:lumMod val="75000"/>
                  </a:schemeClr>
                </a:solidFill>
              </a:rPr>
              <a:t>dl’den</a:t>
            </a:r>
            <a:r>
              <a:rPr lang="tr-TR" sz="2400" dirty="0" smtClean="0">
                <a:solidFill>
                  <a:schemeClr val="tx2">
                    <a:lumMod val="75000"/>
                  </a:schemeClr>
                </a:solidFill>
              </a:rPr>
              <a:t> daha az kolesterol tüketilmelidir günde bir yumurta yenilebilir.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39552" y="188640"/>
            <a:ext cx="7704856" cy="707886"/>
          </a:xfrm>
          <a:prstGeom prst="rect">
            <a:avLst/>
          </a:prstGeom>
          <a:noFill/>
        </p:spPr>
        <p:txBody>
          <a:bodyPr wrap="square" rtlCol="0">
            <a:spAutoFit/>
          </a:bodyPr>
          <a:lstStyle/>
          <a:p>
            <a:pPr algn="ctr">
              <a:spcBef>
                <a:spcPct val="0"/>
              </a:spcBef>
            </a:pPr>
            <a:r>
              <a:rPr lang="tr-TR" sz="4000" b="1" dirty="0" smtClean="0">
                <a:solidFill>
                  <a:schemeClr val="tx2">
                    <a:lumMod val="75000"/>
                  </a:schemeClr>
                </a:solidFill>
                <a:latin typeface="+mj-lt"/>
                <a:ea typeface="+mj-ea"/>
                <a:cs typeface="+mj-cs"/>
              </a:rPr>
              <a:t>GIDALARDAN LİF ALIMI </a:t>
            </a:r>
          </a:p>
        </p:txBody>
      </p:sp>
      <p:sp>
        <p:nvSpPr>
          <p:cNvPr id="6" name="5 Metin kutusu"/>
          <p:cNvSpPr txBox="1"/>
          <p:nvPr/>
        </p:nvSpPr>
        <p:spPr>
          <a:xfrm>
            <a:off x="251520" y="980728"/>
            <a:ext cx="8640960" cy="769441"/>
          </a:xfrm>
          <a:prstGeom prst="rect">
            <a:avLst/>
          </a:prstGeom>
          <a:noFill/>
        </p:spPr>
        <p:txBody>
          <a:bodyPr wrap="square" rtlCol="0">
            <a:spAutoFit/>
          </a:bodyPr>
          <a:lstStyle/>
          <a:p>
            <a:pPr algn="just"/>
            <a:r>
              <a:rPr lang="tr-TR" sz="2200" dirty="0" smtClean="0">
                <a:solidFill>
                  <a:schemeClr val="tx2">
                    <a:lumMod val="75000"/>
                  </a:schemeClr>
                </a:solidFill>
              </a:rPr>
              <a:t>        3. Bölümde liflerin özellikle </a:t>
            </a:r>
            <a:r>
              <a:rPr lang="tr-TR" sz="2200" b="1" dirty="0" smtClean="0">
                <a:solidFill>
                  <a:schemeClr val="tx2">
                    <a:lumMod val="75000"/>
                  </a:schemeClr>
                </a:solidFill>
              </a:rPr>
              <a:t>suda çözünen liflerin </a:t>
            </a:r>
            <a:r>
              <a:rPr lang="tr-TR" sz="2200" dirty="0" smtClean="0">
                <a:solidFill>
                  <a:schemeClr val="tx2">
                    <a:lumMod val="75000"/>
                  </a:schemeClr>
                </a:solidFill>
              </a:rPr>
              <a:t>kalp sağlığı riskini azalttığını görmüştük. Bu konuyu tekrar inceleyelim;</a:t>
            </a:r>
          </a:p>
        </p:txBody>
      </p:sp>
      <p:sp>
        <p:nvSpPr>
          <p:cNvPr id="8" name="7 Metin kutusu"/>
          <p:cNvSpPr txBox="1"/>
          <p:nvPr/>
        </p:nvSpPr>
        <p:spPr>
          <a:xfrm>
            <a:off x="251520" y="1772816"/>
            <a:ext cx="8568952" cy="1107996"/>
          </a:xfrm>
          <a:prstGeom prst="rect">
            <a:avLst/>
          </a:prstGeom>
          <a:noFill/>
        </p:spPr>
        <p:txBody>
          <a:bodyPr wrap="square" rtlCol="0">
            <a:spAutoFit/>
          </a:bodyPr>
          <a:lstStyle/>
          <a:p>
            <a:pPr algn="just"/>
            <a:r>
              <a:rPr lang="tr-TR" sz="2200" dirty="0" smtClean="0">
                <a:solidFill>
                  <a:schemeClr val="tx2">
                    <a:lumMod val="75000"/>
                  </a:schemeClr>
                </a:solidFill>
              </a:rPr>
              <a:t>         Suda çözünen lifler safra ile birlikte yiyeceklerden gelen kolesterolü bağlayarak kandaki kolesterol seviyesini düşürmektedir. Bilindiği gibi safra kolesterolden sentezlemekte ve yağların sindiriminde rol oynamaktadır. </a:t>
            </a:r>
          </a:p>
        </p:txBody>
      </p:sp>
      <p:sp>
        <p:nvSpPr>
          <p:cNvPr id="9" name="8 Metin kutusu"/>
          <p:cNvSpPr txBox="1"/>
          <p:nvPr/>
        </p:nvSpPr>
        <p:spPr>
          <a:xfrm>
            <a:off x="251520" y="2924944"/>
            <a:ext cx="5400600" cy="2123658"/>
          </a:xfrm>
          <a:prstGeom prst="rect">
            <a:avLst/>
          </a:prstGeom>
          <a:noFill/>
        </p:spPr>
        <p:txBody>
          <a:bodyPr wrap="square" rtlCol="0">
            <a:spAutoFit/>
          </a:bodyPr>
          <a:lstStyle/>
          <a:p>
            <a:pPr algn="just"/>
            <a:r>
              <a:rPr lang="tr-TR" sz="2200" dirty="0" smtClean="0">
                <a:solidFill>
                  <a:schemeClr val="tx2">
                    <a:lumMod val="75000"/>
                  </a:schemeClr>
                </a:solidFill>
              </a:rPr>
              <a:t>      Kolesterol içeren bir gıdayı suda çözünen lifçe zengin fasulye, meyve ve yulaf gibi gıdalarla birlikte aldığımızda, lifli gıdalar kolesterolü bağlar ve emilimini engeller bu şekilde kolesterol bağırsaklar tarafından emilmeden dışkıyla dışarı atılmaktadır. </a:t>
            </a:r>
          </a:p>
        </p:txBody>
      </p:sp>
      <p:pic>
        <p:nvPicPr>
          <p:cNvPr id="3076" name="Picture 4" descr="C:\Users\Levent\Desktop\beslenme\images.jpg"/>
          <p:cNvPicPr>
            <a:picLocks noChangeAspect="1" noChangeArrowheads="1"/>
          </p:cNvPicPr>
          <p:nvPr/>
        </p:nvPicPr>
        <p:blipFill>
          <a:blip r:embed="rId2" cstate="print"/>
          <a:srcRect/>
          <a:stretch>
            <a:fillRect/>
          </a:stretch>
        </p:blipFill>
        <p:spPr bwMode="auto">
          <a:xfrm>
            <a:off x="5796136" y="2996952"/>
            <a:ext cx="3028950" cy="2016224"/>
          </a:xfrm>
          <a:prstGeom prst="rect">
            <a:avLst/>
          </a:prstGeom>
          <a:noFill/>
        </p:spPr>
      </p:pic>
      <p:pic>
        <p:nvPicPr>
          <p:cNvPr id="3077" name="Picture 5" descr="C:\Users\Levent\Desktop\beslenme\kuru_fasulye_ureticisinin_yuzunu_guldurdu_h9904.jpg"/>
          <p:cNvPicPr>
            <a:picLocks noChangeAspect="1" noChangeArrowheads="1"/>
          </p:cNvPicPr>
          <p:nvPr/>
        </p:nvPicPr>
        <p:blipFill>
          <a:blip r:embed="rId3" cstate="print">
            <a:lum bright="-33000"/>
          </a:blip>
          <a:srcRect/>
          <a:stretch>
            <a:fillRect/>
          </a:stretch>
        </p:blipFill>
        <p:spPr bwMode="auto">
          <a:xfrm>
            <a:off x="0" y="5157192"/>
            <a:ext cx="9144000" cy="1700808"/>
          </a:xfrm>
          <a:prstGeom prst="rect">
            <a:avLst/>
          </a:prstGeom>
          <a:noFill/>
        </p:spPr>
      </p:pic>
      <p:sp>
        <p:nvSpPr>
          <p:cNvPr id="12" name="11 Metin kutusu"/>
          <p:cNvSpPr txBox="1"/>
          <p:nvPr/>
        </p:nvSpPr>
        <p:spPr>
          <a:xfrm>
            <a:off x="0" y="5165229"/>
            <a:ext cx="9144000" cy="1692771"/>
          </a:xfrm>
          <a:prstGeom prst="rect">
            <a:avLst/>
          </a:prstGeom>
          <a:noFill/>
        </p:spPr>
        <p:txBody>
          <a:bodyPr wrap="square" rtlCol="0">
            <a:spAutoFit/>
          </a:bodyPr>
          <a:lstStyle/>
          <a:p>
            <a:r>
              <a:rPr lang="tr-TR" sz="3200" b="1" dirty="0" smtClean="0">
                <a:solidFill>
                  <a:schemeClr val="bg1"/>
                </a:solidFill>
              </a:rPr>
              <a:t>Bunu </a:t>
            </a:r>
            <a:r>
              <a:rPr lang="tr-TR" sz="3200" b="1" dirty="0" err="1" smtClean="0">
                <a:solidFill>
                  <a:schemeClr val="bg1"/>
                </a:solidFill>
              </a:rPr>
              <a:t>Biliyormuydunuz</a:t>
            </a:r>
            <a:r>
              <a:rPr lang="tr-TR" sz="3200" b="1" dirty="0" smtClean="0">
                <a:solidFill>
                  <a:schemeClr val="bg1"/>
                </a:solidFill>
              </a:rPr>
              <a:t>?</a:t>
            </a:r>
          </a:p>
          <a:p>
            <a:r>
              <a:rPr lang="tr-TR" sz="2400" b="1" dirty="0" smtClean="0">
                <a:solidFill>
                  <a:schemeClr val="bg1"/>
                </a:solidFill>
              </a:rPr>
              <a:t>Fasulye ve türleri çok yüksek oranda suda çözünebilir lif içermektedir. Araştırmalar günlük düzenli olarak tüketilen </a:t>
            </a:r>
            <a:r>
              <a:rPr lang="tr-TR" sz="2400" b="1" dirty="0" err="1" smtClean="0">
                <a:solidFill>
                  <a:schemeClr val="bg1"/>
                </a:solidFill>
              </a:rPr>
              <a:t>fasülyenin</a:t>
            </a:r>
            <a:r>
              <a:rPr lang="tr-TR" sz="2400" b="1" dirty="0" smtClean="0">
                <a:solidFill>
                  <a:schemeClr val="bg1"/>
                </a:solidFill>
              </a:rPr>
              <a:t> kan kolesterol düzeyini düşürdüğünü göstermiştir.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vent\Desktop\beslenme\bcf0043a-c997-4c24-830b-4fa93ebfdfbf.jpg"/>
          <p:cNvPicPr>
            <a:picLocks noChangeAspect="1" noChangeArrowheads="1"/>
          </p:cNvPicPr>
          <p:nvPr/>
        </p:nvPicPr>
        <p:blipFill>
          <a:blip r:embed="rId2" cstate="print"/>
          <a:srcRect/>
          <a:stretch>
            <a:fillRect/>
          </a:stretch>
        </p:blipFill>
        <p:spPr bwMode="auto">
          <a:xfrm>
            <a:off x="0" y="836712"/>
            <a:ext cx="9144000" cy="6021288"/>
          </a:xfrm>
          <a:prstGeom prst="rect">
            <a:avLst/>
          </a:prstGeom>
          <a:noFill/>
        </p:spPr>
      </p:pic>
      <p:sp>
        <p:nvSpPr>
          <p:cNvPr id="5" name="4 Metin kutusu"/>
          <p:cNvSpPr txBox="1"/>
          <p:nvPr/>
        </p:nvSpPr>
        <p:spPr>
          <a:xfrm>
            <a:off x="1763688" y="0"/>
            <a:ext cx="5941168" cy="584775"/>
          </a:xfrm>
          <a:prstGeom prst="rect">
            <a:avLst/>
          </a:prstGeom>
          <a:noFill/>
        </p:spPr>
        <p:txBody>
          <a:bodyPr wrap="square" rtlCol="0">
            <a:spAutoFit/>
          </a:bodyPr>
          <a:lstStyle/>
          <a:p>
            <a:pPr algn="just"/>
            <a:r>
              <a:rPr lang="tr-TR" sz="3200" b="1" dirty="0" smtClean="0">
                <a:solidFill>
                  <a:schemeClr val="tx2">
                    <a:lumMod val="75000"/>
                  </a:schemeClr>
                </a:solidFill>
              </a:rPr>
              <a:t>Suda çözünen liflerin fonksiyonu.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event\Desktop\beslenme\85ae80a8-c597-42e8-b513-2ba4bb3186da.jpg"/>
          <p:cNvPicPr>
            <a:picLocks noChangeAspect="1" noChangeArrowheads="1"/>
          </p:cNvPicPr>
          <p:nvPr/>
        </p:nvPicPr>
        <p:blipFill>
          <a:blip r:embed="rId2" cstate="print"/>
          <a:srcRect/>
          <a:stretch>
            <a:fillRect/>
          </a:stretch>
        </p:blipFill>
        <p:spPr bwMode="auto">
          <a:xfrm>
            <a:off x="0" y="2204864"/>
            <a:ext cx="9144000" cy="4680520"/>
          </a:xfrm>
          <a:prstGeom prst="rect">
            <a:avLst/>
          </a:prstGeom>
          <a:noFill/>
        </p:spPr>
      </p:pic>
      <p:sp>
        <p:nvSpPr>
          <p:cNvPr id="5" name="4 Metin kutusu"/>
          <p:cNvSpPr txBox="1"/>
          <p:nvPr/>
        </p:nvSpPr>
        <p:spPr>
          <a:xfrm>
            <a:off x="251520" y="0"/>
            <a:ext cx="8712968" cy="2215991"/>
          </a:xfrm>
          <a:prstGeom prst="rect">
            <a:avLst/>
          </a:prstGeom>
          <a:noFill/>
        </p:spPr>
        <p:txBody>
          <a:bodyPr wrap="square" rtlCol="0">
            <a:spAutoFit/>
          </a:bodyPr>
          <a:lstStyle/>
          <a:p>
            <a:pPr algn="just"/>
            <a:r>
              <a:rPr lang="tr-TR" sz="2300" dirty="0" smtClean="0">
                <a:solidFill>
                  <a:schemeClr val="tx2">
                    <a:lumMod val="75000"/>
                  </a:schemeClr>
                </a:solidFill>
              </a:rPr>
              <a:t>       Ayrıca suda çözünen lifler karaciğerde sentezlenen safrayı da bağlar. Safra lif kompleksi dışkıyla atılır. Sonuç olarak suda çözünen lifler kandaki kolesterol seviyesini düşürmektedir. Kan kolesterol düzeyi 200-250 mg/</a:t>
            </a:r>
            <a:r>
              <a:rPr lang="tr-TR" sz="2300" dirty="0" err="1" smtClean="0">
                <a:solidFill>
                  <a:schemeClr val="tx2">
                    <a:lumMod val="75000"/>
                  </a:schemeClr>
                </a:solidFill>
              </a:rPr>
              <a:t>dl</a:t>
            </a:r>
            <a:r>
              <a:rPr lang="tr-TR" sz="2300" dirty="0" smtClean="0">
                <a:solidFill>
                  <a:schemeClr val="tx2">
                    <a:lumMod val="75000"/>
                  </a:schemeClr>
                </a:solidFill>
              </a:rPr>
              <a:t> aralığında olan kişilere suda çözünebilen lifçe zengin diyetler önerilmektedir. </a:t>
            </a:r>
            <a:r>
              <a:rPr lang="tr-TR" sz="2300" u="sng" dirty="0" smtClean="0">
                <a:solidFill>
                  <a:schemeClr val="tx2">
                    <a:lumMod val="75000"/>
                  </a:schemeClr>
                </a:solidFill>
              </a:rPr>
              <a:t>Öneri:</a:t>
            </a:r>
            <a:r>
              <a:rPr lang="tr-TR" sz="2300" dirty="0" smtClean="0">
                <a:solidFill>
                  <a:schemeClr val="tx2">
                    <a:lumMod val="75000"/>
                  </a:schemeClr>
                </a:solidFill>
              </a:rPr>
              <a:t> Günlük 25 gram lif içeren diyetle beslenin.</a:t>
            </a:r>
          </a:p>
          <a:p>
            <a:pPr algn="just"/>
            <a:r>
              <a:rPr lang="tr-TR" sz="2300" dirty="0" smtClean="0">
                <a:solidFill>
                  <a:schemeClr val="tx2">
                    <a:lumMod val="75000"/>
                  </a:schemeClr>
                </a:solidFill>
              </a:rPr>
              <a:t>*Dışkıyla atılım kesikli çizgi ile gösterilmiştir.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11560" y="188640"/>
            <a:ext cx="7704856" cy="1938992"/>
          </a:xfrm>
          <a:prstGeom prst="rect">
            <a:avLst/>
          </a:prstGeom>
          <a:noFill/>
        </p:spPr>
        <p:txBody>
          <a:bodyPr wrap="square" rtlCol="0">
            <a:spAutoFit/>
          </a:bodyPr>
          <a:lstStyle/>
          <a:p>
            <a:pPr algn="ctr">
              <a:spcBef>
                <a:spcPct val="0"/>
              </a:spcBef>
            </a:pPr>
            <a:r>
              <a:rPr lang="tr-TR" sz="6000" b="1" dirty="0" smtClean="0">
                <a:solidFill>
                  <a:schemeClr val="tx2">
                    <a:lumMod val="75000"/>
                  </a:schemeClr>
                </a:solidFill>
                <a:latin typeface="+mj-lt"/>
                <a:ea typeface="+mj-ea"/>
                <a:cs typeface="+mj-cs"/>
              </a:rPr>
              <a:t>KALP HASTALIKLARINA KARŞI BESLENME ŞEKLİ </a:t>
            </a:r>
          </a:p>
        </p:txBody>
      </p:sp>
      <p:pic>
        <p:nvPicPr>
          <p:cNvPr id="6146" name="Picture 2" descr="C:\Users\Levent\Desktop\beslenme\kalpsagligibbk.jpg"/>
          <p:cNvPicPr>
            <a:picLocks noChangeAspect="1" noChangeArrowheads="1"/>
          </p:cNvPicPr>
          <p:nvPr/>
        </p:nvPicPr>
        <p:blipFill>
          <a:blip r:embed="rId2" cstate="print"/>
          <a:srcRect/>
          <a:stretch>
            <a:fillRect/>
          </a:stretch>
        </p:blipFill>
        <p:spPr bwMode="auto">
          <a:xfrm>
            <a:off x="323528" y="2204864"/>
            <a:ext cx="8532440" cy="446449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0"/>
            <a:ext cx="8892480" cy="1292662"/>
          </a:xfrm>
          <a:prstGeom prst="rect">
            <a:avLst/>
          </a:prstGeom>
          <a:noFill/>
        </p:spPr>
        <p:txBody>
          <a:bodyPr wrap="square" rtlCol="0">
            <a:spAutoFit/>
          </a:bodyPr>
          <a:lstStyle/>
          <a:p>
            <a:pPr algn="just"/>
            <a:r>
              <a:rPr lang="tr-TR" sz="2600" dirty="0" smtClean="0">
                <a:solidFill>
                  <a:schemeClr val="tx2">
                    <a:lumMod val="75000"/>
                  </a:schemeClr>
                </a:solidFill>
              </a:rPr>
              <a:t>      Amerikan Kalp Birliği'nin kalp hastalıklarından korunmaya karşı beslenme tavsiyelerini inceleyelim; </a:t>
            </a:r>
            <a:r>
              <a:rPr lang="tr-TR" sz="2600" u="sng" dirty="0" smtClean="0">
                <a:solidFill>
                  <a:schemeClr val="tx2">
                    <a:lumMod val="75000"/>
                  </a:schemeClr>
                </a:solidFill>
              </a:rPr>
              <a:t>bu tavsiyeler 2 yaşın üzerindeki herkes için geçerlidir. </a:t>
            </a:r>
          </a:p>
        </p:txBody>
      </p:sp>
      <p:pic>
        <p:nvPicPr>
          <p:cNvPr id="7170" name="Picture 2" descr="C:\Users\Levent\Desktop\beslenme\timthumb.jpg"/>
          <p:cNvPicPr>
            <a:picLocks noChangeAspect="1" noChangeArrowheads="1"/>
          </p:cNvPicPr>
          <p:nvPr/>
        </p:nvPicPr>
        <p:blipFill>
          <a:blip r:embed="rId2" cstate="print"/>
          <a:srcRect/>
          <a:stretch>
            <a:fillRect/>
          </a:stretch>
        </p:blipFill>
        <p:spPr bwMode="auto">
          <a:xfrm>
            <a:off x="0" y="1340768"/>
            <a:ext cx="9144000" cy="4464496"/>
          </a:xfrm>
          <a:prstGeom prst="rect">
            <a:avLst/>
          </a:prstGeom>
          <a:noFill/>
        </p:spPr>
      </p:pic>
      <p:sp>
        <p:nvSpPr>
          <p:cNvPr id="5" name="4 Metin kutusu"/>
          <p:cNvSpPr txBox="1"/>
          <p:nvPr/>
        </p:nvSpPr>
        <p:spPr>
          <a:xfrm>
            <a:off x="0" y="1379577"/>
            <a:ext cx="9144000" cy="4616648"/>
          </a:xfrm>
          <a:prstGeom prst="rect">
            <a:avLst/>
          </a:prstGeom>
          <a:noFill/>
        </p:spPr>
        <p:txBody>
          <a:bodyPr wrap="square" rtlCol="0">
            <a:spAutoFit/>
          </a:bodyPr>
          <a:lstStyle/>
          <a:p>
            <a:pPr>
              <a:buFont typeface="Arial" pitchFamily="34" charset="0"/>
              <a:buChar char="•"/>
            </a:pPr>
            <a:r>
              <a:rPr lang="tr-TR" sz="2000" b="1" dirty="0" smtClean="0">
                <a:solidFill>
                  <a:schemeClr val="bg1"/>
                </a:solidFill>
              </a:rPr>
              <a:t>Toplam kalori gereksiniminin %30’undan daha az kısmı diyetteki yağ tarafından karşılanmalıdır.</a:t>
            </a:r>
          </a:p>
          <a:p>
            <a:endParaRPr lang="tr-TR" sz="1200" b="1" dirty="0" smtClean="0">
              <a:solidFill>
                <a:schemeClr val="bg1"/>
              </a:solidFill>
            </a:endParaRPr>
          </a:p>
          <a:p>
            <a:pPr>
              <a:buFont typeface="Arial" pitchFamily="34" charset="0"/>
              <a:buChar char="•"/>
            </a:pPr>
            <a:r>
              <a:rPr lang="tr-TR" sz="2000" b="1" dirty="0" smtClean="0">
                <a:solidFill>
                  <a:schemeClr val="bg1"/>
                </a:solidFill>
              </a:rPr>
              <a:t>Toplam kalori gereksiniminin %10’undan daha az kısmı doymuş yağ asitleri tarafından karşılanmalıdır. Buna trans yağ asitleri dahildir.</a:t>
            </a:r>
          </a:p>
          <a:p>
            <a:endParaRPr lang="tr-TR" sz="1200" b="1" dirty="0" smtClean="0">
              <a:solidFill>
                <a:schemeClr val="bg1"/>
              </a:solidFill>
            </a:endParaRPr>
          </a:p>
          <a:p>
            <a:pPr>
              <a:buFont typeface="Arial" pitchFamily="34" charset="0"/>
              <a:buChar char="•"/>
            </a:pPr>
            <a:r>
              <a:rPr lang="tr-TR" sz="2000" b="1" dirty="0" smtClean="0">
                <a:solidFill>
                  <a:schemeClr val="bg1"/>
                </a:solidFill>
              </a:rPr>
              <a:t>Diyetteki kolesterol miktarı günde 300 miligramın altında olmalıdır.</a:t>
            </a:r>
          </a:p>
          <a:p>
            <a:endParaRPr lang="tr-TR" sz="1200" b="1" dirty="0" smtClean="0">
              <a:solidFill>
                <a:schemeClr val="bg1"/>
              </a:solidFill>
            </a:endParaRPr>
          </a:p>
          <a:p>
            <a:pPr>
              <a:buFont typeface="Arial" pitchFamily="34" charset="0"/>
              <a:buChar char="•"/>
            </a:pPr>
            <a:r>
              <a:rPr lang="tr-TR" sz="2000" b="1" dirty="0" smtClean="0">
                <a:solidFill>
                  <a:schemeClr val="bg1"/>
                </a:solidFill>
              </a:rPr>
              <a:t>Diyette günde 25 gram lif alınmalıdır.</a:t>
            </a:r>
          </a:p>
          <a:p>
            <a:endParaRPr lang="tr-TR" sz="1200" b="1" dirty="0" smtClean="0">
              <a:solidFill>
                <a:schemeClr val="bg1"/>
              </a:solidFill>
            </a:endParaRPr>
          </a:p>
          <a:p>
            <a:pPr>
              <a:buFont typeface="Arial" pitchFamily="34" charset="0"/>
              <a:buChar char="•"/>
            </a:pPr>
            <a:r>
              <a:rPr lang="tr-TR" sz="2000" b="1" dirty="0" smtClean="0">
                <a:solidFill>
                  <a:schemeClr val="bg1"/>
                </a:solidFill>
              </a:rPr>
              <a:t>Günlük tuz alımı 6 gramdan az olmalıdır. </a:t>
            </a:r>
          </a:p>
          <a:p>
            <a:endParaRPr lang="tr-TR" sz="1200" b="1" dirty="0" smtClean="0">
              <a:solidFill>
                <a:schemeClr val="bg1"/>
              </a:solidFill>
            </a:endParaRPr>
          </a:p>
          <a:p>
            <a:pPr>
              <a:buFont typeface="Arial" pitchFamily="34" charset="0"/>
              <a:buChar char="•"/>
            </a:pPr>
            <a:r>
              <a:rPr lang="tr-TR" sz="2000" b="1" dirty="0" smtClean="0">
                <a:solidFill>
                  <a:schemeClr val="bg1"/>
                </a:solidFill>
              </a:rPr>
              <a:t>Alkol alımı kısıtlamalıdır.</a:t>
            </a:r>
          </a:p>
          <a:p>
            <a:endParaRPr lang="tr-TR" sz="1200" b="1" dirty="0" smtClean="0">
              <a:solidFill>
                <a:schemeClr val="bg1"/>
              </a:solidFill>
            </a:endParaRPr>
          </a:p>
          <a:p>
            <a:pPr>
              <a:buFont typeface="Arial" pitchFamily="34" charset="0"/>
              <a:buChar char="•"/>
            </a:pPr>
            <a:r>
              <a:rPr lang="tr-TR" sz="2000" b="1" dirty="0" smtClean="0">
                <a:solidFill>
                  <a:schemeClr val="bg1"/>
                </a:solidFill>
              </a:rPr>
              <a:t>Kilo alımına dikkat edilmelidir.</a:t>
            </a:r>
          </a:p>
          <a:p>
            <a:endParaRPr lang="tr-TR" sz="1200" b="1" dirty="0" smtClean="0">
              <a:solidFill>
                <a:schemeClr val="bg1"/>
              </a:solidFill>
            </a:endParaRPr>
          </a:p>
          <a:p>
            <a:pPr>
              <a:buFont typeface="Arial" pitchFamily="34" charset="0"/>
              <a:buChar char="•"/>
            </a:pPr>
            <a:r>
              <a:rPr lang="tr-TR" sz="2000" b="1" dirty="0" smtClean="0">
                <a:solidFill>
                  <a:schemeClr val="bg1"/>
                </a:solidFill>
              </a:rPr>
              <a:t>Günde yaklaşık 30 dakika fiziksel aktivite yapılmalıdır.</a:t>
            </a:r>
          </a:p>
        </p:txBody>
      </p:sp>
      <p:sp>
        <p:nvSpPr>
          <p:cNvPr id="7" name="6 Metin kutusu"/>
          <p:cNvSpPr txBox="1"/>
          <p:nvPr/>
        </p:nvSpPr>
        <p:spPr>
          <a:xfrm>
            <a:off x="0" y="5877272"/>
            <a:ext cx="9144000" cy="923330"/>
          </a:xfrm>
          <a:prstGeom prst="rect">
            <a:avLst/>
          </a:prstGeom>
          <a:noFill/>
        </p:spPr>
        <p:txBody>
          <a:bodyPr wrap="square" rtlCol="0">
            <a:spAutoFit/>
          </a:bodyPr>
          <a:lstStyle/>
          <a:p>
            <a:pPr algn="just"/>
            <a:r>
              <a:rPr lang="tr-TR" dirty="0" smtClean="0">
                <a:solidFill>
                  <a:schemeClr val="tx2">
                    <a:lumMod val="75000"/>
                  </a:schemeClr>
                </a:solidFill>
              </a:rPr>
              <a:t>Diyet hazırlama projenizi tamamladığınızda toplam yağ ve doymuş yağ alınlarınız karşılaştırın ve durumunuzu görün. Ayrıca günlük lif ve kolesterol tüketimimiz de inceleyin. (&lt;300 miligram kolesterol)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23528" y="116632"/>
            <a:ext cx="8280920" cy="523220"/>
          </a:xfrm>
          <a:prstGeom prst="rect">
            <a:avLst/>
          </a:prstGeom>
          <a:noFill/>
        </p:spPr>
        <p:txBody>
          <a:bodyPr wrap="square" rtlCol="0">
            <a:spAutoFit/>
          </a:bodyPr>
          <a:lstStyle/>
          <a:p>
            <a:pPr algn="ctr">
              <a:spcBef>
                <a:spcPct val="0"/>
              </a:spcBef>
            </a:pPr>
            <a:r>
              <a:rPr lang="tr-TR" sz="2800" b="1" dirty="0" smtClean="0">
                <a:solidFill>
                  <a:schemeClr val="tx2">
                    <a:lumMod val="75000"/>
                  </a:schemeClr>
                </a:solidFill>
                <a:latin typeface="+mj-lt"/>
                <a:ea typeface="+mj-ea"/>
                <a:cs typeface="+mj-cs"/>
              </a:rPr>
              <a:t>Yağ ve Doymuş Yağ Alım Miktarlarının Hesaplanması</a:t>
            </a:r>
          </a:p>
        </p:txBody>
      </p:sp>
      <p:sp>
        <p:nvSpPr>
          <p:cNvPr id="5" name="4 Metin kutusu"/>
          <p:cNvSpPr txBox="1"/>
          <p:nvPr/>
        </p:nvSpPr>
        <p:spPr>
          <a:xfrm>
            <a:off x="323528" y="908720"/>
            <a:ext cx="8640960" cy="1569660"/>
          </a:xfrm>
          <a:prstGeom prst="rect">
            <a:avLst/>
          </a:prstGeom>
          <a:noFill/>
        </p:spPr>
        <p:txBody>
          <a:bodyPr wrap="square" rtlCol="0">
            <a:spAutoFit/>
          </a:bodyPr>
          <a:lstStyle/>
          <a:p>
            <a:pPr algn="just"/>
            <a:r>
              <a:rPr lang="tr-TR" sz="2400" dirty="0" smtClean="0"/>
              <a:t>    </a:t>
            </a:r>
            <a:r>
              <a:rPr lang="tr-TR" sz="2400" dirty="0" smtClean="0">
                <a:solidFill>
                  <a:schemeClr val="tx2">
                    <a:lumMod val="75000"/>
                  </a:schemeClr>
                </a:solidFill>
              </a:rPr>
              <a:t>Günlük tavsiye edilen toplam yağ ve doymuş yağ alım miktarlarını günlük kalori gereksinimlerinize göre gram cinsinden belirleyebilirsiniz. Bu konularda bilgili olmak çevrenize ve arkadaşlarınıza yardımcı olmak bakımından önemlidir.</a:t>
            </a:r>
          </a:p>
        </p:txBody>
      </p:sp>
      <p:sp>
        <p:nvSpPr>
          <p:cNvPr id="6" name="5 Metin kutusu"/>
          <p:cNvSpPr txBox="1"/>
          <p:nvPr/>
        </p:nvSpPr>
        <p:spPr>
          <a:xfrm>
            <a:off x="1835696" y="2636912"/>
            <a:ext cx="7128792" cy="3416320"/>
          </a:xfrm>
          <a:prstGeom prst="rect">
            <a:avLst/>
          </a:prstGeom>
          <a:noFill/>
        </p:spPr>
        <p:txBody>
          <a:bodyPr wrap="square" rtlCol="0">
            <a:spAutoFit/>
          </a:bodyPr>
          <a:lstStyle/>
          <a:p>
            <a:pPr algn="just"/>
            <a:r>
              <a:rPr lang="tr-TR" sz="2400" dirty="0" smtClean="0">
                <a:solidFill>
                  <a:schemeClr val="tx2">
                    <a:lumMod val="75000"/>
                  </a:schemeClr>
                </a:solidFill>
              </a:rPr>
              <a:t>    Örnek :Örnek kalp hastalığı sorunu olan bir kişinin günlük toplam kalori gereksinimini 2500 olduğunu düşünürsek bunun günlük yağ ve doymuş yağ alım miktarların hesaplayalım.</a:t>
            </a:r>
          </a:p>
          <a:p>
            <a:pPr algn="just"/>
            <a:endParaRPr lang="tr-TR" sz="2400" dirty="0" smtClean="0">
              <a:solidFill>
                <a:schemeClr val="tx2">
                  <a:lumMod val="75000"/>
                </a:schemeClr>
              </a:solidFill>
            </a:endParaRPr>
          </a:p>
          <a:p>
            <a:pPr algn="just">
              <a:buFont typeface="Arial" pitchFamily="34" charset="0"/>
              <a:buChar char="•"/>
            </a:pPr>
            <a:r>
              <a:rPr lang="tr-TR" sz="2400" dirty="0" smtClean="0">
                <a:solidFill>
                  <a:schemeClr val="tx2">
                    <a:lumMod val="75000"/>
                  </a:schemeClr>
                </a:solidFill>
              </a:rPr>
              <a:t>Toplam kalori gereksiniminin %30’undan daha az yağ.</a:t>
            </a:r>
          </a:p>
          <a:p>
            <a:pPr algn="just"/>
            <a:endParaRPr lang="tr-TR" sz="2400" dirty="0" smtClean="0">
              <a:solidFill>
                <a:schemeClr val="tx2">
                  <a:lumMod val="75000"/>
                </a:schemeClr>
              </a:solidFill>
            </a:endParaRPr>
          </a:p>
          <a:p>
            <a:pPr algn="just">
              <a:buFont typeface="Arial" pitchFamily="34" charset="0"/>
              <a:buChar char="•"/>
            </a:pPr>
            <a:r>
              <a:rPr lang="tr-TR" sz="2400" dirty="0" smtClean="0">
                <a:solidFill>
                  <a:schemeClr val="tx2">
                    <a:lumMod val="75000"/>
                  </a:schemeClr>
                </a:solidFill>
              </a:rPr>
              <a:t>Toplam kalori gereksiniminin %10’undan daha az doymuş yağ alması gerekir.</a:t>
            </a:r>
            <a:endParaRPr lang="tr-TR" sz="2400" b="1" dirty="0" smtClean="0">
              <a:solidFill>
                <a:schemeClr val="tx2">
                  <a:lumMod val="75000"/>
                </a:schemeClr>
              </a:solidFill>
            </a:endParaRPr>
          </a:p>
        </p:txBody>
      </p:sp>
      <p:pic>
        <p:nvPicPr>
          <p:cNvPr id="8196" name="Picture 4" descr="C:\Users\Levent\Desktop\beslenme\skinny-fat-transformation-11.png"/>
          <p:cNvPicPr>
            <a:picLocks noChangeAspect="1" noChangeArrowheads="1"/>
          </p:cNvPicPr>
          <p:nvPr/>
        </p:nvPicPr>
        <p:blipFill>
          <a:blip r:embed="rId2" cstate="print"/>
          <a:srcRect/>
          <a:stretch>
            <a:fillRect/>
          </a:stretch>
        </p:blipFill>
        <p:spPr bwMode="auto">
          <a:xfrm>
            <a:off x="258738" y="2564904"/>
            <a:ext cx="1504950" cy="358177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44016" y="188640"/>
            <a:ext cx="8676456" cy="1384995"/>
          </a:xfrm>
          <a:prstGeom prst="rect">
            <a:avLst/>
          </a:prstGeom>
          <a:noFill/>
        </p:spPr>
        <p:txBody>
          <a:bodyPr wrap="square" rtlCol="0">
            <a:spAutoFit/>
          </a:bodyPr>
          <a:lstStyle/>
          <a:p>
            <a:pPr algn="just"/>
            <a:r>
              <a:rPr lang="tr-TR" sz="2800" dirty="0" smtClean="0"/>
              <a:t>	</a:t>
            </a:r>
            <a:r>
              <a:rPr lang="tr-TR" sz="2800" b="1" dirty="0" smtClean="0">
                <a:solidFill>
                  <a:schemeClr val="tx2">
                    <a:lumMod val="75000"/>
                  </a:schemeClr>
                </a:solidFill>
                <a:latin typeface="+mj-lt"/>
                <a:ea typeface="+mj-ea"/>
                <a:cs typeface="+mj-cs"/>
              </a:rPr>
              <a:t>Kalp kaslarının en önemli görevi tıpkı bir pompa gibi çalışarak </a:t>
            </a:r>
            <a:r>
              <a:rPr lang="tr-TR" sz="2800" b="1" dirty="0" smtClean="0">
                <a:solidFill>
                  <a:schemeClr val="tx2">
                    <a:lumMod val="75000"/>
                  </a:schemeClr>
                </a:solidFill>
              </a:rPr>
              <a:t>kanı </a:t>
            </a:r>
            <a:r>
              <a:rPr lang="tr-TR" sz="2800" b="1" dirty="0" smtClean="0">
                <a:solidFill>
                  <a:schemeClr val="tx2">
                    <a:lumMod val="75000"/>
                  </a:schemeClr>
                </a:solidFill>
                <a:latin typeface="+mj-lt"/>
                <a:ea typeface="+mj-ea"/>
                <a:cs typeface="+mj-cs"/>
              </a:rPr>
              <a:t>vücudun tüm organ ve dokularına göndermektir</a:t>
            </a:r>
            <a:r>
              <a:rPr lang="tr-TR" sz="2800" dirty="0" smtClean="0"/>
              <a:t>.</a:t>
            </a:r>
            <a:endParaRPr lang="tr-TR" sz="2800" dirty="0"/>
          </a:p>
        </p:txBody>
      </p:sp>
      <p:pic>
        <p:nvPicPr>
          <p:cNvPr id="5123" name="Picture 3" descr="C:\Users\Levent\Desktop\beslenme\Heart.gif"/>
          <p:cNvPicPr>
            <a:picLocks noChangeAspect="1" noChangeArrowheads="1" noCrop="1"/>
          </p:cNvPicPr>
          <p:nvPr/>
        </p:nvPicPr>
        <p:blipFill>
          <a:blip r:embed="rId2" cstate="print"/>
          <a:srcRect/>
          <a:stretch>
            <a:fillRect/>
          </a:stretch>
        </p:blipFill>
        <p:spPr bwMode="auto">
          <a:xfrm>
            <a:off x="0" y="2204864"/>
            <a:ext cx="4608512" cy="4176464"/>
          </a:xfrm>
          <a:prstGeom prst="rect">
            <a:avLst/>
          </a:prstGeom>
          <a:noFill/>
        </p:spPr>
      </p:pic>
      <p:pic>
        <p:nvPicPr>
          <p:cNvPr id="5124" name="Picture 4" descr="C:\Users\Levent\Desktop\beslenme\kalp.gif"/>
          <p:cNvPicPr>
            <a:picLocks noChangeAspect="1" noChangeArrowheads="1" noCrop="1"/>
          </p:cNvPicPr>
          <p:nvPr/>
        </p:nvPicPr>
        <p:blipFill>
          <a:blip r:embed="rId3" cstate="print"/>
          <a:srcRect/>
          <a:stretch>
            <a:fillRect/>
          </a:stretch>
        </p:blipFill>
        <p:spPr bwMode="auto">
          <a:xfrm>
            <a:off x="4535488" y="2204864"/>
            <a:ext cx="4608512" cy="417646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226377"/>
            <a:ext cx="8784976" cy="6370975"/>
          </a:xfrm>
          <a:prstGeom prst="rect">
            <a:avLst/>
          </a:prstGeom>
        </p:spPr>
        <p:txBody>
          <a:bodyPr wrap="square">
            <a:spAutoFit/>
          </a:bodyPr>
          <a:lstStyle/>
          <a:p>
            <a:pPr algn="just"/>
            <a:r>
              <a:rPr lang="tr-TR" sz="2400" b="1" dirty="0" smtClean="0">
                <a:solidFill>
                  <a:schemeClr val="tx2">
                    <a:lumMod val="75000"/>
                  </a:schemeClr>
                </a:solidFill>
              </a:rPr>
              <a:t>Toplam Yağ Alımını Hesaplamak İçin: </a:t>
            </a:r>
          </a:p>
          <a:p>
            <a:pPr algn="just"/>
            <a:r>
              <a:rPr lang="tr-TR" sz="2400" u="sng" spc="600" dirty="0" smtClean="0">
                <a:solidFill>
                  <a:schemeClr val="tx2">
                    <a:lumMod val="75000"/>
                  </a:schemeClr>
                </a:solidFill>
              </a:rPr>
              <a:t>2500 kalori X 0.3=750 </a:t>
            </a:r>
            <a:r>
              <a:rPr lang="tr-TR" sz="2400" dirty="0" smtClean="0">
                <a:solidFill>
                  <a:schemeClr val="tx2">
                    <a:lumMod val="75000"/>
                  </a:schemeClr>
                </a:solidFill>
              </a:rPr>
              <a:t>kalori yağdan karşılanmalıdır.</a:t>
            </a:r>
          </a:p>
          <a:p>
            <a:pPr algn="just"/>
            <a:r>
              <a:rPr lang="tr-TR" sz="2400" dirty="0" smtClean="0">
                <a:solidFill>
                  <a:schemeClr val="tx2">
                    <a:lumMod val="75000"/>
                  </a:schemeClr>
                </a:solidFill>
              </a:rPr>
              <a:t>Bu sayıyı, yağın fizyolojik enerji değerine bölerek gram cinsinden yağ miktarını buluruz.</a:t>
            </a:r>
          </a:p>
          <a:p>
            <a:pPr algn="just"/>
            <a:endParaRPr lang="tr-TR" sz="2400" dirty="0" smtClean="0">
              <a:solidFill>
                <a:schemeClr val="tx2">
                  <a:lumMod val="75000"/>
                </a:schemeClr>
              </a:solidFill>
            </a:endParaRPr>
          </a:p>
          <a:p>
            <a:pPr algn="just"/>
            <a:r>
              <a:rPr lang="tr-TR" sz="2400" spc="600" dirty="0" smtClean="0">
                <a:solidFill>
                  <a:schemeClr val="tx2">
                    <a:lumMod val="75000"/>
                  </a:schemeClr>
                </a:solidFill>
              </a:rPr>
              <a:t>(750 kalori ) / (9 kalori/gram) = 83 </a:t>
            </a:r>
            <a:r>
              <a:rPr lang="tr-TR" sz="2400" dirty="0" smtClean="0">
                <a:solidFill>
                  <a:schemeClr val="tx2">
                    <a:lumMod val="75000"/>
                  </a:schemeClr>
                </a:solidFill>
              </a:rPr>
              <a:t>gram yağ gereklidir.</a:t>
            </a:r>
          </a:p>
          <a:p>
            <a:pPr algn="just"/>
            <a:r>
              <a:rPr lang="tr-TR" sz="2400" u="sng" dirty="0" smtClean="0">
                <a:solidFill>
                  <a:schemeClr val="tx2">
                    <a:lumMod val="75000"/>
                  </a:schemeClr>
                </a:solidFill>
              </a:rPr>
              <a:t>Daha sağlıklı olmak için </a:t>
            </a:r>
            <a:r>
              <a:rPr lang="tr-TR" sz="2400" b="1" u="sng" dirty="0" smtClean="0">
                <a:solidFill>
                  <a:schemeClr val="tx2">
                    <a:lumMod val="75000"/>
                  </a:schemeClr>
                </a:solidFill>
              </a:rPr>
              <a:t>günde 83 gramdan daha az</a:t>
            </a:r>
            <a:r>
              <a:rPr lang="tr-TR" sz="2400" u="sng" dirty="0" smtClean="0">
                <a:solidFill>
                  <a:schemeClr val="tx2">
                    <a:lumMod val="75000"/>
                  </a:schemeClr>
                </a:solidFill>
              </a:rPr>
              <a:t> yağ tüketilmelidir.</a:t>
            </a:r>
          </a:p>
          <a:p>
            <a:pPr algn="just"/>
            <a:endParaRPr lang="tr-TR" sz="2400" u="sng" dirty="0" smtClean="0">
              <a:solidFill>
                <a:schemeClr val="tx2">
                  <a:lumMod val="75000"/>
                </a:schemeClr>
              </a:solidFill>
            </a:endParaRPr>
          </a:p>
          <a:p>
            <a:pPr algn="just"/>
            <a:r>
              <a:rPr lang="tr-TR" sz="2400" b="1" dirty="0" smtClean="0">
                <a:solidFill>
                  <a:schemeClr val="tx2">
                    <a:lumMod val="75000"/>
                  </a:schemeClr>
                </a:solidFill>
              </a:rPr>
              <a:t>Doymuş yağ alımını hesaplamak için;</a:t>
            </a:r>
          </a:p>
          <a:p>
            <a:pPr algn="just"/>
            <a:r>
              <a:rPr lang="tr-TR" sz="2400" spc="600" dirty="0" smtClean="0">
                <a:solidFill>
                  <a:schemeClr val="tx2">
                    <a:lumMod val="75000"/>
                  </a:schemeClr>
                </a:solidFill>
              </a:rPr>
              <a:t>2500 X 0.1 =250 </a:t>
            </a:r>
            <a:r>
              <a:rPr lang="tr-TR" sz="2400" dirty="0" smtClean="0">
                <a:solidFill>
                  <a:schemeClr val="tx2">
                    <a:lumMod val="75000"/>
                  </a:schemeClr>
                </a:solidFill>
              </a:rPr>
              <a:t>kalori doymuş yağdan karşılanmalıdır. </a:t>
            </a:r>
          </a:p>
          <a:p>
            <a:pPr algn="just"/>
            <a:r>
              <a:rPr lang="tr-TR" sz="2400" dirty="0" smtClean="0">
                <a:solidFill>
                  <a:schemeClr val="tx2">
                    <a:lumMod val="75000"/>
                  </a:schemeClr>
                </a:solidFill>
              </a:rPr>
              <a:t>Bu sayıyı, yağın fizyolojik enerji değerine bölerek, gram cinsinden doymuş yağ miktarını buluruz.</a:t>
            </a:r>
          </a:p>
          <a:p>
            <a:pPr algn="just"/>
            <a:endParaRPr lang="tr-TR" sz="2400" dirty="0" smtClean="0">
              <a:solidFill>
                <a:schemeClr val="tx2">
                  <a:lumMod val="75000"/>
                </a:schemeClr>
              </a:solidFill>
            </a:endParaRPr>
          </a:p>
          <a:p>
            <a:pPr algn="just"/>
            <a:r>
              <a:rPr lang="tr-TR" sz="2400" spc="600" dirty="0" smtClean="0">
                <a:solidFill>
                  <a:schemeClr val="tx2">
                    <a:lumMod val="75000"/>
                  </a:schemeClr>
                </a:solidFill>
              </a:rPr>
              <a:t>(250 kalori ) / (9 kalori/gram) = 28 gram</a:t>
            </a:r>
          </a:p>
          <a:p>
            <a:pPr algn="just"/>
            <a:r>
              <a:rPr lang="tr-TR" sz="2400" u="sng" dirty="0" smtClean="0">
                <a:solidFill>
                  <a:schemeClr val="tx2">
                    <a:lumMod val="75000"/>
                  </a:schemeClr>
                </a:solidFill>
              </a:rPr>
              <a:t>Daha sağlıklı olmak için </a:t>
            </a:r>
            <a:r>
              <a:rPr lang="tr-TR" sz="2400" b="1" u="sng" dirty="0" smtClean="0">
                <a:solidFill>
                  <a:schemeClr val="tx2">
                    <a:lumMod val="75000"/>
                  </a:schemeClr>
                </a:solidFill>
              </a:rPr>
              <a:t>günde 28 gramdan daha az </a:t>
            </a:r>
            <a:r>
              <a:rPr lang="tr-TR" sz="2400" u="sng" dirty="0" smtClean="0">
                <a:solidFill>
                  <a:schemeClr val="tx2">
                    <a:lumMod val="75000"/>
                  </a:schemeClr>
                </a:solidFill>
              </a:rPr>
              <a:t>doymuş yağ alınmalıdır.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95536" y="332656"/>
            <a:ext cx="8064896" cy="1569660"/>
          </a:xfrm>
          <a:prstGeom prst="rect">
            <a:avLst/>
          </a:prstGeom>
          <a:noFill/>
        </p:spPr>
        <p:txBody>
          <a:bodyPr wrap="square" rtlCol="0">
            <a:spAutoFit/>
          </a:bodyPr>
          <a:lstStyle/>
          <a:p>
            <a:pPr algn="just"/>
            <a:r>
              <a:rPr lang="tr-TR" sz="3200" b="1" dirty="0" smtClean="0">
                <a:solidFill>
                  <a:schemeClr val="tx2">
                    <a:lumMod val="75000"/>
                  </a:schemeClr>
                </a:solidFill>
                <a:latin typeface="+mj-lt"/>
                <a:ea typeface="+mj-ea"/>
                <a:cs typeface="+mj-cs"/>
              </a:rPr>
              <a:t>Gıda ve İlaç Dairesi de günlük yağ ve doymuş yağ alım değerlerini aşağıdaki metodu dikkate alarak bildirmiştir.</a:t>
            </a:r>
          </a:p>
        </p:txBody>
      </p:sp>
      <p:sp>
        <p:nvSpPr>
          <p:cNvPr id="5" name="4 Metin kutusu"/>
          <p:cNvSpPr txBox="1"/>
          <p:nvPr/>
        </p:nvSpPr>
        <p:spPr>
          <a:xfrm>
            <a:off x="323528" y="2132857"/>
            <a:ext cx="8568952" cy="3046988"/>
          </a:xfrm>
          <a:prstGeom prst="rect">
            <a:avLst/>
          </a:prstGeom>
          <a:noFill/>
        </p:spPr>
        <p:txBody>
          <a:bodyPr wrap="square" rtlCol="0">
            <a:spAutoFit/>
          </a:bodyPr>
          <a:lstStyle/>
          <a:p>
            <a:pPr algn="ctr"/>
            <a:r>
              <a:rPr lang="tr-TR" sz="4800" b="1" dirty="0" smtClean="0">
                <a:solidFill>
                  <a:schemeClr val="tx2">
                    <a:lumMod val="75000"/>
                  </a:schemeClr>
                </a:solidFill>
                <a:latin typeface="+mj-lt"/>
                <a:ea typeface="+mj-ea"/>
                <a:cs typeface="+mj-cs"/>
              </a:rPr>
              <a:t>Günlük Değer </a:t>
            </a:r>
          </a:p>
          <a:p>
            <a:pPr algn="ctr"/>
            <a:r>
              <a:rPr lang="tr-TR" sz="4800" b="1" dirty="0" smtClean="0">
                <a:solidFill>
                  <a:schemeClr val="tx2">
                    <a:lumMod val="75000"/>
                  </a:schemeClr>
                </a:solidFill>
                <a:latin typeface="+mj-lt"/>
                <a:ea typeface="+mj-ea"/>
                <a:cs typeface="+mj-cs"/>
              </a:rPr>
              <a:t>(Günlük 2000 kalori içeren diyet)</a:t>
            </a:r>
          </a:p>
          <a:p>
            <a:pPr algn="ctr"/>
            <a:r>
              <a:rPr lang="tr-TR" sz="4800" b="1" dirty="0" smtClean="0">
                <a:solidFill>
                  <a:schemeClr val="tx2">
                    <a:lumMod val="75000"/>
                  </a:schemeClr>
                </a:solidFill>
                <a:latin typeface="+mj-lt"/>
                <a:ea typeface="+mj-ea"/>
                <a:cs typeface="+mj-cs"/>
              </a:rPr>
              <a:t>Toplam Yağ :65 gram</a:t>
            </a:r>
          </a:p>
          <a:p>
            <a:pPr algn="ctr"/>
            <a:r>
              <a:rPr lang="tr-TR" sz="4800" b="1" dirty="0" smtClean="0">
                <a:solidFill>
                  <a:schemeClr val="tx2">
                    <a:lumMod val="75000"/>
                  </a:schemeClr>
                </a:solidFill>
                <a:latin typeface="+mj-lt"/>
                <a:ea typeface="+mj-ea"/>
                <a:cs typeface="+mj-cs"/>
              </a:rPr>
              <a:t>Doymuş Yağ: 20 gram</a:t>
            </a:r>
            <a:endParaRPr lang="tr-TR" dirty="0"/>
          </a:p>
        </p:txBody>
      </p:sp>
      <p:sp>
        <p:nvSpPr>
          <p:cNvPr id="6" name="5 Metin kutusu"/>
          <p:cNvSpPr txBox="1"/>
          <p:nvPr/>
        </p:nvSpPr>
        <p:spPr>
          <a:xfrm>
            <a:off x="251520" y="5589240"/>
            <a:ext cx="8424936" cy="954107"/>
          </a:xfrm>
          <a:prstGeom prst="rect">
            <a:avLst/>
          </a:prstGeom>
          <a:noFill/>
        </p:spPr>
        <p:txBody>
          <a:bodyPr wrap="square" rtlCol="0">
            <a:spAutoFit/>
          </a:bodyPr>
          <a:lstStyle/>
          <a:p>
            <a:pPr algn="just"/>
            <a:r>
              <a:rPr lang="tr-TR" sz="2800" b="1" dirty="0" smtClean="0">
                <a:solidFill>
                  <a:schemeClr val="tx2">
                    <a:lumMod val="75000"/>
                  </a:schemeClr>
                </a:solidFill>
                <a:latin typeface="+mj-lt"/>
                <a:ea typeface="+mj-ea"/>
                <a:cs typeface="+mj-cs"/>
              </a:rPr>
              <a:t>Bu değerler beslenme açısından önemlidir. Günlük diyetimizde bu değerlere kesinlikle uymalıyız.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79512" y="260648"/>
            <a:ext cx="8712968" cy="1815882"/>
          </a:xfrm>
          <a:prstGeom prst="rect">
            <a:avLst/>
          </a:prstGeom>
          <a:noFill/>
        </p:spPr>
        <p:txBody>
          <a:bodyPr wrap="square" rtlCol="0">
            <a:spAutoFit/>
          </a:bodyPr>
          <a:lstStyle/>
          <a:p>
            <a:pPr algn="just"/>
            <a:r>
              <a:rPr lang="tr-TR" sz="2800" b="1" dirty="0" smtClean="0">
                <a:solidFill>
                  <a:schemeClr val="tx2">
                    <a:lumMod val="75000"/>
                  </a:schemeClr>
                </a:solidFill>
                <a:latin typeface="+mj-lt"/>
                <a:ea typeface="+mj-ea"/>
                <a:cs typeface="+mj-cs"/>
              </a:rPr>
              <a:t>  Şimdi gıdaların üzerinde bulunan etiketleri inceleyelim. Gıdanın etiketinde bildirilen toplam yağ miktarı ve bunun ne kadarının doymuş yağlardan oluştuğunu dikkate alarak beslenmemizi sağlıklı bir şekilde yapabiliriz.</a:t>
            </a:r>
          </a:p>
        </p:txBody>
      </p:sp>
      <p:pic>
        <p:nvPicPr>
          <p:cNvPr id="9218" name="Picture 2" descr="C:\Users\Levent\Desktop\beslenme\what-does-low-fat-mean-on-a-food-label-labeling-nutrition-itransi-fat-now-listed-with-saturated-template.gif"/>
          <p:cNvPicPr>
            <a:picLocks noChangeAspect="1" noChangeArrowheads="1"/>
          </p:cNvPicPr>
          <p:nvPr/>
        </p:nvPicPr>
        <p:blipFill>
          <a:blip r:embed="rId2" cstate="print"/>
          <a:srcRect/>
          <a:stretch>
            <a:fillRect/>
          </a:stretch>
        </p:blipFill>
        <p:spPr bwMode="auto">
          <a:xfrm>
            <a:off x="5796136" y="2060848"/>
            <a:ext cx="3096343" cy="4248472"/>
          </a:xfrm>
          <a:prstGeom prst="rect">
            <a:avLst/>
          </a:prstGeom>
          <a:noFill/>
        </p:spPr>
      </p:pic>
      <p:sp>
        <p:nvSpPr>
          <p:cNvPr id="6" name="5 Yuvarlatılmış Dikdörtgen"/>
          <p:cNvSpPr/>
          <p:nvPr/>
        </p:nvSpPr>
        <p:spPr>
          <a:xfrm>
            <a:off x="5796136" y="3140968"/>
            <a:ext cx="1080120" cy="288032"/>
          </a:xfrm>
          <a:prstGeom prst="roundRect">
            <a:avLst/>
          </a:prstGeom>
          <a:noFill/>
          <a:ln w="857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251520" y="2636912"/>
            <a:ext cx="5328592" cy="2246769"/>
          </a:xfrm>
          <a:prstGeom prst="rect">
            <a:avLst/>
          </a:prstGeom>
          <a:noFill/>
        </p:spPr>
        <p:txBody>
          <a:bodyPr wrap="square" rtlCol="0">
            <a:spAutoFit/>
          </a:bodyPr>
          <a:lstStyle/>
          <a:p>
            <a:r>
              <a:rPr lang="tr-TR" sz="2800" b="1" dirty="0" smtClean="0">
                <a:solidFill>
                  <a:schemeClr val="tx2">
                    <a:lumMod val="75000"/>
                  </a:schemeClr>
                </a:solidFill>
                <a:latin typeface="+mj-lt"/>
                <a:ea typeface="+mj-ea"/>
                <a:cs typeface="+mj-cs"/>
              </a:rPr>
              <a:t>Günlük yağ ihtiyacımızın </a:t>
            </a:r>
            <a:r>
              <a:rPr lang="tr-TR" sz="2800" b="1" dirty="0" smtClean="0">
                <a:solidFill>
                  <a:schemeClr val="tx2">
                    <a:lumMod val="75000"/>
                  </a:schemeClr>
                </a:solidFill>
              </a:rPr>
              <a:t>%</a:t>
            </a:r>
            <a:r>
              <a:rPr lang="tr-TR" sz="2800" b="1" dirty="0" smtClean="0">
                <a:solidFill>
                  <a:schemeClr val="tx2">
                    <a:lumMod val="75000"/>
                  </a:schemeClr>
                </a:solidFill>
                <a:latin typeface="+mj-lt"/>
                <a:ea typeface="+mj-ea"/>
                <a:cs typeface="+mj-cs"/>
              </a:rPr>
              <a:t> kaçı karşılanıyor. </a:t>
            </a:r>
          </a:p>
          <a:p>
            <a:endParaRPr lang="tr-TR" sz="2800" b="1" dirty="0" smtClean="0">
              <a:solidFill>
                <a:schemeClr val="tx2">
                  <a:lumMod val="75000"/>
                </a:schemeClr>
              </a:solidFill>
              <a:latin typeface="+mj-lt"/>
              <a:ea typeface="+mj-ea"/>
              <a:cs typeface="+mj-cs"/>
            </a:endParaRPr>
          </a:p>
          <a:p>
            <a:r>
              <a:rPr lang="tr-TR" sz="2800" b="1" dirty="0" smtClean="0">
                <a:solidFill>
                  <a:schemeClr val="tx2">
                    <a:lumMod val="75000"/>
                  </a:schemeClr>
                </a:solidFill>
                <a:latin typeface="+mj-lt"/>
                <a:ea typeface="+mj-ea"/>
                <a:cs typeface="+mj-cs"/>
              </a:rPr>
              <a:t>(12 g / 65 g) x 100 = %18</a:t>
            </a:r>
          </a:p>
          <a:p>
            <a:endParaRPr lang="tr-TR" sz="2800" dirty="0" smtClean="0"/>
          </a:p>
        </p:txBody>
      </p:sp>
      <p:sp>
        <p:nvSpPr>
          <p:cNvPr id="9" name="8 Sağ Ok"/>
          <p:cNvSpPr/>
          <p:nvPr/>
        </p:nvSpPr>
        <p:spPr>
          <a:xfrm rot="9201969">
            <a:off x="4031939" y="3556506"/>
            <a:ext cx="1896432" cy="179726"/>
          </a:xfrm>
          <a:prstGeom prst="rightArrow">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Metin kutusu"/>
          <p:cNvSpPr txBox="1"/>
          <p:nvPr/>
        </p:nvSpPr>
        <p:spPr>
          <a:xfrm>
            <a:off x="144016" y="4725144"/>
            <a:ext cx="5580112" cy="1815882"/>
          </a:xfrm>
          <a:prstGeom prst="rect">
            <a:avLst/>
          </a:prstGeom>
          <a:noFill/>
        </p:spPr>
        <p:txBody>
          <a:bodyPr wrap="square" rtlCol="0">
            <a:spAutoFit/>
          </a:bodyPr>
          <a:lstStyle/>
          <a:p>
            <a:r>
              <a:rPr lang="tr-TR" sz="2800" dirty="0" smtClean="0">
                <a:solidFill>
                  <a:schemeClr val="tx2">
                    <a:lumMod val="75000"/>
                  </a:schemeClr>
                </a:solidFill>
              </a:rPr>
              <a:t>Buna göre etikette bildirilen gıdadaki yağ miktarı 12 gramdır. Günlük gereksinim 65 gram olduğuna göre ihtiyacın % 18’ini yağ ile karşılarız.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event\Desktop\beslenme\what-does-low-fat-mean-on-a-food-label-labeling-nutrition-itransi-fat-now-listed-with-saturated-template.gif"/>
          <p:cNvPicPr>
            <a:picLocks noChangeAspect="1" noChangeArrowheads="1"/>
          </p:cNvPicPr>
          <p:nvPr/>
        </p:nvPicPr>
        <p:blipFill>
          <a:blip r:embed="rId2" cstate="print"/>
          <a:srcRect/>
          <a:stretch>
            <a:fillRect/>
          </a:stretch>
        </p:blipFill>
        <p:spPr bwMode="auto">
          <a:xfrm>
            <a:off x="5796136" y="1196752"/>
            <a:ext cx="3096343" cy="4752528"/>
          </a:xfrm>
          <a:prstGeom prst="rect">
            <a:avLst/>
          </a:prstGeom>
          <a:noFill/>
        </p:spPr>
      </p:pic>
      <p:sp>
        <p:nvSpPr>
          <p:cNvPr id="6" name="5 Yuvarlatılmış Dikdörtgen"/>
          <p:cNvSpPr/>
          <p:nvPr/>
        </p:nvSpPr>
        <p:spPr>
          <a:xfrm>
            <a:off x="5796136" y="2564904"/>
            <a:ext cx="1440160" cy="288032"/>
          </a:xfrm>
          <a:prstGeom prst="roundRect">
            <a:avLst/>
          </a:prstGeom>
          <a:noFill/>
          <a:ln w="857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251520" y="1110223"/>
            <a:ext cx="5436096" cy="2246769"/>
          </a:xfrm>
          <a:prstGeom prst="rect">
            <a:avLst/>
          </a:prstGeom>
          <a:noFill/>
        </p:spPr>
        <p:txBody>
          <a:bodyPr wrap="square" rtlCol="0">
            <a:spAutoFit/>
          </a:bodyPr>
          <a:lstStyle/>
          <a:p>
            <a:pPr algn="just"/>
            <a:r>
              <a:rPr lang="tr-TR" sz="2800" b="1" dirty="0" smtClean="0">
                <a:solidFill>
                  <a:schemeClr val="tx2">
                    <a:lumMod val="75000"/>
                  </a:schemeClr>
                </a:solidFill>
                <a:latin typeface="+mj-lt"/>
                <a:ea typeface="+mj-ea"/>
                <a:cs typeface="+mj-cs"/>
              </a:rPr>
              <a:t>   Günlük yağ ihtiyacımızın </a:t>
            </a:r>
            <a:r>
              <a:rPr lang="tr-TR" sz="2800" b="1" dirty="0" smtClean="0">
                <a:solidFill>
                  <a:schemeClr val="tx2">
                    <a:lumMod val="75000"/>
                  </a:schemeClr>
                </a:solidFill>
              </a:rPr>
              <a:t>%  </a:t>
            </a:r>
            <a:r>
              <a:rPr lang="tr-TR" sz="2800" b="1" dirty="0" smtClean="0">
                <a:solidFill>
                  <a:schemeClr val="tx2">
                    <a:lumMod val="75000"/>
                  </a:schemeClr>
                </a:solidFill>
                <a:latin typeface="+mj-lt"/>
                <a:ea typeface="+mj-ea"/>
                <a:cs typeface="+mj-cs"/>
              </a:rPr>
              <a:t>kaçı  doymuş yağdan karşılanıyor. </a:t>
            </a:r>
          </a:p>
          <a:p>
            <a:endParaRPr lang="tr-TR" sz="2800" b="1" dirty="0" smtClean="0">
              <a:solidFill>
                <a:schemeClr val="tx2">
                  <a:lumMod val="75000"/>
                </a:schemeClr>
              </a:solidFill>
              <a:latin typeface="+mj-lt"/>
              <a:ea typeface="+mj-ea"/>
              <a:cs typeface="+mj-cs"/>
            </a:endParaRPr>
          </a:p>
          <a:p>
            <a:r>
              <a:rPr lang="tr-TR" sz="2800" b="1" dirty="0" smtClean="0">
                <a:solidFill>
                  <a:schemeClr val="tx2">
                    <a:lumMod val="75000"/>
                  </a:schemeClr>
                </a:solidFill>
                <a:latin typeface="+mj-lt"/>
                <a:ea typeface="+mj-ea"/>
                <a:cs typeface="+mj-cs"/>
              </a:rPr>
              <a:t>(3 g / 20 g) x 100 = %15</a:t>
            </a:r>
          </a:p>
          <a:p>
            <a:endParaRPr lang="tr-TR" sz="2800" dirty="0" smtClean="0"/>
          </a:p>
        </p:txBody>
      </p:sp>
      <p:sp>
        <p:nvSpPr>
          <p:cNvPr id="9" name="8 Sağ Ok"/>
          <p:cNvSpPr/>
          <p:nvPr/>
        </p:nvSpPr>
        <p:spPr>
          <a:xfrm rot="10800000">
            <a:off x="3899704" y="2529194"/>
            <a:ext cx="1896432" cy="179726"/>
          </a:xfrm>
          <a:prstGeom prst="rightArrow">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Metin kutusu"/>
          <p:cNvSpPr txBox="1"/>
          <p:nvPr/>
        </p:nvSpPr>
        <p:spPr>
          <a:xfrm>
            <a:off x="179512" y="3933056"/>
            <a:ext cx="5580112" cy="2246769"/>
          </a:xfrm>
          <a:prstGeom prst="rect">
            <a:avLst/>
          </a:prstGeom>
          <a:noFill/>
        </p:spPr>
        <p:txBody>
          <a:bodyPr wrap="square" rtlCol="0">
            <a:spAutoFit/>
          </a:bodyPr>
          <a:lstStyle/>
          <a:p>
            <a:pPr algn="just"/>
            <a:r>
              <a:rPr lang="tr-TR" sz="2800" dirty="0" smtClean="0">
                <a:solidFill>
                  <a:schemeClr val="tx2">
                    <a:lumMod val="75000"/>
                  </a:schemeClr>
                </a:solidFill>
              </a:rPr>
              <a:t>Etikette bildirilen gıdadaki doymuş yağ miktarı 3 gramdır. Günlük gereksinim 20 gram olduğuna göre ihtiyacımızın % 15’ini doymuş yağ ile karşılarız.</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1520" y="2667684"/>
            <a:ext cx="8640960" cy="3785652"/>
          </a:xfrm>
          <a:prstGeom prst="rect">
            <a:avLst/>
          </a:prstGeom>
          <a:noFill/>
        </p:spPr>
        <p:txBody>
          <a:bodyPr wrap="square" rtlCol="0">
            <a:spAutoFit/>
          </a:bodyPr>
          <a:lstStyle/>
          <a:p>
            <a:pPr algn="just"/>
            <a:r>
              <a:rPr lang="tr-TR" sz="3000" dirty="0" smtClean="0"/>
              <a:t>	</a:t>
            </a:r>
            <a:r>
              <a:rPr lang="tr-TR" sz="3000" b="1" dirty="0" smtClean="0">
                <a:solidFill>
                  <a:schemeClr val="tx2">
                    <a:lumMod val="75000"/>
                  </a:schemeClr>
                </a:solidFill>
                <a:latin typeface="+mj-lt"/>
                <a:ea typeface="+mj-ea"/>
                <a:cs typeface="+mj-cs"/>
              </a:rPr>
              <a:t>Kalp sağlığı ile ilgili beslenme şeklini inceledik. Önemli olan kalp sağlığı sorunu  olan kişilerin bu bilgileri inanması ve diyetinde uygulamasıdır. Ayrıca dengeli beslenme ile birlikte bazı önemli risk faktörlerini de göz ardı etmemek gerekir. Özellikle beslenmeyle birlikte alkol ,sigara hareketsizlik ve stres kalp sağlığının bozulmasında önemli nedenlerdir.</a:t>
            </a:r>
          </a:p>
        </p:txBody>
      </p:sp>
      <p:pic>
        <p:nvPicPr>
          <p:cNvPr id="10242" name="Picture 2" descr="C:\Users\Levent\Desktop\beslenme\kalp sağlığı haber.jpg"/>
          <p:cNvPicPr>
            <a:picLocks noChangeAspect="1" noChangeArrowheads="1"/>
          </p:cNvPicPr>
          <p:nvPr/>
        </p:nvPicPr>
        <p:blipFill>
          <a:blip r:embed="rId2" cstate="print"/>
          <a:srcRect/>
          <a:stretch>
            <a:fillRect/>
          </a:stretch>
        </p:blipFill>
        <p:spPr bwMode="auto">
          <a:xfrm>
            <a:off x="0" y="0"/>
            <a:ext cx="9144000" cy="23145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60648"/>
            <a:ext cx="9144000" cy="936104"/>
          </a:xfrm>
        </p:spPr>
        <p:txBody>
          <a:bodyPr>
            <a:normAutofit/>
          </a:bodyPr>
          <a:lstStyle/>
          <a:p>
            <a:r>
              <a:rPr lang="tr-TR" sz="5400" b="1" dirty="0" err="1" smtClean="0">
                <a:solidFill>
                  <a:schemeClr val="tx2">
                    <a:lumMod val="75000"/>
                  </a:schemeClr>
                </a:solidFill>
              </a:rPr>
              <a:t>Lipoprotein</a:t>
            </a:r>
            <a:r>
              <a:rPr lang="tr-TR" sz="5400" b="1" dirty="0" smtClean="0">
                <a:solidFill>
                  <a:schemeClr val="tx2">
                    <a:lumMod val="75000"/>
                  </a:schemeClr>
                </a:solidFill>
              </a:rPr>
              <a:t> ve Kalp Sağlığı</a:t>
            </a:r>
          </a:p>
        </p:txBody>
      </p:sp>
      <p:sp>
        <p:nvSpPr>
          <p:cNvPr id="4" name="3 Metin kutusu"/>
          <p:cNvSpPr txBox="1"/>
          <p:nvPr/>
        </p:nvSpPr>
        <p:spPr>
          <a:xfrm>
            <a:off x="0" y="1651447"/>
            <a:ext cx="9144000" cy="1200329"/>
          </a:xfrm>
          <a:prstGeom prst="rect">
            <a:avLst/>
          </a:prstGeom>
          <a:noFill/>
        </p:spPr>
        <p:txBody>
          <a:bodyPr wrap="square" rtlCol="0">
            <a:spAutoFit/>
          </a:bodyPr>
          <a:lstStyle/>
          <a:p>
            <a:pPr algn="just"/>
            <a:r>
              <a:rPr lang="tr-TR" sz="2400" dirty="0" smtClean="0"/>
              <a:t>	</a:t>
            </a:r>
            <a:r>
              <a:rPr lang="tr-TR" sz="2400" b="1" dirty="0" smtClean="0">
                <a:solidFill>
                  <a:schemeClr val="tx2">
                    <a:lumMod val="75000"/>
                  </a:schemeClr>
                </a:solidFill>
                <a:latin typeface="+mj-lt"/>
                <a:ea typeface="+mj-ea"/>
                <a:cs typeface="+mj-cs"/>
              </a:rPr>
              <a:t>İlk olarak kalp damar hastalıklarının ne olduğunu ve nasıl başladığını inceleyelim sağlıklı bir kalp atardamar kesiti aşağıda gösterilmektedir.  </a:t>
            </a:r>
          </a:p>
        </p:txBody>
      </p:sp>
      <p:sp>
        <p:nvSpPr>
          <p:cNvPr id="8" name="7 Metin kutusu"/>
          <p:cNvSpPr txBox="1"/>
          <p:nvPr/>
        </p:nvSpPr>
        <p:spPr>
          <a:xfrm>
            <a:off x="4283968" y="2893000"/>
            <a:ext cx="4716016" cy="3416320"/>
          </a:xfrm>
          <a:prstGeom prst="rect">
            <a:avLst/>
          </a:prstGeom>
          <a:noFill/>
          <a:ln>
            <a:noFill/>
          </a:ln>
        </p:spPr>
        <p:txBody>
          <a:bodyPr wrap="square" rtlCol="0">
            <a:spAutoFit/>
          </a:bodyPr>
          <a:lstStyle/>
          <a:p>
            <a:pPr algn="just"/>
            <a:r>
              <a:rPr lang="tr-TR" sz="2400" dirty="0" smtClean="0">
                <a:solidFill>
                  <a:schemeClr val="tx2">
                    <a:lumMod val="75000"/>
                  </a:schemeClr>
                </a:solidFill>
              </a:rPr>
              <a:t>      Damardan alınan kesite bakıldığında damar boşluğunun (lümen) temiz ve açık görülmesi damar duvarının içerisinde oksitlenmiş </a:t>
            </a:r>
            <a:r>
              <a:rPr lang="tr-TR" sz="2400" b="1" dirty="0" smtClean="0">
                <a:solidFill>
                  <a:schemeClr val="tx2">
                    <a:lumMod val="75000"/>
                  </a:schemeClr>
                </a:solidFill>
              </a:rPr>
              <a:t>LDL</a:t>
            </a:r>
            <a:r>
              <a:rPr lang="tr-TR" sz="2400" dirty="0" smtClean="0">
                <a:solidFill>
                  <a:schemeClr val="tx2">
                    <a:lumMod val="75000"/>
                  </a:schemeClr>
                </a:solidFill>
              </a:rPr>
              <a:t> birikimi ve parçacıklarının olmaması gereklidir. Yeni doğan ve ilk bir kaç yaşına giren kişilerin atardamar atardamarlarına bakılsa bu sağlıklı tablo ile karşılaşılır.</a:t>
            </a:r>
            <a:endParaRPr lang="tr-TR" sz="2400" dirty="0"/>
          </a:p>
        </p:txBody>
      </p:sp>
      <p:pic>
        <p:nvPicPr>
          <p:cNvPr id="3076" name="Picture 4" descr="C:\Users\Levent\Desktop\beslenme\d231130f-46b9-4b9a-b629-a3917d9a28f8.jpg"/>
          <p:cNvPicPr>
            <a:picLocks noChangeAspect="1" noChangeArrowheads="1"/>
          </p:cNvPicPr>
          <p:nvPr/>
        </p:nvPicPr>
        <p:blipFill>
          <a:blip r:embed="rId2" cstate="print"/>
          <a:srcRect/>
          <a:stretch>
            <a:fillRect/>
          </a:stretch>
        </p:blipFill>
        <p:spPr bwMode="auto">
          <a:xfrm>
            <a:off x="0" y="2996952"/>
            <a:ext cx="4305995" cy="33123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1520" y="332656"/>
            <a:ext cx="8496944" cy="2308324"/>
          </a:xfrm>
          <a:prstGeom prst="rect">
            <a:avLst/>
          </a:prstGeom>
          <a:noFill/>
        </p:spPr>
        <p:txBody>
          <a:bodyPr wrap="square" rtlCol="0">
            <a:spAutoFit/>
          </a:bodyPr>
          <a:lstStyle/>
          <a:p>
            <a:pPr algn="just"/>
            <a:r>
              <a:rPr lang="tr-TR" sz="2400" dirty="0" smtClean="0">
                <a:solidFill>
                  <a:schemeClr val="tx2">
                    <a:lumMod val="75000"/>
                  </a:schemeClr>
                </a:solidFill>
              </a:rPr>
              <a:t>        10 yaşına doğru gıdalarla alınan LDL tanecikleri atardamar duvarlarına çarpmaya başlar. Akyuvarlar </a:t>
            </a:r>
            <a:r>
              <a:rPr lang="tr-TR" sz="2400" dirty="0" err="1" smtClean="0">
                <a:solidFill>
                  <a:schemeClr val="tx2">
                    <a:lumMod val="75000"/>
                  </a:schemeClr>
                </a:solidFill>
              </a:rPr>
              <a:t>trombositler</a:t>
            </a:r>
            <a:r>
              <a:rPr lang="tr-TR" sz="2400" dirty="0" smtClean="0">
                <a:solidFill>
                  <a:schemeClr val="tx2">
                    <a:lumMod val="75000"/>
                  </a:schemeClr>
                </a:solidFill>
              </a:rPr>
              <a:t> ve bağışıklık sisteminin ürettiği hücreler işgalci olarak gördükleri LDL taneciklerini yok etmek için yangının olduğu alana gelirler. Fazla kolesterol ve bununla savaşan bağışıklık sistemi hücreleri atar damar çeperinde birikerek plak veya tabak oluşturmaya başlarlar.</a:t>
            </a:r>
            <a:endParaRPr lang="tr-TR" sz="2400" dirty="0">
              <a:solidFill>
                <a:schemeClr val="tx2">
                  <a:lumMod val="75000"/>
                </a:schemeClr>
              </a:solidFill>
            </a:endParaRPr>
          </a:p>
        </p:txBody>
      </p:sp>
      <p:pic>
        <p:nvPicPr>
          <p:cNvPr id="6146" name="Picture 2" descr="C:\Users\Levent\Desktop\beslenme\e5742bd7-9109-4e14-9fd9-2bf294f7db47.jpg"/>
          <p:cNvPicPr>
            <a:picLocks noChangeAspect="1" noChangeArrowheads="1"/>
          </p:cNvPicPr>
          <p:nvPr/>
        </p:nvPicPr>
        <p:blipFill>
          <a:blip r:embed="rId2" cstate="print"/>
          <a:srcRect/>
          <a:stretch>
            <a:fillRect/>
          </a:stretch>
        </p:blipFill>
        <p:spPr bwMode="auto">
          <a:xfrm>
            <a:off x="35496" y="2780928"/>
            <a:ext cx="3888432" cy="4077072"/>
          </a:xfrm>
          <a:prstGeom prst="rect">
            <a:avLst/>
          </a:prstGeom>
          <a:noFill/>
        </p:spPr>
      </p:pic>
      <p:pic>
        <p:nvPicPr>
          <p:cNvPr id="6147" name="Picture 3" descr="C:\Users\Levent\Desktop\beslenme\Damar-tıkanıklığı1-620x326.jpg"/>
          <p:cNvPicPr>
            <a:picLocks noChangeAspect="1" noChangeArrowheads="1"/>
          </p:cNvPicPr>
          <p:nvPr/>
        </p:nvPicPr>
        <p:blipFill>
          <a:blip r:embed="rId3" cstate="print"/>
          <a:srcRect/>
          <a:stretch>
            <a:fillRect/>
          </a:stretch>
        </p:blipFill>
        <p:spPr bwMode="auto">
          <a:xfrm>
            <a:off x="4159622" y="2780928"/>
            <a:ext cx="4876874" cy="407707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1520" y="188640"/>
            <a:ext cx="8640960" cy="2862322"/>
          </a:xfrm>
          <a:prstGeom prst="rect">
            <a:avLst/>
          </a:prstGeom>
          <a:noFill/>
        </p:spPr>
        <p:txBody>
          <a:bodyPr wrap="square" rtlCol="0">
            <a:spAutoFit/>
          </a:bodyPr>
          <a:lstStyle/>
          <a:p>
            <a:pPr algn="just"/>
            <a:r>
              <a:rPr lang="tr-TR" sz="2000" dirty="0" smtClean="0">
                <a:solidFill>
                  <a:schemeClr val="tx2">
                    <a:lumMod val="75000"/>
                  </a:schemeClr>
                </a:solidFill>
              </a:rPr>
              <a:t>       Bu oluşum ilerledikçe yerini daha karmaşık bir plak oluşumuna bırakır, vücudumuzdaki </a:t>
            </a:r>
            <a:r>
              <a:rPr lang="tr-TR" sz="2000" b="1" dirty="0" smtClean="0">
                <a:solidFill>
                  <a:schemeClr val="tx2">
                    <a:lumMod val="75000"/>
                  </a:schemeClr>
                </a:solidFill>
              </a:rPr>
              <a:t>kalsiyum</a:t>
            </a:r>
            <a:r>
              <a:rPr lang="tr-TR" sz="2000" dirty="0" smtClean="0">
                <a:solidFill>
                  <a:schemeClr val="tx2">
                    <a:lumMod val="75000"/>
                  </a:schemeClr>
                </a:solidFill>
              </a:rPr>
              <a:t> ve </a:t>
            </a:r>
            <a:r>
              <a:rPr lang="tr-TR" sz="2000" b="1" dirty="0" smtClean="0">
                <a:solidFill>
                  <a:schemeClr val="tx2">
                    <a:lumMod val="75000"/>
                  </a:schemeClr>
                </a:solidFill>
              </a:rPr>
              <a:t>fosfor</a:t>
            </a:r>
            <a:r>
              <a:rPr lang="tr-TR" sz="2000" dirty="0" smtClean="0">
                <a:solidFill>
                  <a:schemeClr val="tx2">
                    <a:lumMod val="75000"/>
                  </a:schemeClr>
                </a:solidFill>
              </a:rPr>
              <a:t> gibi mineraller bu aşamada </a:t>
            </a:r>
            <a:r>
              <a:rPr lang="tr-TR" sz="2000" b="1" dirty="0" smtClean="0">
                <a:solidFill>
                  <a:schemeClr val="tx2">
                    <a:lumMod val="75000"/>
                  </a:schemeClr>
                </a:solidFill>
              </a:rPr>
              <a:t>plak oluşumuna </a:t>
            </a:r>
            <a:r>
              <a:rPr lang="tr-TR" sz="2000" dirty="0" smtClean="0">
                <a:solidFill>
                  <a:schemeClr val="tx2">
                    <a:lumMod val="75000"/>
                  </a:schemeClr>
                </a:solidFill>
              </a:rPr>
              <a:t>katılırlar. Kemik ve diş sağlığı için gerekli olan bu mineraller bu kez damar sertliği başlangıcında etkin rol oynarlar. Damarlarda plak oluşumuna </a:t>
            </a:r>
            <a:r>
              <a:rPr lang="tr-TR" sz="2000" b="1" dirty="0" err="1" smtClean="0">
                <a:solidFill>
                  <a:schemeClr val="tx2">
                    <a:lumMod val="75000"/>
                  </a:schemeClr>
                </a:solidFill>
              </a:rPr>
              <a:t>arteriosklerozis</a:t>
            </a:r>
            <a:r>
              <a:rPr lang="tr-TR" sz="2000" dirty="0" smtClean="0">
                <a:solidFill>
                  <a:schemeClr val="tx2">
                    <a:lumMod val="75000"/>
                  </a:schemeClr>
                </a:solidFill>
              </a:rPr>
              <a:t> denir. Bu birikim zaman ilerledikçe sertleşerek atardamar iç cephesini tıkamaya başlar. Kan akışı rahat gerçekleşmez damarlarda oluşan bu daralma nedeniyle kan akış hızı düşer kalp hızlı çalışmaya başlar ve yorulur, kişi kalp krizi veya felç gibi ciddi sorunlarla karşılaşabilir. Aşağıdaki örneklemede beslenme alışkanlığına paralel olarak gelişen </a:t>
            </a:r>
            <a:r>
              <a:rPr lang="tr-TR" sz="2000" dirty="0" err="1" smtClean="0">
                <a:solidFill>
                  <a:schemeClr val="tx2">
                    <a:lumMod val="75000"/>
                  </a:schemeClr>
                </a:solidFill>
              </a:rPr>
              <a:t>arteriosklerozise</a:t>
            </a:r>
            <a:r>
              <a:rPr lang="tr-TR" sz="2000" dirty="0" smtClean="0">
                <a:solidFill>
                  <a:schemeClr val="tx2">
                    <a:lumMod val="75000"/>
                  </a:schemeClr>
                </a:solidFill>
              </a:rPr>
              <a:t> gösterilmektedir. </a:t>
            </a:r>
            <a:endParaRPr lang="tr-TR" sz="2000" dirty="0">
              <a:solidFill>
                <a:schemeClr val="tx2">
                  <a:lumMod val="75000"/>
                </a:schemeClr>
              </a:solidFill>
            </a:endParaRPr>
          </a:p>
        </p:txBody>
      </p:sp>
      <p:pic>
        <p:nvPicPr>
          <p:cNvPr id="7170" name="Picture 2" descr="C:\Users\Levent\Desktop\beslenme\damar_kireclenmesi_ve_tkankl_bg.jpg"/>
          <p:cNvPicPr>
            <a:picLocks noChangeAspect="1" noChangeArrowheads="1"/>
          </p:cNvPicPr>
          <p:nvPr/>
        </p:nvPicPr>
        <p:blipFill>
          <a:blip r:embed="rId2" cstate="print"/>
          <a:srcRect/>
          <a:stretch>
            <a:fillRect/>
          </a:stretch>
        </p:blipFill>
        <p:spPr bwMode="auto">
          <a:xfrm>
            <a:off x="0" y="3024336"/>
            <a:ext cx="9144000" cy="1844824"/>
          </a:xfrm>
          <a:prstGeom prst="rect">
            <a:avLst/>
          </a:prstGeom>
          <a:noFill/>
        </p:spPr>
      </p:pic>
      <p:sp>
        <p:nvSpPr>
          <p:cNvPr id="6" name="5 Metin kutusu"/>
          <p:cNvSpPr txBox="1"/>
          <p:nvPr/>
        </p:nvSpPr>
        <p:spPr>
          <a:xfrm>
            <a:off x="0" y="4869160"/>
            <a:ext cx="9144000" cy="1938992"/>
          </a:xfrm>
          <a:prstGeom prst="rect">
            <a:avLst/>
          </a:prstGeom>
          <a:noFill/>
        </p:spPr>
        <p:txBody>
          <a:bodyPr wrap="square" rtlCol="0">
            <a:spAutoFit/>
          </a:bodyPr>
          <a:lstStyle/>
          <a:p>
            <a:pPr algn="just"/>
            <a:r>
              <a:rPr lang="tr-TR" sz="2000" dirty="0" smtClean="0">
                <a:solidFill>
                  <a:schemeClr val="tx2">
                    <a:lumMod val="75000"/>
                  </a:schemeClr>
                </a:solidFill>
              </a:rPr>
              <a:t>   Egzersiz yaparken yürürken merdiven çıkarken vücudunuz ve elbette kalbiniz daha fazla oksijene ihtiyaç duyar kan akışının plaklar tarafından engellenmesi sonucunda koroner kalp hastalıkları oluşur. Göğüs bölgesinde şiddetli ağrı ve sol kolumuza doğru yayılan uyuşukluk kalp krizi belirtilerindendir. Eğer beynimize yeteri kadar oksijen gitmezse beyinde felç gerçekleşir. </a:t>
            </a:r>
            <a:r>
              <a:rPr lang="tr-TR" sz="2000" dirty="0" err="1" smtClean="0">
                <a:solidFill>
                  <a:schemeClr val="tx2">
                    <a:lumMod val="75000"/>
                  </a:schemeClr>
                </a:solidFill>
              </a:rPr>
              <a:t>Arteriosklerozise</a:t>
            </a:r>
            <a:r>
              <a:rPr lang="tr-TR" sz="2000" dirty="0" smtClean="0">
                <a:solidFill>
                  <a:schemeClr val="tx2">
                    <a:lumMod val="75000"/>
                  </a:schemeClr>
                </a:solidFill>
              </a:rPr>
              <a:t> yakalanmamak ve kalp krizi geçirmemek için gerekli tedbirleri almak yaşamınızı uzatacaktır.</a:t>
            </a:r>
            <a:endParaRPr lang="tr-T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event\Desktop\beslenme\Yeni klasör\c12de8df-bee5-4ce6-b79c-f263f33c8799.jpg"/>
          <p:cNvPicPr>
            <a:picLocks noChangeAspect="1" noChangeArrowheads="1"/>
          </p:cNvPicPr>
          <p:nvPr/>
        </p:nvPicPr>
        <p:blipFill>
          <a:blip r:embed="rId2" cstate="print"/>
          <a:srcRect/>
          <a:stretch>
            <a:fillRect/>
          </a:stretch>
        </p:blipFill>
        <p:spPr bwMode="auto">
          <a:xfrm>
            <a:off x="0" y="3356992"/>
            <a:ext cx="9144000" cy="3501008"/>
          </a:xfrm>
          <a:prstGeom prst="rect">
            <a:avLst/>
          </a:prstGeom>
          <a:noFill/>
        </p:spPr>
      </p:pic>
      <p:sp>
        <p:nvSpPr>
          <p:cNvPr id="5" name="4 Metin kutusu"/>
          <p:cNvSpPr txBox="1"/>
          <p:nvPr/>
        </p:nvSpPr>
        <p:spPr>
          <a:xfrm>
            <a:off x="0" y="260648"/>
            <a:ext cx="9144000" cy="3046988"/>
          </a:xfrm>
          <a:prstGeom prst="rect">
            <a:avLst/>
          </a:prstGeom>
          <a:noFill/>
        </p:spPr>
        <p:txBody>
          <a:bodyPr wrap="square" rtlCol="0">
            <a:spAutoFit/>
          </a:bodyPr>
          <a:lstStyle/>
          <a:p>
            <a:pPr algn="just"/>
            <a:r>
              <a:rPr lang="tr-TR" sz="2400" dirty="0" smtClean="0">
                <a:solidFill>
                  <a:schemeClr val="tx2">
                    <a:lumMod val="75000"/>
                  </a:schemeClr>
                </a:solidFill>
              </a:rPr>
              <a:t>   5. Bölümde </a:t>
            </a:r>
            <a:r>
              <a:rPr lang="tr-TR" sz="2400" dirty="0" err="1" smtClean="0">
                <a:solidFill>
                  <a:schemeClr val="tx2">
                    <a:lumMod val="75000"/>
                  </a:schemeClr>
                </a:solidFill>
              </a:rPr>
              <a:t>lipoproteinleri</a:t>
            </a:r>
            <a:r>
              <a:rPr lang="tr-TR" sz="2400" dirty="0" smtClean="0">
                <a:solidFill>
                  <a:schemeClr val="tx2">
                    <a:lumMod val="75000"/>
                  </a:schemeClr>
                </a:solidFill>
              </a:rPr>
              <a:t> ve vücutta nasıl taşındıkları öğrendik. Bu durumu bir kentteki toplu taşımacılığa benzetebiliriz. Otobüslere binen yolcular </a:t>
            </a:r>
            <a:r>
              <a:rPr lang="tr-TR" sz="2400" dirty="0" err="1" smtClean="0">
                <a:solidFill>
                  <a:schemeClr val="tx2">
                    <a:lumMod val="75000"/>
                  </a:schemeClr>
                </a:solidFill>
              </a:rPr>
              <a:t>trigliserid</a:t>
            </a:r>
            <a:r>
              <a:rPr lang="tr-TR" sz="2400" dirty="0" smtClean="0">
                <a:solidFill>
                  <a:schemeClr val="tx2">
                    <a:lumMod val="75000"/>
                  </a:schemeClr>
                </a:solidFill>
              </a:rPr>
              <a:t> ve kolesterollerdir. Bu anlatım tarzı sizlere kalp damar hastalıklarının oluşum sürecini daha anlaşılır hale getirecektir. Beslenme şekliniz ve alışkanlıklarımızı değiştirmek kalp hastalığına yakalanma riskini düşürecektir. </a:t>
            </a:r>
            <a:r>
              <a:rPr lang="tr-TR" sz="2400" dirty="0" err="1" smtClean="0">
                <a:solidFill>
                  <a:schemeClr val="tx2">
                    <a:lumMod val="75000"/>
                  </a:schemeClr>
                </a:solidFill>
              </a:rPr>
              <a:t>Lipoproteinlerin</a:t>
            </a:r>
            <a:r>
              <a:rPr lang="tr-TR" sz="2400" dirty="0" smtClean="0">
                <a:solidFill>
                  <a:schemeClr val="tx2">
                    <a:lumMod val="75000"/>
                  </a:schemeClr>
                </a:solidFill>
              </a:rPr>
              <a:t> farklı üç bileşenden oluştuğunu ve her </a:t>
            </a:r>
            <a:r>
              <a:rPr lang="tr-TR" sz="2400" dirty="0" err="1" smtClean="0">
                <a:solidFill>
                  <a:schemeClr val="tx2">
                    <a:lumMod val="75000"/>
                  </a:schemeClr>
                </a:solidFill>
              </a:rPr>
              <a:t>lipoproteinin</a:t>
            </a:r>
            <a:r>
              <a:rPr lang="tr-TR" sz="2400" dirty="0" smtClean="0">
                <a:solidFill>
                  <a:schemeClr val="tx2">
                    <a:lumMod val="75000"/>
                  </a:schemeClr>
                </a:solidFill>
              </a:rPr>
              <a:t> yolcularını gidecekleri yere ulaştırmak konusunda farklı bir görevi olduğunu hatırlayınız.</a:t>
            </a:r>
            <a:endParaRPr lang="tr-TR"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Levent\Desktop\beslenme\Yeni klasör\07b8233c-b663-4528-9c31-f280e65aa7c1.jpg"/>
          <p:cNvPicPr>
            <a:picLocks noChangeAspect="1" noChangeArrowheads="1"/>
          </p:cNvPicPr>
          <p:nvPr/>
        </p:nvPicPr>
        <p:blipFill>
          <a:blip r:embed="rId2" cstate="print"/>
          <a:srcRect/>
          <a:stretch>
            <a:fillRect/>
          </a:stretch>
        </p:blipFill>
        <p:spPr bwMode="auto">
          <a:xfrm>
            <a:off x="0" y="0"/>
            <a:ext cx="9144000" cy="688538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2290</Words>
  <Application>Microsoft Office PowerPoint</Application>
  <PresentationFormat>Ekran Gösterisi (4:3)</PresentationFormat>
  <Paragraphs>198</Paragraphs>
  <Slides>44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44</vt:i4>
      </vt:variant>
    </vt:vector>
  </HeadingPairs>
  <TitlesOfParts>
    <vt:vector size="47" baseType="lpstr">
      <vt:lpstr>Arial</vt:lpstr>
      <vt:lpstr>Calibri</vt:lpstr>
      <vt:lpstr>Ofis Teması</vt:lpstr>
      <vt:lpstr>PowerPoint Sunusu</vt:lpstr>
      <vt:lpstr>PowerPoint Sunusu</vt:lpstr>
      <vt:lpstr>PowerPoint Sunusu</vt:lpstr>
      <vt:lpstr>PowerPoint Sunusu</vt:lpstr>
      <vt:lpstr>Lipoprotein ve Kalp Sağlığı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BESLENME   İLKELERİ</dc:title>
  <dc:creator>Levent</dc:creator>
  <cp:lastModifiedBy>Birce Taban</cp:lastModifiedBy>
  <cp:revision>92</cp:revision>
  <dcterms:created xsi:type="dcterms:W3CDTF">2017-12-09T10:38:28Z</dcterms:created>
  <dcterms:modified xsi:type="dcterms:W3CDTF">2017-12-11T07:11:32Z</dcterms:modified>
</cp:coreProperties>
</file>