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65" r:id="rId5"/>
    <p:sldId id="259" r:id="rId6"/>
    <p:sldId id="260" r:id="rId7"/>
    <p:sldId id="266" r:id="rId8"/>
    <p:sldId id="261" r:id="rId9"/>
    <p:sldId id="267" r:id="rId10"/>
    <p:sldId id="262" r:id="rId11"/>
    <p:sldId id="268" r:id="rId12"/>
    <p:sldId id="263" r:id="rId13"/>
    <p:sldId id="26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935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593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9825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3656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2850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707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742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1017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27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125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77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4E89E-6696-455D-9C13-C2C0C62740BA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694C9-E59B-41C9-A869-6D59677271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557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728192"/>
          </a:xfrm>
        </p:spPr>
        <p:txBody>
          <a:bodyPr>
            <a:normAutofit/>
          </a:bodyPr>
          <a:lstStyle/>
          <a:p>
            <a:r>
              <a:rPr lang="tr-TR" b="1" dirty="0"/>
              <a:t>Yağ Asidi Zincirlerinin Uzatılması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tr-TR" dirty="0"/>
              <a:t>Sitoplazmada gerçekleşen yağ asidi </a:t>
            </a:r>
            <a:r>
              <a:rPr lang="tr-TR" dirty="0" err="1"/>
              <a:t>biyosentezinin</a:t>
            </a:r>
            <a:r>
              <a:rPr lang="tr-TR" dirty="0"/>
              <a:t> son ürünü </a:t>
            </a:r>
            <a:r>
              <a:rPr lang="tr-TR" dirty="0" smtClean="0"/>
              <a:t>önceki dersimizde  </a:t>
            </a:r>
            <a:r>
              <a:rPr lang="tr-TR" dirty="0"/>
              <a:t>belirttiğimiz gibi </a:t>
            </a:r>
            <a:r>
              <a:rPr lang="tr-TR" dirty="0" err="1"/>
              <a:t>palmitat’dır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74673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2856"/>
            <a:ext cx="8229600" cy="3600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Bu nedenle, 10’uncu karbonla </a:t>
            </a:r>
            <a:r>
              <a:rPr lang="tr-TR" dirty="0" err="1"/>
              <a:t>omega</a:t>
            </a:r>
            <a:r>
              <a:rPr lang="tr-TR" dirty="0"/>
              <a:t> karbonu arasında doymamış bağ bulunduran veya bunların sentezlenmesine elverişli olan yağ asitlerini diyetle dışarıdan almak gerekir.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2726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tr-TR" dirty="0" smtClean="0"/>
              <a:t>Vücutta sentezini yapamadığımız ve dışarıdan diyetle almamız gereken (</a:t>
            </a:r>
            <a:r>
              <a:rPr lang="tr-TR" dirty="0" err="1" smtClean="0"/>
              <a:t>esansiyel</a:t>
            </a:r>
            <a:r>
              <a:rPr lang="tr-TR" dirty="0" smtClean="0"/>
              <a:t>) yağ asitleri, </a:t>
            </a:r>
            <a:r>
              <a:rPr lang="tr-TR" dirty="0" err="1" smtClean="0"/>
              <a:t>linoleik</a:t>
            </a:r>
            <a:r>
              <a:rPr lang="tr-TR" dirty="0" smtClean="0"/>
              <a:t> asit (18:2Δ</a:t>
            </a:r>
            <a:r>
              <a:rPr lang="tr-TR" baseline="30000" dirty="0" smtClean="0"/>
              <a:t>9,12</a:t>
            </a:r>
            <a:r>
              <a:rPr lang="tr-TR" dirty="0" smtClean="0"/>
              <a:t>) ve α-</a:t>
            </a:r>
            <a:r>
              <a:rPr lang="tr-TR" dirty="0" err="1" smtClean="0"/>
              <a:t>linolenik</a:t>
            </a:r>
            <a:r>
              <a:rPr lang="tr-TR" dirty="0" smtClean="0"/>
              <a:t> asit (18:3Δ</a:t>
            </a:r>
            <a:r>
              <a:rPr lang="tr-TR" baseline="30000" dirty="0" smtClean="0"/>
              <a:t>9,12,15</a:t>
            </a:r>
            <a:r>
              <a:rPr lang="tr-TR" dirty="0" smtClean="0"/>
              <a:t>)’</a:t>
            </a:r>
            <a:r>
              <a:rPr lang="tr-TR" dirty="0" err="1" smtClean="0"/>
              <a:t>dir</a:t>
            </a:r>
            <a:r>
              <a:rPr lang="tr-TR" dirty="0" smtClean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2078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Bu iki </a:t>
            </a:r>
            <a:r>
              <a:rPr lang="tr-TR" dirty="0" err="1"/>
              <a:t>esansiyel</a:t>
            </a:r>
            <a:r>
              <a:rPr lang="tr-TR" dirty="0"/>
              <a:t> yağ asidinin diyette yeterince bulunması durumunda, vücudun ihtiyacı olan diğer yağ asitleri bunlarda yapılacak uzatma ve/veya doymamış bağ ilavesi reaksiyonları ile </a:t>
            </a:r>
            <a:r>
              <a:rPr lang="tr-TR" dirty="0" smtClean="0"/>
              <a:t>sentezlenebilir. </a:t>
            </a:r>
          </a:p>
        </p:txBody>
      </p:sp>
    </p:spTree>
    <p:extLst>
      <p:ext uri="{BB962C8B-B14F-4D97-AF65-F5344CB8AC3E}">
        <p14:creationId xmlns:p14="http://schemas.microsoft.com/office/powerpoint/2010/main" val="301172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tr-TR" dirty="0" smtClean="0"/>
              <a:t>Örneğin, </a:t>
            </a:r>
            <a:r>
              <a:rPr lang="tr-TR" dirty="0" err="1" smtClean="0"/>
              <a:t>eikosanoidlerin</a:t>
            </a:r>
            <a:r>
              <a:rPr lang="tr-TR" dirty="0" smtClean="0"/>
              <a:t> sentezinde önemli bir öncü madde olan </a:t>
            </a:r>
            <a:r>
              <a:rPr lang="tr-TR" dirty="0" err="1" smtClean="0"/>
              <a:t>araşidonik</a:t>
            </a:r>
            <a:r>
              <a:rPr lang="tr-TR" dirty="0" smtClean="0"/>
              <a:t> asit (20:4Δ</a:t>
            </a:r>
            <a:r>
              <a:rPr lang="tr-TR" baseline="30000" dirty="0" smtClean="0"/>
              <a:t>5,8,11,14</a:t>
            </a:r>
            <a:r>
              <a:rPr lang="tr-TR" dirty="0" smtClean="0"/>
              <a:t>) </a:t>
            </a:r>
            <a:r>
              <a:rPr lang="tr-TR" dirty="0" err="1" smtClean="0"/>
              <a:t>linoleik</a:t>
            </a:r>
            <a:r>
              <a:rPr lang="tr-TR" dirty="0" smtClean="0"/>
              <a:t> asitten sentezlenebilmektedir. </a:t>
            </a:r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6074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Onaltı</a:t>
            </a:r>
            <a:r>
              <a:rPr lang="tr-TR" dirty="0" smtClean="0"/>
              <a:t> karbonlu ve tamamı doymuş bağlardan oluşan bu üründen, </a:t>
            </a:r>
            <a:r>
              <a:rPr lang="tr-TR" dirty="0" err="1" smtClean="0"/>
              <a:t>endoplazmik</a:t>
            </a:r>
            <a:r>
              <a:rPr lang="tr-TR" dirty="0" smtClean="0"/>
              <a:t> </a:t>
            </a:r>
            <a:r>
              <a:rPr lang="tr-TR" dirty="0" err="1" smtClean="0"/>
              <a:t>retikulum</a:t>
            </a:r>
            <a:r>
              <a:rPr lang="tr-TR" dirty="0" smtClean="0"/>
              <a:t> ve mitokondride gerçekleştirilen uzatma reaksiyonları ile daha uzun zincirli yağ asitleri sentezlenebilir.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8082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60440"/>
          </a:xfrm>
        </p:spPr>
        <p:txBody>
          <a:bodyPr>
            <a:normAutofit/>
          </a:bodyPr>
          <a:lstStyle/>
          <a:p>
            <a:r>
              <a:rPr lang="tr-TR" dirty="0" err="1"/>
              <a:t>KoA</a:t>
            </a:r>
            <a:r>
              <a:rPr lang="tr-TR" dirty="0"/>
              <a:t> bağlanarak aktif hale getirilen yağ asitlerine her seferinde </a:t>
            </a:r>
            <a:r>
              <a:rPr lang="tr-TR" dirty="0" err="1"/>
              <a:t>malonil-KoA’dan</a:t>
            </a:r>
            <a:r>
              <a:rPr lang="tr-TR" dirty="0"/>
              <a:t> elde edilen 2 karbonlu üniteler ilave edilerek zincir uzatılır.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1994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Uzatma reaksiyonlarını </a:t>
            </a:r>
            <a:r>
              <a:rPr lang="tr-TR" dirty="0" err="1" smtClean="0"/>
              <a:t>katalizleyen</a:t>
            </a:r>
            <a:r>
              <a:rPr lang="tr-TR" dirty="0" smtClean="0"/>
              <a:t> enzim sistemi farklı olmasına ve bu reaksiyonlarda yağ asidi ATAP yerine </a:t>
            </a:r>
            <a:r>
              <a:rPr lang="tr-TR" dirty="0" err="1" smtClean="0"/>
              <a:t>KoA’ya</a:t>
            </a:r>
            <a:r>
              <a:rPr lang="tr-TR" dirty="0" smtClean="0"/>
              <a:t> bağlı olmasına rağmen, zincire 2 karbonlu ünitelerin ilave edilmesi aynen yağ asidi </a:t>
            </a:r>
            <a:r>
              <a:rPr lang="tr-TR" dirty="0" err="1" smtClean="0"/>
              <a:t>biyosentezinde</a:t>
            </a:r>
            <a:r>
              <a:rPr lang="tr-TR" dirty="0" smtClean="0"/>
              <a:t> olduğu gibi gerçekleşir.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0847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6832"/>
            <a:ext cx="8229600" cy="43924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Zincir uzatma işlemi genelde 16 karbonlu palmitattan, 18 karbonlu </a:t>
            </a:r>
            <a:r>
              <a:rPr lang="tr-TR" dirty="0" err="1"/>
              <a:t>stearat</a:t>
            </a:r>
            <a:r>
              <a:rPr lang="tr-TR" dirty="0"/>
              <a:t> elde etmek için kullanılmaktadır, ancak daha uzun zincirli (22-24 karbonlu) yağ asitleri de sentezlenebilmektedir (örneğin beyinde). 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8990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512168"/>
          </a:xfrm>
        </p:spPr>
        <p:txBody>
          <a:bodyPr>
            <a:normAutofit/>
          </a:bodyPr>
          <a:lstStyle/>
          <a:p>
            <a:r>
              <a:rPr lang="tr-TR" b="1" dirty="0"/>
              <a:t>Yağ Asitlerine Doymamış Bağların İlave Edilmesi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r>
              <a:rPr lang="tr-TR" dirty="0"/>
              <a:t>Hücrelerin </a:t>
            </a:r>
            <a:r>
              <a:rPr lang="tr-TR" dirty="0" err="1"/>
              <a:t>endoplazmik</a:t>
            </a:r>
            <a:r>
              <a:rPr lang="tr-TR" dirty="0"/>
              <a:t> </a:t>
            </a:r>
            <a:r>
              <a:rPr lang="tr-TR" dirty="0" err="1"/>
              <a:t>retikulumunda</a:t>
            </a:r>
            <a:r>
              <a:rPr lang="tr-TR" dirty="0"/>
              <a:t>, yağ asitlerine </a:t>
            </a:r>
            <a:r>
              <a:rPr lang="tr-TR" dirty="0" err="1"/>
              <a:t>cis</a:t>
            </a:r>
            <a:r>
              <a:rPr lang="tr-TR" dirty="0"/>
              <a:t> konfigürasyonunda çift bağlar ilave edilebilmektedir.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61132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tr-TR" dirty="0" smtClean="0"/>
              <a:t>Bu işlem en çok palmitik asitten (16:0), </a:t>
            </a:r>
            <a:r>
              <a:rPr lang="tr-TR" dirty="0" err="1" smtClean="0"/>
              <a:t>palmitoleik</a:t>
            </a:r>
            <a:r>
              <a:rPr lang="tr-TR" dirty="0" smtClean="0"/>
              <a:t> asit (16:1Δ</a:t>
            </a:r>
            <a:r>
              <a:rPr lang="tr-TR" baseline="30000" dirty="0" smtClean="0"/>
              <a:t>9</a:t>
            </a:r>
            <a:r>
              <a:rPr lang="tr-TR" dirty="0" smtClean="0"/>
              <a:t>) ve stearik asitten (18:0), oleik asit (18:1Δ</a:t>
            </a:r>
            <a:r>
              <a:rPr lang="tr-TR" baseline="30000" dirty="0" smtClean="0"/>
              <a:t>9</a:t>
            </a:r>
            <a:r>
              <a:rPr lang="tr-TR" dirty="0" smtClean="0"/>
              <a:t>) elde edilmesi şeklinde gerçekleşir.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4215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tr-TR" dirty="0"/>
              <a:t>Reaksiyon yağ asidi </a:t>
            </a:r>
            <a:r>
              <a:rPr lang="tr-TR" dirty="0" err="1"/>
              <a:t>desaturaz</a:t>
            </a:r>
            <a:r>
              <a:rPr lang="tr-TR" dirty="0"/>
              <a:t> adı verilen karma fonksiyonlu </a:t>
            </a:r>
            <a:r>
              <a:rPr lang="tr-TR" dirty="0" err="1"/>
              <a:t>oksidazlar</a:t>
            </a:r>
            <a:r>
              <a:rPr lang="tr-TR" dirty="0"/>
              <a:t> ailesine ait enzimin katalizi ile gerçekleşir ve </a:t>
            </a:r>
            <a:r>
              <a:rPr lang="tr-TR" dirty="0" err="1"/>
              <a:t>sitokrom</a:t>
            </a:r>
            <a:r>
              <a:rPr lang="tr-TR" dirty="0"/>
              <a:t> b</a:t>
            </a:r>
            <a:r>
              <a:rPr lang="tr-TR" baseline="-25000" dirty="0"/>
              <a:t>5</a:t>
            </a:r>
            <a:r>
              <a:rPr lang="tr-TR" dirty="0"/>
              <a:t>, NADH ve O</a:t>
            </a:r>
            <a:r>
              <a:rPr lang="tr-TR" baseline="-25000" dirty="0"/>
              <a:t>2</a:t>
            </a:r>
            <a:r>
              <a:rPr lang="tr-TR" dirty="0"/>
              <a:t>’ye ihtiyaç gösterir.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37469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İnsanda 4, 5, 6 ve yukarıdaki örneklerde verildiği gibi 9. pozisyona doymamış bağ ilavesi yapabilen </a:t>
            </a:r>
            <a:r>
              <a:rPr lang="tr-TR" dirty="0" err="1" smtClean="0"/>
              <a:t>desaturazlar</a:t>
            </a:r>
            <a:r>
              <a:rPr lang="tr-TR" dirty="0" smtClean="0"/>
              <a:t> vardır, ancak 10’uncu karbon ile </a:t>
            </a:r>
            <a:r>
              <a:rPr lang="tr-TR" dirty="0" err="1" smtClean="0"/>
              <a:t>omega</a:t>
            </a:r>
            <a:r>
              <a:rPr lang="tr-TR" dirty="0" smtClean="0"/>
              <a:t> karbonu arasına doymamış bağ ilavesi yapabilen enzimler bulunmaz.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631729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331</Words>
  <Application>Microsoft Office PowerPoint</Application>
  <PresentationFormat>Ekran Gösterisi (4:3)</PresentationFormat>
  <Paragraphs>15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Yağ Asidi Zincirlerinin Uzatılması</vt:lpstr>
      <vt:lpstr>PowerPoint Sunusu</vt:lpstr>
      <vt:lpstr>PowerPoint Sunusu</vt:lpstr>
      <vt:lpstr>PowerPoint Sunusu</vt:lpstr>
      <vt:lpstr>PowerPoint Sunusu</vt:lpstr>
      <vt:lpstr>Yağ Asitlerine Doymamış Bağların İlave Edilmesi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Yağ Asidi Zincirlerinin Uzatılması</dc:title>
  <dc:creator>user</dc:creator>
  <cp:lastModifiedBy>user</cp:lastModifiedBy>
  <cp:revision>1</cp:revision>
  <dcterms:created xsi:type="dcterms:W3CDTF">2017-11-29T14:08:39Z</dcterms:created>
  <dcterms:modified xsi:type="dcterms:W3CDTF">2017-11-29T14:18:06Z</dcterms:modified>
</cp:coreProperties>
</file>