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54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694D-C9A1-4351-B279-B392FD48E8B4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7687-5A5F-4F63-9A84-418DE04E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522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694D-C9A1-4351-B279-B392FD48E8B4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7687-5A5F-4F63-9A84-418DE04E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0532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694D-C9A1-4351-B279-B392FD48E8B4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7687-5A5F-4F63-9A84-418DE04E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6495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"/>
            <a:ext cx="12192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20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20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</p:grpSp>
      </p:grpSp>
      <p:sp>
        <p:nvSpPr>
          <p:cNvPr id="11306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609600" y="1600200"/>
            <a:ext cx="109728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1307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723888-19F8-4BFA-BD64-460ADC76AC5A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95122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AA0D62-070E-4A99-94AE-15B434CE475F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13860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FE8B43-ECB3-4206-9B5A-ED5744FA0F72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286140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133CD6-58A0-4F5B-8A94-214B0EC4FAA2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644895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BBC11A-61BB-4C19-94B8-578D6580CCA2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981210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6E9545-C8F0-4E9D-A32F-AB3746E9DC5A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57496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5AABCF-03D8-4755-A97D-688B38593200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512477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1C71C0-C9BE-4449-B5AF-7962A10E87ED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20332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694D-C9A1-4351-B279-B392FD48E8B4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7687-5A5F-4F63-9A84-418DE04E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02360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D9AD70-2E0F-4435-AFC0-851C8A1B20F8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594580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5229CA-6B76-46FC-99F9-41754254B587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029737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AD1F37-CB53-4F56-9F22-C7B1F60F5C89}" type="slidenum">
              <a:rPr lang="tr-TR">
                <a:solidFill>
                  <a:srgbClr val="FFFFFF"/>
                </a:solidFill>
              </a:rPr>
              <a:pPr/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99684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694D-C9A1-4351-B279-B392FD48E8B4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7687-5A5F-4F63-9A84-418DE04E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237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694D-C9A1-4351-B279-B392FD48E8B4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7687-5A5F-4F63-9A84-418DE04E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9577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694D-C9A1-4351-B279-B392FD48E8B4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7687-5A5F-4F63-9A84-418DE04E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616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694D-C9A1-4351-B279-B392FD48E8B4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7687-5A5F-4F63-9A84-418DE04E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6616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694D-C9A1-4351-B279-B392FD48E8B4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7687-5A5F-4F63-9A84-418DE04E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6493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694D-C9A1-4351-B279-B392FD48E8B4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7687-5A5F-4F63-9A84-418DE04E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5070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1694D-C9A1-4351-B279-B392FD48E8B4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B7687-5A5F-4F63-9A84-418DE04E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3963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1694D-C9A1-4351-B279-B392FD48E8B4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B7687-5A5F-4F63-9A84-418DE04E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1429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"/>
            <a:ext cx="12192000" cy="6856413"/>
            <a:chOff x="0" y="0"/>
            <a:chExt cx="5760" cy="4319"/>
          </a:xfrm>
        </p:grpSpPr>
        <p:sp>
          <p:nvSpPr>
            <p:cNvPr id="1024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4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4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4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4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4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4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5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5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5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5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5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5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5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5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5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5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6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6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6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6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6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6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6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6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6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6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7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7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7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7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7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7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7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7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27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  <a:latin typeface="Comic Sans MS" panose="030F0702030302020204" pitchFamily="66" charset="0"/>
              </a:endParaRPr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1028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20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1028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2000">
                  <a:solidFill>
                    <a:srgbClr val="FFFFFF"/>
                  </a:solidFill>
                  <a:latin typeface="Comic Sans MS" panose="030F0702030302020204" pitchFamily="66" charset="0"/>
                </a:endParaRPr>
              </a:p>
            </p:txBody>
          </p:sp>
        </p:grpSp>
      </p:grpSp>
      <p:sp>
        <p:nvSpPr>
          <p:cNvPr id="10282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3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8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4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10285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10286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BBF2BB9-F4A0-439F-A0D1-8DF1A7989B67}" type="slidenum">
              <a:rPr lang="tr-TR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31241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tr/url?sa=i&amp;rct=j&amp;q=&amp;esrc=s&amp;source=images&amp;cd=&amp;cad=rja&amp;uact=8&amp;ved=0CAcQjRw&amp;url=http%3A%2F%2Fwww.annesozu.com%2Fsut-disi-dusmeden-yenisi-gelirse%2F&amp;ei=9L2aVKiJLI3naqrwAQ&amp;bvm=bv.82001339,d.d2s&amp;psig=AFQjCNGxmLEC506AGu55fMzUkNkgE5hl0Q&amp;ust=1419513700153018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3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hyperlink" Target="http://www.medicinenet.com/cervical_cancer_pictures_slideshow/article.htm" TargetMode="External"/><Relationship Id="rId7" Type="http://schemas.openxmlformats.org/officeDocument/2006/relationships/hyperlink" Target="https://tr.wikipedia.org/wiki/Dosya:Serous_LMP_Tumor.jpg" TargetMode="External"/><Relationship Id="rId12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jpeg"/><Relationship Id="rId11" Type="http://schemas.openxmlformats.org/officeDocument/2006/relationships/hyperlink" Target="http://www.google.com.tr/url?sa=i&amp;rct=j&amp;q=&amp;esrc=s&amp;source=images&amp;cd=&amp;cad=rja&amp;uact=8&amp;ved=0CAcQjRxqFQoTCPibrvztssgCFYX_LAodbIUFhg&amp;url=http%3A%2F%2Fwww.angelfire.com%2For3%2Forhanguven%2Fcer04.html&amp;psig=AFQjCNFHAEWDbe5dAzyMNSwLrBT0DwmvZA&amp;ust=1444393143050746" TargetMode="External"/><Relationship Id="rId5" Type="http://schemas.openxmlformats.org/officeDocument/2006/relationships/hyperlink" Target="https://tr.wikipedia.org/wiki/Dosya:Secondary_tumor_deposits_in_the_liver_from_a_primary_cancer_of_the_pancreas.jpg" TargetMode="External"/><Relationship Id="rId10" Type="http://schemas.openxmlformats.org/officeDocument/2006/relationships/image" Target="../media/image10.jpeg"/><Relationship Id="rId4" Type="http://schemas.openxmlformats.org/officeDocument/2006/relationships/image" Target="../media/image7.jpeg"/><Relationship Id="rId9" Type="http://schemas.openxmlformats.org/officeDocument/2006/relationships/hyperlink" Target="http://www.google.com.tr/url?sa=i&amp;rct=j&amp;q=&amp;esrc=s&amp;source=images&amp;cd=&amp;cad=rja&amp;uact=8&amp;ved=0CAcQjRxqFQoTCPfjzOLlssgCFcQQLAodg3UPrw&amp;url=http%3A%2F%2Fwww.peoples.ru%2Fstate%2Fcitizen%2Ftrinny_amuhirwe%2F&amp;psig=AFQjCNG3py7oHx38nPl14GQsD4pE4YVUIw&amp;ust=1444390944391494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7595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424113" y="620714"/>
            <a:ext cx="62865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Tümörlerle ilgili terminoloji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847851" y="1773239"/>
            <a:ext cx="8429625" cy="397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</a:t>
            </a:r>
            <a:r>
              <a:rPr lang="tr-TR" sz="2400" b="1" u="sng">
                <a:solidFill>
                  <a:srgbClr val="FFFF00"/>
                </a:solidFill>
              </a:rPr>
              <a:t>Anaplazi</a:t>
            </a:r>
            <a:r>
              <a:rPr lang="tr-TR" sz="2400" b="1">
                <a:solidFill>
                  <a:srgbClr val="FFFF00"/>
                </a:solidFill>
              </a:rPr>
              <a:t>:</a:t>
            </a:r>
            <a:r>
              <a:rPr lang="tr-TR" sz="2400" b="1">
                <a:solidFill>
                  <a:srgbClr val="FFFFFF"/>
                </a:solidFill>
              </a:rPr>
              <a:t> Hücre yapısının malign yöne veya embriyonik safhaya değişim göstermesidir.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</a:t>
            </a:r>
            <a:r>
              <a:rPr lang="tr-TR" sz="2400" b="1" u="sng">
                <a:solidFill>
                  <a:srgbClr val="FFFF00"/>
                </a:solidFill>
              </a:rPr>
              <a:t>Metaplazi</a:t>
            </a:r>
            <a:r>
              <a:rPr lang="tr-TR" sz="2400" b="1">
                <a:solidFill>
                  <a:srgbClr val="FFFF00"/>
                </a:solidFill>
              </a:rPr>
              <a:t>:</a:t>
            </a:r>
            <a:r>
              <a:rPr lang="tr-TR" sz="2400" b="1">
                <a:solidFill>
                  <a:srgbClr val="FFFFFF"/>
                </a:solidFill>
              </a:rPr>
              <a:t> Bir doku hücresinin başka doku hücresine değişim göstermesidir. Örneğin silindirik epitelin yassı epitele değişmesi-skuamöz metaplazi gibi.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00"/>
                </a:solidFill>
              </a:rPr>
              <a:t> </a:t>
            </a:r>
            <a:r>
              <a:rPr lang="tr-TR" sz="2400" b="1" u="sng">
                <a:solidFill>
                  <a:srgbClr val="FFFF00"/>
                </a:solidFill>
              </a:rPr>
              <a:t>Atipizm</a:t>
            </a:r>
            <a:r>
              <a:rPr lang="tr-TR" sz="2400" b="1">
                <a:solidFill>
                  <a:srgbClr val="FFFF00"/>
                </a:solidFill>
              </a:rPr>
              <a:t>: </a:t>
            </a:r>
            <a:r>
              <a:rPr lang="tr-TR" sz="2400" b="1">
                <a:solidFill>
                  <a:srgbClr val="FFFFFF"/>
                </a:solidFill>
              </a:rPr>
              <a:t>Köken aldığı dokulardan ve çevre dokulardan farklı olmasıdır.</a:t>
            </a:r>
          </a:p>
        </p:txBody>
      </p:sp>
    </p:spTree>
    <p:extLst>
      <p:ext uri="{BB962C8B-B14F-4D97-AF65-F5344CB8AC3E}">
        <p14:creationId xmlns:p14="http://schemas.microsoft.com/office/powerpoint/2010/main" val="34770440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566989" y="908050"/>
            <a:ext cx="6072187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Tümörlerle ilgili terminoloji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738314" y="2143125"/>
            <a:ext cx="871537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00"/>
                </a:solidFill>
              </a:rPr>
              <a:t> </a:t>
            </a:r>
            <a:r>
              <a:rPr lang="tr-TR" sz="2400" b="1" u="sng">
                <a:solidFill>
                  <a:srgbClr val="FFFF00"/>
                </a:solidFill>
              </a:rPr>
              <a:t>Pleomorfizm</a:t>
            </a:r>
            <a:r>
              <a:rPr lang="tr-TR" sz="2400" b="1">
                <a:solidFill>
                  <a:srgbClr val="FFFF00"/>
                </a:solidFill>
              </a:rPr>
              <a:t>:</a:t>
            </a:r>
            <a:r>
              <a:rPr lang="tr-TR" sz="2400" b="1">
                <a:solidFill>
                  <a:srgbClr val="FFFFFF"/>
                </a:solidFill>
              </a:rPr>
              <a:t> Aynı türe mensup canlının-hücrenin birkaç değişik şekil göstermesi halidir.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00"/>
                </a:solidFill>
              </a:rPr>
              <a:t> </a:t>
            </a:r>
            <a:r>
              <a:rPr lang="tr-TR" sz="2400" b="1" u="sng">
                <a:solidFill>
                  <a:srgbClr val="FFFF00"/>
                </a:solidFill>
              </a:rPr>
              <a:t>Pleomorfik</a:t>
            </a:r>
            <a:r>
              <a:rPr lang="tr-TR" sz="2400" b="1">
                <a:solidFill>
                  <a:srgbClr val="FFFF00"/>
                </a:solidFill>
              </a:rPr>
              <a:t>: </a:t>
            </a:r>
            <a:r>
              <a:rPr lang="tr-TR" sz="2400" b="1">
                <a:solidFill>
                  <a:srgbClr val="FFFFFF"/>
                </a:solidFill>
              </a:rPr>
              <a:t>Birden fazla şekil gösteren, birçok şekillerde bulunan, çok şekilli anlamındadır.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00"/>
                </a:solidFill>
              </a:rPr>
              <a:t> </a:t>
            </a:r>
            <a:r>
              <a:rPr lang="tr-TR" sz="2400" b="1" u="sng">
                <a:solidFill>
                  <a:srgbClr val="FFFF00"/>
                </a:solidFill>
              </a:rPr>
              <a:t>Otonomi</a:t>
            </a:r>
            <a:r>
              <a:rPr lang="tr-TR" sz="2400" b="1">
                <a:solidFill>
                  <a:srgbClr val="FFFF00"/>
                </a:solidFill>
              </a:rPr>
              <a:t>: </a:t>
            </a:r>
            <a:r>
              <a:rPr lang="tr-TR" sz="2400" b="1">
                <a:solidFill>
                  <a:srgbClr val="FFFFFF"/>
                </a:solidFill>
              </a:rPr>
              <a:t>Anormal mitotik aktivite (hızlı gelişme) ve fibröz kapsülden yoksun olma gibi özelliklerdir.</a:t>
            </a:r>
          </a:p>
        </p:txBody>
      </p:sp>
    </p:spTree>
    <p:extLst>
      <p:ext uri="{BB962C8B-B14F-4D97-AF65-F5344CB8AC3E}">
        <p14:creationId xmlns:p14="http://schemas.microsoft.com/office/powerpoint/2010/main" val="27780563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640014" y="188914"/>
            <a:ext cx="6072187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Tümörlerle ilgili terminoloji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774826" y="1196976"/>
            <a:ext cx="8715375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00"/>
                </a:solidFill>
              </a:rPr>
              <a:t> </a:t>
            </a:r>
            <a:r>
              <a:rPr lang="tr-TR" sz="2400" b="1" u="sng">
                <a:solidFill>
                  <a:srgbClr val="FFFF00"/>
                </a:solidFill>
              </a:rPr>
              <a:t>Neoplazm</a:t>
            </a:r>
            <a:r>
              <a:rPr lang="tr-TR" sz="2400" b="1">
                <a:solidFill>
                  <a:srgbClr val="FFFF00"/>
                </a:solidFill>
              </a:rPr>
              <a:t>: </a:t>
            </a:r>
            <a:r>
              <a:rPr lang="tr-TR" sz="2400" b="1">
                <a:solidFill>
                  <a:srgbClr val="FFFFFF"/>
                </a:solidFill>
              </a:rPr>
              <a:t>Diğer adıyla tümör, neoplazma, hücrelerin süratle çoğalması sonucu meydana gelen patolojik doku kitlesidir. Benign neoplazm, malign neoplazm olabilir.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</a:t>
            </a:r>
            <a:r>
              <a:rPr lang="tr-TR" sz="2400" b="1" u="sng">
                <a:solidFill>
                  <a:srgbClr val="FFFF00"/>
                </a:solidFill>
              </a:rPr>
              <a:t>Neoplastik</a:t>
            </a:r>
            <a:r>
              <a:rPr lang="tr-TR" sz="2400" b="1">
                <a:solidFill>
                  <a:srgbClr val="FFFF00"/>
                </a:solidFill>
              </a:rPr>
              <a:t>: </a:t>
            </a:r>
            <a:r>
              <a:rPr lang="tr-TR" sz="2400" b="1">
                <a:solidFill>
                  <a:srgbClr val="FFFFFF"/>
                </a:solidFill>
              </a:rPr>
              <a:t>Tümoral gelişme gösteren, tümoral gelişme ile ilgili anlamındadır.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00"/>
                </a:solidFill>
              </a:rPr>
              <a:t> </a:t>
            </a:r>
            <a:r>
              <a:rPr lang="tr-TR" sz="2400" b="1" u="sng">
                <a:solidFill>
                  <a:srgbClr val="FFFF00"/>
                </a:solidFill>
              </a:rPr>
              <a:t>Neoplazi</a:t>
            </a:r>
            <a:r>
              <a:rPr lang="tr-TR" sz="2400" b="1">
                <a:solidFill>
                  <a:srgbClr val="FFFF00"/>
                </a:solidFill>
              </a:rPr>
              <a:t>: </a:t>
            </a:r>
            <a:r>
              <a:rPr lang="tr-TR" sz="2400" b="1">
                <a:solidFill>
                  <a:srgbClr val="FFFFFF"/>
                </a:solidFill>
              </a:rPr>
              <a:t>Tümör oluşumu anlamındadır.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</a:t>
            </a:r>
            <a:r>
              <a:rPr lang="tr-TR" sz="2400" b="1" u="sng">
                <a:solidFill>
                  <a:srgbClr val="FFFF00"/>
                </a:solidFill>
              </a:rPr>
              <a:t>Metastaz</a:t>
            </a:r>
            <a:r>
              <a:rPr lang="tr-TR" sz="2400" b="1">
                <a:solidFill>
                  <a:srgbClr val="FFFF00"/>
                </a:solidFill>
              </a:rPr>
              <a:t>:</a:t>
            </a:r>
            <a:r>
              <a:rPr lang="tr-TR" sz="2400" b="1">
                <a:solidFill>
                  <a:srgbClr val="FFFFFF"/>
                </a:solidFill>
              </a:rPr>
              <a:t> Kötü huylu yani malign tümörlerin, kan veya lenf damarları yoluyla vücudun başka doku ve organlarına yayılması ve oralarda da tutulum yapmasıdır.</a:t>
            </a:r>
          </a:p>
        </p:txBody>
      </p:sp>
    </p:spTree>
    <p:extLst>
      <p:ext uri="{BB962C8B-B14F-4D97-AF65-F5344CB8AC3E}">
        <p14:creationId xmlns:p14="http://schemas.microsoft.com/office/powerpoint/2010/main" val="4336517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452562" y="0"/>
            <a:ext cx="921543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>
                <a:solidFill>
                  <a:srgbClr val="F10D12"/>
                </a:solidFill>
              </a:rPr>
              <a:t>Benign (iyi huylu) ve malign (kötü huylu) tümörlerin özellikleri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524000" y="642938"/>
            <a:ext cx="314325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1800" b="1">
                <a:solidFill>
                  <a:srgbClr val="F10D12"/>
                </a:solidFill>
              </a:rPr>
              <a:t>BENİGN TÜMÖRLER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167439" y="642938"/>
            <a:ext cx="328612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1800" b="1">
                <a:solidFill>
                  <a:srgbClr val="F10D12"/>
                </a:solidFill>
              </a:rPr>
              <a:t>MALİGN TÜMÖRLER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524000" y="1143001"/>
            <a:ext cx="4357688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1800" b="1">
                <a:solidFill>
                  <a:srgbClr val="FFFFFF"/>
                </a:solidFill>
              </a:rPr>
              <a:t>Metastaz yapmazlar.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sz="1800" b="1">
              <a:solidFill>
                <a:srgbClr val="FFFFFF"/>
              </a:solidFill>
            </a:endParaRP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1800" b="1">
                <a:solidFill>
                  <a:srgbClr val="FFFFFF"/>
                </a:solidFill>
              </a:rPr>
              <a:t>Yavaş gelişirler.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sz="1800" b="1">
              <a:solidFill>
                <a:srgbClr val="FFFFFF"/>
              </a:solidFill>
            </a:endParaRP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1800" b="1">
                <a:solidFill>
                  <a:srgbClr val="FFFFFF"/>
                </a:solidFill>
              </a:rPr>
              <a:t>Çekirdeklerinde kromatin ağı yoğunluğu fazladır.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sz="1800" b="1">
              <a:solidFill>
                <a:srgbClr val="FFFFFF"/>
              </a:solidFill>
            </a:endParaRP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1800" b="1">
                <a:solidFill>
                  <a:srgbClr val="FFFFFF"/>
                </a:solidFill>
              </a:rPr>
              <a:t>Köken aldıkları doku hücrelerine benzerler.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sz="1800" b="1">
              <a:solidFill>
                <a:srgbClr val="FFFFFF"/>
              </a:solidFill>
            </a:endParaRP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1800" b="1">
                <a:solidFill>
                  <a:srgbClr val="FFFFFF"/>
                </a:solidFill>
              </a:rPr>
              <a:t>Bazı tipleri hariç ekspansif gelişirler (doku içine girmezler).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5881688" y="1143000"/>
            <a:ext cx="4786312" cy="466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1800" b="1">
                <a:solidFill>
                  <a:srgbClr val="FFFFFF"/>
                </a:solidFill>
              </a:rPr>
              <a:t>Metastaz yaparlar.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sz="1800" b="1">
              <a:solidFill>
                <a:srgbClr val="FFFFFF"/>
              </a:solidFill>
            </a:endParaRP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1800" b="1">
                <a:solidFill>
                  <a:srgbClr val="FFFFFF"/>
                </a:solidFill>
              </a:rPr>
              <a:t>Hızlı gelişirler (mitotik aktivite fazladır).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sz="1800" b="1">
              <a:solidFill>
                <a:srgbClr val="FFFFFF"/>
              </a:solidFill>
            </a:endParaRP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1800" b="1">
                <a:solidFill>
                  <a:srgbClr val="FFFFFF"/>
                </a:solidFill>
              </a:rPr>
              <a:t>Çekirdeklerinde kromatin ağı yoğunluğu fazla değildir.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sz="1800" b="1">
              <a:solidFill>
                <a:srgbClr val="FFFFFF"/>
              </a:solidFill>
            </a:endParaRP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1800" b="1">
                <a:solidFill>
                  <a:srgbClr val="FFFFFF"/>
                </a:solidFill>
              </a:rPr>
              <a:t>Köken aldıkları doku hücrelerine benzemezler(atipizm).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sz="1800" b="1">
              <a:solidFill>
                <a:srgbClr val="FFFFFF"/>
              </a:solidFill>
            </a:endParaRP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1800" b="1">
                <a:solidFill>
                  <a:srgbClr val="FFFFFF"/>
                </a:solidFill>
              </a:rPr>
              <a:t>İnfiltratif gelişirler.</a:t>
            </a:r>
          </a:p>
        </p:txBody>
      </p:sp>
    </p:spTree>
    <p:extLst>
      <p:ext uri="{BB962C8B-B14F-4D97-AF65-F5344CB8AC3E}">
        <p14:creationId xmlns:p14="http://schemas.microsoft.com/office/powerpoint/2010/main" val="1893790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1452562" y="0"/>
            <a:ext cx="921543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>
                <a:solidFill>
                  <a:srgbClr val="F10D12"/>
                </a:solidFill>
              </a:rPr>
              <a:t>Benign (iyi huylu) ve malign (kötü huylu) tümörlerin özellikleri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524000" y="642938"/>
            <a:ext cx="314325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1800" b="1">
                <a:solidFill>
                  <a:srgbClr val="F10D12"/>
                </a:solidFill>
              </a:rPr>
              <a:t>BENİGN TÜMÖRLER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167439" y="642938"/>
            <a:ext cx="328612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1800" b="1">
                <a:solidFill>
                  <a:srgbClr val="F10D12"/>
                </a:solidFill>
              </a:rPr>
              <a:t>MALİGN TÜMÖRLER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524000" y="1143000"/>
            <a:ext cx="4357688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1800" b="1">
                <a:solidFill>
                  <a:srgbClr val="FFFFFF"/>
                </a:solidFill>
              </a:rPr>
              <a:t>Çevrelerinde fibröz bir kapsül vardır.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sz="1800" b="1">
              <a:solidFill>
                <a:srgbClr val="FFFFFF"/>
              </a:solidFill>
            </a:endParaRP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1800" b="1">
                <a:solidFill>
                  <a:srgbClr val="FFFFFF"/>
                </a:solidFill>
              </a:rPr>
              <a:t>Damar içine girmezler. 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sz="1800" b="1">
              <a:solidFill>
                <a:srgbClr val="FFFFFF"/>
              </a:solidFill>
            </a:endParaRP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sz="1800" b="1">
              <a:solidFill>
                <a:srgbClr val="FFFFFF"/>
              </a:solidFill>
            </a:endParaRP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1800" b="1">
                <a:solidFill>
                  <a:srgbClr val="FFFFFF"/>
                </a:solidFill>
              </a:rPr>
              <a:t>Yuvarlak ve muntazam gelişirler. Sert doku ile karşılaşırlarsa her iki taraftan elipsoid bir şekil alırlar (sınırları regülerdir).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sz="1800" b="1">
              <a:solidFill>
                <a:srgbClr val="FFFFFF"/>
              </a:solidFill>
            </a:endParaRP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1800" b="1">
                <a:solidFill>
                  <a:srgbClr val="FFFFFF"/>
                </a:solidFill>
              </a:rPr>
              <a:t>Çok yavaş büyürler ve organizmaya basınç yapmak suretiyle zararlı etki oluştururlar.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881688" y="1143001"/>
            <a:ext cx="4786312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1800" b="1">
                <a:solidFill>
                  <a:srgbClr val="FFFFFF"/>
                </a:solidFill>
              </a:rPr>
              <a:t>Fibröz kapsülleri yoktur.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sz="1800" b="1">
              <a:solidFill>
                <a:srgbClr val="FFFFFF"/>
              </a:solidFill>
            </a:endParaRP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1800" b="1">
                <a:solidFill>
                  <a:srgbClr val="FFFFFF"/>
                </a:solidFill>
              </a:rPr>
              <a:t>Damar içine girebilir ve bu yolla metastaz yaparlar.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sz="1800" b="1">
              <a:solidFill>
                <a:srgbClr val="FFFFFF"/>
              </a:solidFill>
            </a:endParaRP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1800" b="1">
                <a:solidFill>
                  <a:srgbClr val="FFFFFF"/>
                </a:solidFill>
              </a:rPr>
              <a:t>Sınırları düzensiz bir gelişim gösterir (irregüler). Gelişim hızlı olduğundan, hücreler normal şeklini almadan gelişir ve gittikçe şekilsizleşirler (anaplazi).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sz="1800" b="1">
              <a:solidFill>
                <a:srgbClr val="FFFFFF"/>
              </a:solidFill>
            </a:endParaRP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1800" b="1">
                <a:solidFill>
                  <a:srgbClr val="FFFFFF"/>
                </a:solidFill>
              </a:rPr>
              <a:t>Büyümeleri, enzim aracılığıyla dokunun yıkımı şeklindedir.</a:t>
            </a:r>
          </a:p>
        </p:txBody>
      </p:sp>
    </p:spTree>
    <p:extLst>
      <p:ext uri="{BB962C8B-B14F-4D97-AF65-F5344CB8AC3E}">
        <p14:creationId xmlns:p14="http://schemas.microsoft.com/office/powerpoint/2010/main" val="26219463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1992313" y="549275"/>
            <a:ext cx="792956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Malign tümörlerde metastaz iki şekilde olur: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367213" y="1484313"/>
            <a:ext cx="30972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Hematojen yol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Lenfojen yol</a:t>
            </a:r>
          </a:p>
        </p:txBody>
      </p:sp>
      <p:pic>
        <p:nvPicPr>
          <p:cNvPr id="16388" name="Picture 5" descr="http://www.acibadem.com.tr/Hayat/icerik_foto_galeri/a35d13d555954f998dc311228cb099d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6439" y="3789364"/>
            <a:ext cx="5330825" cy="262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95447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1881188" y="1071563"/>
            <a:ext cx="792956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Malign tümörler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881188" y="2214563"/>
            <a:ext cx="828675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Epitelyal dokudan köken alan malign tümörler: </a:t>
            </a:r>
            <a:r>
              <a:rPr lang="tr-TR" sz="2400" b="1">
                <a:solidFill>
                  <a:srgbClr val="FFFF00"/>
                </a:solidFill>
              </a:rPr>
              <a:t>KARSİNOM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Bağ dokusundan köken alan malign tümörler: </a:t>
            </a:r>
            <a:r>
              <a:rPr lang="tr-TR" sz="2400" b="1">
                <a:solidFill>
                  <a:srgbClr val="FFFF00"/>
                </a:solidFill>
              </a:rPr>
              <a:t>SARKOM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Çizgili kasların malign tümörleri: </a:t>
            </a:r>
            <a:r>
              <a:rPr lang="tr-TR" sz="2400" b="1">
                <a:solidFill>
                  <a:srgbClr val="FFFF00"/>
                </a:solidFill>
              </a:rPr>
              <a:t>RABDOMİYOSARKOM</a:t>
            </a:r>
          </a:p>
        </p:txBody>
      </p:sp>
    </p:spTree>
    <p:extLst>
      <p:ext uri="{BB962C8B-B14F-4D97-AF65-F5344CB8AC3E}">
        <p14:creationId xmlns:p14="http://schemas.microsoft.com/office/powerpoint/2010/main" val="30863797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8"/>
          <p:cNvSpPr>
            <a:spLocks noChangeArrowheads="1"/>
          </p:cNvSpPr>
          <p:nvPr/>
        </p:nvSpPr>
        <p:spPr bwMode="auto">
          <a:xfrm>
            <a:off x="4440238" y="4500564"/>
            <a:ext cx="2513012" cy="649287"/>
          </a:xfrm>
          <a:prstGeom prst="rect">
            <a:avLst/>
          </a:prstGeom>
          <a:gradFill rotWithShape="1">
            <a:gsLst>
              <a:gs pos="0">
                <a:srgbClr val="47762F"/>
              </a:gs>
              <a:gs pos="50000">
                <a:srgbClr val="99FF66"/>
              </a:gs>
              <a:gs pos="100000">
                <a:srgbClr val="47762F"/>
              </a:gs>
            </a:gsLst>
            <a:lin ang="0" scaled="1"/>
          </a:gra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99FF66"/>
            </a:extrusionClr>
            <a:contourClr>
              <a:srgbClr val="47762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18435" name="AutoShape 30"/>
          <p:cNvSpPr>
            <a:spLocks noChangeArrowheads="1"/>
          </p:cNvSpPr>
          <p:nvPr/>
        </p:nvSpPr>
        <p:spPr bwMode="auto">
          <a:xfrm rot="-7635104">
            <a:off x="3453607" y="4631532"/>
            <a:ext cx="433388" cy="936625"/>
          </a:xfrm>
          <a:prstGeom prst="downArrow">
            <a:avLst>
              <a:gd name="adj1" fmla="val 50000"/>
              <a:gd name="adj2" fmla="val 54029"/>
            </a:avLst>
          </a:prstGeom>
          <a:solidFill>
            <a:srgbClr val="FF0000"/>
          </a:soli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33"/>
            </a:extrusionClr>
            <a:contourClr>
              <a:srgbClr val="FF0000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18436" name="Rectangle 28"/>
          <p:cNvSpPr>
            <a:spLocks noChangeArrowheads="1"/>
          </p:cNvSpPr>
          <p:nvPr/>
        </p:nvSpPr>
        <p:spPr bwMode="auto">
          <a:xfrm>
            <a:off x="4440238" y="1714500"/>
            <a:ext cx="2513012" cy="649288"/>
          </a:xfrm>
          <a:prstGeom prst="rect">
            <a:avLst/>
          </a:prstGeom>
          <a:gradFill rotWithShape="1">
            <a:gsLst>
              <a:gs pos="0">
                <a:srgbClr val="47762F"/>
              </a:gs>
              <a:gs pos="50000">
                <a:srgbClr val="99FF66"/>
              </a:gs>
              <a:gs pos="100000">
                <a:srgbClr val="47762F"/>
              </a:gs>
            </a:gsLst>
            <a:lin ang="0" scaled="1"/>
          </a:gra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99FF66"/>
            </a:extrusionClr>
            <a:contourClr>
              <a:srgbClr val="47762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167188" y="1643063"/>
            <a:ext cx="28575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LENF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238625" y="4429125"/>
            <a:ext cx="28575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KAN</a:t>
            </a:r>
          </a:p>
        </p:txBody>
      </p:sp>
      <p:sp>
        <p:nvSpPr>
          <p:cNvPr id="18439" name="AutoShape 30"/>
          <p:cNvSpPr>
            <a:spLocks noChangeArrowheads="1"/>
          </p:cNvSpPr>
          <p:nvPr/>
        </p:nvSpPr>
        <p:spPr bwMode="auto">
          <a:xfrm rot="-3117375">
            <a:off x="3452020" y="991395"/>
            <a:ext cx="433387" cy="936625"/>
          </a:xfrm>
          <a:prstGeom prst="downArrow">
            <a:avLst>
              <a:gd name="adj1" fmla="val 50000"/>
              <a:gd name="adj2" fmla="val 54029"/>
            </a:avLst>
          </a:prstGeom>
          <a:solidFill>
            <a:srgbClr val="FF0000"/>
          </a:soli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33"/>
            </a:extrusionClr>
            <a:contourClr>
              <a:srgbClr val="FF0000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524000" y="357188"/>
            <a:ext cx="28575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KARSİNOM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524000" y="5500688"/>
            <a:ext cx="28575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SARKOM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9096375" y="209551"/>
            <a:ext cx="1143000" cy="674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3600" b="1">
                <a:solidFill>
                  <a:srgbClr val="FF0000"/>
                </a:solidFill>
              </a:rPr>
              <a:t>M</a:t>
            </a:r>
          </a:p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3600" b="1">
                <a:solidFill>
                  <a:srgbClr val="FF0000"/>
                </a:solidFill>
              </a:rPr>
              <a:t>E</a:t>
            </a:r>
          </a:p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3600" b="1">
                <a:solidFill>
                  <a:srgbClr val="FF0000"/>
                </a:solidFill>
              </a:rPr>
              <a:t>T</a:t>
            </a:r>
          </a:p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3600" b="1">
                <a:solidFill>
                  <a:srgbClr val="FF0000"/>
                </a:solidFill>
              </a:rPr>
              <a:t>A</a:t>
            </a:r>
          </a:p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3600" b="1">
                <a:solidFill>
                  <a:srgbClr val="FF0000"/>
                </a:solidFill>
              </a:rPr>
              <a:t>S</a:t>
            </a:r>
          </a:p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3600" b="1">
                <a:solidFill>
                  <a:srgbClr val="FF0000"/>
                </a:solidFill>
              </a:rPr>
              <a:t>T</a:t>
            </a:r>
          </a:p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3600" b="1">
                <a:solidFill>
                  <a:srgbClr val="FF0000"/>
                </a:solidFill>
              </a:rPr>
              <a:t>A</a:t>
            </a:r>
          </a:p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3600" b="1">
                <a:solidFill>
                  <a:srgbClr val="FF0000"/>
                </a:solidFill>
              </a:rPr>
              <a:t>Z</a:t>
            </a:r>
          </a:p>
        </p:txBody>
      </p:sp>
      <p:sp>
        <p:nvSpPr>
          <p:cNvPr id="18443" name="AutoShape 30"/>
          <p:cNvSpPr>
            <a:spLocks noChangeArrowheads="1"/>
          </p:cNvSpPr>
          <p:nvPr/>
        </p:nvSpPr>
        <p:spPr bwMode="auto">
          <a:xfrm rot="-3117375">
            <a:off x="8166895" y="1277145"/>
            <a:ext cx="433387" cy="936625"/>
          </a:xfrm>
          <a:prstGeom prst="downArrow">
            <a:avLst>
              <a:gd name="adj1" fmla="val 50000"/>
              <a:gd name="adj2" fmla="val 54029"/>
            </a:avLst>
          </a:prstGeom>
          <a:solidFill>
            <a:srgbClr val="FF0000"/>
          </a:soli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33"/>
            </a:extrusionClr>
            <a:contourClr>
              <a:srgbClr val="FF0000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18444" name="AutoShape 30"/>
          <p:cNvSpPr>
            <a:spLocks noChangeArrowheads="1"/>
          </p:cNvSpPr>
          <p:nvPr/>
        </p:nvSpPr>
        <p:spPr bwMode="auto">
          <a:xfrm rot="-3117375">
            <a:off x="8166894" y="205582"/>
            <a:ext cx="433388" cy="936625"/>
          </a:xfrm>
          <a:prstGeom prst="downArrow">
            <a:avLst>
              <a:gd name="adj1" fmla="val 50000"/>
              <a:gd name="adj2" fmla="val 54029"/>
            </a:avLst>
          </a:prstGeom>
          <a:solidFill>
            <a:srgbClr val="FF0000"/>
          </a:soli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33"/>
            </a:extrusionClr>
            <a:contourClr>
              <a:srgbClr val="FF0000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18445" name="AutoShape 30"/>
          <p:cNvSpPr>
            <a:spLocks noChangeArrowheads="1"/>
          </p:cNvSpPr>
          <p:nvPr/>
        </p:nvSpPr>
        <p:spPr bwMode="auto">
          <a:xfrm rot="-3117375">
            <a:off x="8309769" y="5930107"/>
            <a:ext cx="433388" cy="936625"/>
          </a:xfrm>
          <a:prstGeom prst="downArrow">
            <a:avLst>
              <a:gd name="adj1" fmla="val 50000"/>
              <a:gd name="adj2" fmla="val 54029"/>
            </a:avLst>
          </a:prstGeom>
          <a:solidFill>
            <a:srgbClr val="FF0000"/>
          </a:soli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33"/>
            </a:extrusionClr>
            <a:contourClr>
              <a:srgbClr val="FF0000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18446" name="AutoShape 30"/>
          <p:cNvSpPr>
            <a:spLocks noChangeArrowheads="1"/>
          </p:cNvSpPr>
          <p:nvPr/>
        </p:nvSpPr>
        <p:spPr bwMode="auto">
          <a:xfrm rot="-3117375">
            <a:off x="8309769" y="4920457"/>
            <a:ext cx="433388" cy="936625"/>
          </a:xfrm>
          <a:prstGeom prst="downArrow">
            <a:avLst>
              <a:gd name="adj1" fmla="val 50000"/>
              <a:gd name="adj2" fmla="val 54029"/>
            </a:avLst>
          </a:prstGeom>
          <a:solidFill>
            <a:srgbClr val="FF0000"/>
          </a:soli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33"/>
            </a:extrusionClr>
            <a:contourClr>
              <a:srgbClr val="FF0000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18447" name="AutoShape 30"/>
          <p:cNvSpPr>
            <a:spLocks noChangeArrowheads="1"/>
          </p:cNvSpPr>
          <p:nvPr/>
        </p:nvSpPr>
        <p:spPr bwMode="auto">
          <a:xfrm rot="-3117375">
            <a:off x="8238332" y="3777457"/>
            <a:ext cx="433388" cy="936625"/>
          </a:xfrm>
          <a:prstGeom prst="downArrow">
            <a:avLst>
              <a:gd name="adj1" fmla="val 50000"/>
              <a:gd name="adj2" fmla="val 54029"/>
            </a:avLst>
          </a:prstGeom>
          <a:solidFill>
            <a:srgbClr val="FF0000"/>
          </a:soli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33"/>
            </a:extrusionClr>
            <a:contourClr>
              <a:srgbClr val="FF0000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18448" name="AutoShape 30"/>
          <p:cNvSpPr>
            <a:spLocks noChangeArrowheads="1"/>
          </p:cNvSpPr>
          <p:nvPr/>
        </p:nvSpPr>
        <p:spPr bwMode="auto">
          <a:xfrm rot="-3117375">
            <a:off x="8238332" y="2634457"/>
            <a:ext cx="433388" cy="936625"/>
          </a:xfrm>
          <a:prstGeom prst="downArrow">
            <a:avLst>
              <a:gd name="adj1" fmla="val 50000"/>
              <a:gd name="adj2" fmla="val 54029"/>
            </a:avLst>
          </a:prstGeom>
          <a:solidFill>
            <a:srgbClr val="FF0000"/>
          </a:soli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33"/>
            </a:extrusionClr>
            <a:contourClr>
              <a:srgbClr val="FF0000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1991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7" grpId="0" autoUpdateAnimBg="0"/>
      <p:bldP spid="9" grpId="0" autoUpdateAnimBg="0"/>
      <p:bldP spid="10" grpId="0" autoUpdateAnimBg="0"/>
      <p:bldP spid="11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024063" y="1071563"/>
            <a:ext cx="792956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Oral ve maksillofasiyal bölge tümörleri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992313" y="2852739"/>
            <a:ext cx="828675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Oral ve maksillofasiyal bölge (ağız ve çene-yüz) tümörleri denince; ağız boşluğu ve çevre dokuları ile çeneler, tükürük bezleri, baş-boyun ve yüzün diğer yapılarını kapsayan tümörler akla gelir.</a:t>
            </a:r>
          </a:p>
        </p:txBody>
      </p:sp>
    </p:spTree>
    <p:extLst>
      <p:ext uri="{BB962C8B-B14F-4D97-AF65-F5344CB8AC3E}">
        <p14:creationId xmlns:p14="http://schemas.microsoft.com/office/powerpoint/2010/main" val="29084587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919288" y="2636838"/>
            <a:ext cx="828675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Oral ve maksillofasiyal bölge tümörleri, vücudun diğer organ ve doku tümörlerine göre daha az bir oranda görülmesine rağmen, bölgenin fonksiyonel ve estetik önemi nedeniyle hastaların yaşam konforunu ciddi anlamda etkilemektedir.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024063" y="1071563"/>
            <a:ext cx="792956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Oral ve maksillofasiyal bölge tümörleri</a:t>
            </a:r>
          </a:p>
        </p:txBody>
      </p:sp>
    </p:spTree>
    <p:extLst>
      <p:ext uri="{BB962C8B-B14F-4D97-AF65-F5344CB8AC3E}">
        <p14:creationId xmlns:p14="http://schemas.microsoft.com/office/powerpoint/2010/main" val="40152840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2024064" y="3571876"/>
            <a:ext cx="5400675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FFFFF"/>
                </a:solidFill>
              </a:rPr>
              <a:t>Prof. Dr. Ümit AKAL AKTAŞ</a:t>
            </a:r>
          </a:p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>
              <a:solidFill>
                <a:srgbClr val="FFFFFF"/>
              </a:solidFill>
            </a:endParaRPr>
          </a:p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>
                <a:solidFill>
                  <a:srgbClr val="F8F878"/>
                </a:solidFill>
              </a:rPr>
              <a:t>Ankara Üniversitesi Diş Hekimliği </a:t>
            </a:r>
          </a:p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>
                <a:solidFill>
                  <a:srgbClr val="F8F878"/>
                </a:solidFill>
              </a:rPr>
              <a:t>Fakültesi Ağız, Diş, Çene Hastalıkları </a:t>
            </a:r>
          </a:p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>
                <a:solidFill>
                  <a:srgbClr val="F8F878"/>
                </a:solidFill>
              </a:rPr>
              <a:t>ve Cerrahisi Anabilim Dalı</a:t>
            </a:r>
          </a:p>
        </p:txBody>
      </p:sp>
      <p:sp>
        <p:nvSpPr>
          <p:cNvPr id="3075" name="Text Box 45"/>
          <p:cNvSpPr txBox="1">
            <a:spLocks noChangeArrowheads="1"/>
          </p:cNvSpPr>
          <p:nvPr/>
        </p:nvSpPr>
        <p:spPr bwMode="auto">
          <a:xfrm>
            <a:off x="1809750" y="428626"/>
            <a:ext cx="85725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3200" b="1">
                <a:solidFill>
                  <a:srgbClr val="E22B00"/>
                </a:solidFill>
              </a:rPr>
              <a:t>TÜMÖR, TRAVMATİZMA, ÇOCUKLARDA SÜREKLİ ÖN DİŞ YARALANMALARI VE CERRAHİ TEDAVİSİ</a:t>
            </a:r>
          </a:p>
        </p:txBody>
      </p:sp>
      <p:sp>
        <p:nvSpPr>
          <p:cNvPr id="5" name="Rectangle 33"/>
          <p:cNvSpPr>
            <a:spLocks noChangeArrowheads="1"/>
          </p:cNvSpPr>
          <p:nvPr/>
        </p:nvSpPr>
        <p:spPr bwMode="auto">
          <a:xfrm>
            <a:off x="7824789" y="4292600"/>
            <a:ext cx="71437" cy="2376488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>
            <a:outerShdw dist="56796" dir="1593903" algn="ctr" rotWithShape="0">
              <a:srgbClr val="000000"/>
            </a:outerShdw>
          </a:effec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20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Rectangle 36"/>
          <p:cNvSpPr>
            <a:spLocks noChangeArrowheads="1"/>
          </p:cNvSpPr>
          <p:nvPr/>
        </p:nvSpPr>
        <p:spPr bwMode="auto">
          <a:xfrm rot="16200000">
            <a:off x="9084469" y="5409407"/>
            <a:ext cx="71438" cy="2447925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>
            <a:outerShdw dist="56796" dir="1593903" algn="ctr" rotWithShape="0">
              <a:srgbClr val="000000"/>
            </a:outerShdw>
          </a:effec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20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 37"/>
          <p:cNvSpPr>
            <a:spLocks noChangeArrowheads="1"/>
          </p:cNvSpPr>
          <p:nvPr/>
        </p:nvSpPr>
        <p:spPr bwMode="auto">
          <a:xfrm rot="16200000">
            <a:off x="8994776" y="2978151"/>
            <a:ext cx="144462" cy="2484437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>
            <a:outerShdw dist="56796" dir="1593903" algn="ctr" rotWithShape="0">
              <a:srgbClr val="000000"/>
            </a:outerShdw>
          </a:effec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20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Rectangle 34"/>
          <p:cNvSpPr>
            <a:spLocks noChangeArrowheads="1"/>
          </p:cNvSpPr>
          <p:nvPr/>
        </p:nvSpPr>
        <p:spPr bwMode="auto">
          <a:xfrm>
            <a:off x="10272713" y="4148138"/>
            <a:ext cx="107950" cy="2520950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5000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>
            <a:outerShdw dist="56796" dir="1593903" algn="ctr" rotWithShape="0">
              <a:srgbClr val="000000"/>
            </a:outerShdw>
          </a:effec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20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Picture 39" descr="logo_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92" t="26367" r="44089" b="44923"/>
          <a:stretch>
            <a:fillRect/>
          </a:stretch>
        </p:blipFill>
        <p:spPr bwMode="auto">
          <a:xfrm>
            <a:off x="7967663" y="4292600"/>
            <a:ext cx="2273300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01548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952625" y="1571626"/>
            <a:ext cx="828675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Oral ve maksillofasiyal bölge tümörleri, oluşumları, orijinleri, etiyolojileri ve lokalizasyonları açısından özel bir önem taşır. Fonksiyonel, kozmetik ve hayati yönden oldukça önemli bir durum oluşturabilir.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Bu bölgedeki neoplastik oluşumların beslenme, solunum, konuşma gibi fonksiyonel ve estetik kayıplara yol açması, vücudun diğer bölgelerine göre hastaların yaşamını çoğu kez daha fazla konforsuzlaştırmaktadır.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024063" y="571500"/>
            <a:ext cx="792956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Oral ve maksillofasiyal bölge tümörleri</a:t>
            </a:r>
          </a:p>
        </p:txBody>
      </p:sp>
    </p:spTree>
    <p:extLst>
      <p:ext uri="{BB962C8B-B14F-4D97-AF65-F5344CB8AC3E}">
        <p14:creationId xmlns:p14="http://schemas.microsoft.com/office/powerpoint/2010/main" val="36288055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992313" y="2060575"/>
            <a:ext cx="82867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Benign - malign tümörler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Odontojenik - non-odontojenik tümörler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847850" y="5445125"/>
            <a:ext cx="59769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>
                <a:solidFill>
                  <a:srgbClr val="FFFFFF"/>
                </a:solidFill>
              </a:rPr>
              <a:t> </a:t>
            </a:r>
            <a:r>
              <a:rPr lang="tr-TR" b="1">
                <a:solidFill>
                  <a:srgbClr val="FFFF00"/>
                </a:solidFill>
              </a:rPr>
              <a:t>Odontojenik:</a:t>
            </a:r>
            <a:r>
              <a:rPr lang="tr-TR" b="1">
                <a:solidFill>
                  <a:srgbClr val="FFFFFF"/>
                </a:solidFill>
              </a:rPr>
              <a:t> Dişleri oluşturan dokulardan köken alan demektir.</a:t>
            </a:r>
          </a:p>
        </p:txBody>
      </p:sp>
      <p:pic>
        <p:nvPicPr>
          <p:cNvPr id="22532" name="Picture 4" descr="https://encrypted-tbn2.gstatic.com/images?q=tbn:ANd9GcQofokHk4_nzavdK5WMjli20o09m5AdDRpbTXurDjoQqRT6FxwqI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3563" y="5013325"/>
            <a:ext cx="1719262" cy="163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095501" y="857250"/>
            <a:ext cx="792956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Oral ve maksillofasiyal bölge tümörleri</a:t>
            </a:r>
          </a:p>
        </p:txBody>
      </p:sp>
    </p:spTree>
    <p:extLst>
      <p:ext uri="{BB962C8B-B14F-4D97-AF65-F5344CB8AC3E}">
        <p14:creationId xmlns:p14="http://schemas.microsoft.com/office/powerpoint/2010/main" val="23438744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738313" y="1000126"/>
            <a:ext cx="8502650" cy="563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Odontojenik tümörler, diş formundaki yapıların epitelyal, mezenkimal veya her ikisinden birlikte köken alan lezyonlardır.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Sadece maksilla veya mandibulada lokalizedirler.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Klinik olarak asemptomatiktirler; fakat büyük boyutlara ulaştıklarında kortikal ekspansiyona, dişlerin hareketine ve kemik destrüksiyonuna neden olabilirler.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Çeşitli odontojenik tümörlerin yaş, lokalizasyon ve radyolojik görünümleri gibi tipik temel özellikleri ayırıcı tanıda oldukça önemlidir.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024063" y="214313"/>
            <a:ext cx="792956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Oral ve maksillofasiyal bölge tümörleri</a:t>
            </a:r>
          </a:p>
        </p:txBody>
      </p:sp>
    </p:spTree>
    <p:extLst>
      <p:ext uri="{BB962C8B-B14F-4D97-AF65-F5344CB8AC3E}">
        <p14:creationId xmlns:p14="http://schemas.microsoft.com/office/powerpoint/2010/main" val="33525879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703388" y="1341438"/>
            <a:ext cx="8502650" cy="507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Odontojenik tümörler hamartamatöz proliferasyondan, metastatik yeteneği olan malign neoplazmlara kadar değişebilirler.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Lezyonların biyolojik karakterlerinin tanımlanması, tedavide temel bir önem taşır.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Odontojenik tümörlerin çoğu benign olup, lokal olarak agresif olabilirler (ameloblastomada olduğu gibi).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Nadir görülen malign tiplerinin dışında genellikle yavaş büyürler.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024063" y="428625"/>
            <a:ext cx="792956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Oral ve maksillofasiyal bölge tümörleri</a:t>
            </a:r>
          </a:p>
        </p:txBody>
      </p:sp>
    </p:spTree>
    <p:extLst>
      <p:ext uri="{BB962C8B-B14F-4D97-AF65-F5344CB8AC3E}">
        <p14:creationId xmlns:p14="http://schemas.microsoft.com/office/powerpoint/2010/main" val="3299477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809750" y="2571751"/>
            <a:ext cx="8504238" cy="230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Non-odontojenik tümörler ise, maksillofasiyal bölgede genellikle sinir, damar, kemik, tükürük bezi veya diğer dokulardan köken alan lezyonlardır.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Malign veya benign karakterde olabilirler.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09751" y="1071563"/>
            <a:ext cx="792956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Oral ve maksillofasiyal bölge tümörleri</a:t>
            </a:r>
          </a:p>
        </p:txBody>
      </p:sp>
    </p:spTree>
    <p:extLst>
      <p:ext uri="{BB962C8B-B14F-4D97-AF65-F5344CB8AC3E}">
        <p14:creationId xmlns:p14="http://schemas.microsoft.com/office/powerpoint/2010/main" val="8111227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703388" y="1341439"/>
            <a:ext cx="850265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Benign tümörler yavaş ve ekspansif büyüyüp metastaz yapmazlar.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İçerdikleri hücreler hangi dokudan köken almışsa o dokunun hücrelerine benzerler. 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Çevrelerinde genellikle fibröz dokudan oluşmuş bir kapsül vardır.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Malign tümörlerde ise, mitotik aktivite çok fazla olup hızlı büyürler ve metastaz yaparlar.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095501" y="357188"/>
            <a:ext cx="792956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Oral ve maksillofasiyal bölge tümörleri</a:t>
            </a:r>
          </a:p>
        </p:txBody>
      </p:sp>
    </p:spTree>
    <p:extLst>
      <p:ext uri="{BB962C8B-B14F-4D97-AF65-F5344CB8AC3E}">
        <p14:creationId xmlns:p14="http://schemas.microsoft.com/office/powerpoint/2010/main" val="36659541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5"/>
          <p:cNvSpPr txBox="1">
            <a:spLocks noChangeArrowheads="1"/>
          </p:cNvSpPr>
          <p:nvPr/>
        </p:nvSpPr>
        <p:spPr bwMode="auto">
          <a:xfrm>
            <a:off x="2595563" y="2143126"/>
            <a:ext cx="657225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8800" b="1">
                <a:solidFill>
                  <a:srgbClr val="E22B00"/>
                </a:solidFill>
              </a:rPr>
              <a:t>TÜMÖR</a:t>
            </a:r>
          </a:p>
        </p:txBody>
      </p:sp>
    </p:spTree>
    <p:extLst>
      <p:ext uri="{BB962C8B-B14F-4D97-AF65-F5344CB8AC3E}">
        <p14:creationId xmlns:p14="http://schemas.microsoft.com/office/powerpoint/2010/main" val="271234537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952751" y="571501"/>
            <a:ext cx="54594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3200" b="1">
                <a:solidFill>
                  <a:srgbClr val="F10D12"/>
                </a:solidFill>
              </a:rPr>
              <a:t>TÜMÖR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2166939" y="1714500"/>
            <a:ext cx="755967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Herhangi bir hücrenin veya </a:t>
            </a:r>
            <a:r>
              <a:rPr lang="tr-TR" sz="2400" b="1">
                <a:solidFill>
                  <a:srgbClr val="F5F5F5"/>
                </a:solidFill>
              </a:rPr>
              <a:t>hücre </a:t>
            </a:r>
            <a:r>
              <a:rPr lang="tr-TR" sz="2400" b="1">
                <a:solidFill>
                  <a:srgbClr val="FFFFFF"/>
                </a:solidFill>
              </a:rPr>
              <a:t>gruplarının organizmanın kontrol mekanizmalarının etkisinden çıkarak hızlı ve anormal bir şekilde çoğalmasıyla oluşan kitlelere verilen genel isimdir. 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Latincede tümör, "şişlik, ur" anlamına gelmektedir.</a:t>
            </a:r>
          </a:p>
        </p:txBody>
      </p:sp>
    </p:spTree>
    <p:extLst>
      <p:ext uri="{BB962C8B-B14F-4D97-AF65-F5344CB8AC3E}">
        <p14:creationId xmlns:p14="http://schemas.microsoft.com/office/powerpoint/2010/main" val="30334809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952751" y="571501"/>
            <a:ext cx="54594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3200" b="1">
                <a:solidFill>
                  <a:srgbClr val="F10D12"/>
                </a:solidFill>
              </a:rPr>
              <a:t>TÜMÖR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2166939" y="1714500"/>
            <a:ext cx="7559675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“Tümör”, diğer adı ile ”ur”, genel olarak dokularda gelişen herhangi bir şişliğe, daha sıklıkla kullanılan hali ile de iyi ya da kötü huylu kitlesel </a:t>
            </a:r>
            <a:r>
              <a:rPr lang="tr-TR" sz="2400" b="1">
                <a:solidFill>
                  <a:srgbClr val="FFFF00"/>
                </a:solidFill>
              </a:rPr>
              <a:t>neoplazi </a:t>
            </a:r>
            <a:r>
              <a:rPr lang="tr-TR" sz="2400" b="1">
                <a:solidFill>
                  <a:srgbClr val="FFFFFF"/>
                </a:solidFill>
              </a:rPr>
              <a:t>dokusunun kendisine verilen addır.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</a:t>
            </a:r>
            <a:r>
              <a:rPr lang="tr-TR" sz="2400" b="1">
                <a:solidFill>
                  <a:srgbClr val="F5F5F5"/>
                </a:solidFill>
              </a:rPr>
              <a:t>Neoplazi ise patolojik anlamda yeni doku oluşumu anlamına gelmektedir.</a:t>
            </a:r>
          </a:p>
        </p:txBody>
      </p:sp>
    </p:spTree>
    <p:extLst>
      <p:ext uri="{BB962C8B-B14F-4D97-AF65-F5344CB8AC3E}">
        <p14:creationId xmlns:p14="http://schemas.microsoft.com/office/powerpoint/2010/main" val="27965226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1952626" y="642938"/>
            <a:ext cx="792956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Tümörlerin üç temel özelliği vardır: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2024063" y="1785938"/>
            <a:ext cx="828675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Tümörler amaçsızca ürerler. Çünkü otonomi kazanmışlardır.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Tümörlerin üremesinde normal dokulardaki gibi bir sınır yoktur. Yani sınırsızca ürerler.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Tümörlerin üremesi herhangi bir kontrol mekanizması (apoptozis vb) ile tam anlamıyla kontrol edilemez. Bu nedenle tümörler kontrolsüzce ürerler.</a:t>
            </a:r>
          </a:p>
        </p:txBody>
      </p:sp>
    </p:spTree>
    <p:extLst>
      <p:ext uri="{BB962C8B-B14F-4D97-AF65-F5344CB8AC3E}">
        <p14:creationId xmlns:p14="http://schemas.microsoft.com/office/powerpoint/2010/main" val="6867795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8"/>
          <p:cNvSpPr>
            <a:spLocks noChangeArrowheads="1"/>
          </p:cNvSpPr>
          <p:nvPr/>
        </p:nvSpPr>
        <p:spPr bwMode="auto">
          <a:xfrm>
            <a:off x="1809751" y="2928939"/>
            <a:ext cx="3059113" cy="935037"/>
          </a:xfrm>
          <a:prstGeom prst="rect">
            <a:avLst/>
          </a:prstGeom>
          <a:gradFill rotWithShape="1">
            <a:gsLst>
              <a:gs pos="0">
                <a:srgbClr val="47762F"/>
              </a:gs>
              <a:gs pos="50000">
                <a:srgbClr val="99FF66"/>
              </a:gs>
              <a:gs pos="100000">
                <a:srgbClr val="47762F"/>
              </a:gs>
            </a:gsLst>
            <a:lin ang="0" scaled="1"/>
          </a:gra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99FF66"/>
            </a:extrusionClr>
            <a:contourClr>
              <a:srgbClr val="47762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8195" name="Rectangle 28"/>
          <p:cNvSpPr>
            <a:spLocks noChangeArrowheads="1"/>
          </p:cNvSpPr>
          <p:nvPr/>
        </p:nvSpPr>
        <p:spPr bwMode="auto">
          <a:xfrm>
            <a:off x="1809751" y="285750"/>
            <a:ext cx="3059113" cy="935038"/>
          </a:xfrm>
          <a:prstGeom prst="rect">
            <a:avLst/>
          </a:prstGeom>
          <a:gradFill rotWithShape="1">
            <a:gsLst>
              <a:gs pos="0">
                <a:srgbClr val="47762F"/>
              </a:gs>
              <a:gs pos="50000">
                <a:srgbClr val="99FF66"/>
              </a:gs>
              <a:gs pos="100000">
                <a:srgbClr val="47762F"/>
              </a:gs>
            </a:gsLst>
            <a:lin ang="0" scaled="1"/>
          </a:gra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99FF66"/>
            </a:extrusionClr>
            <a:contourClr>
              <a:srgbClr val="47762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8196" name="Rectangle 28"/>
          <p:cNvSpPr>
            <a:spLocks noChangeArrowheads="1"/>
          </p:cNvSpPr>
          <p:nvPr/>
        </p:nvSpPr>
        <p:spPr bwMode="auto">
          <a:xfrm>
            <a:off x="1809751" y="5786439"/>
            <a:ext cx="3059113" cy="935037"/>
          </a:xfrm>
          <a:prstGeom prst="rect">
            <a:avLst/>
          </a:prstGeom>
          <a:gradFill rotWithShape="1">
            <a:gsLst>
              <a:gs pos="0">
                <a:srgbClr val="47762F"/>
              </a:gs>
              <a:gs pos="50000">
                <a:srgbClr val="99FF66"/>
              </a:gs>
              <a:gs pos="100000">
                <a:srgbClr val="47762F"/>
              </a:gs>
            </a:gsLst>
            <a:lin ang="0" scaled="1"/>
          </a:gra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99FF66"/>
            </a:extrusionClr>
            <a:contourClr>
              <a:srgbClr val="47762F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1881188" y="357188"/>
            <a:ext cx="28575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AMAÇSIZ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881188" y="5857875"/>
            <a:ext cx="28575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KONTROLSÜZ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81188" y="3000375"/>
            <a:ext cx="285750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SINIRSIZ</a:t>
            </a:r>
          </a:p>
        </p:txBody>
      </p:sp>
      <p:sp>
        <p:nvSpPr>
          <p:cNvPr id="8200" name="AutoShape 30"/>
          <p:cNvSpPr>
            <a:spLocks noChangeArrowheads="1"/>
          </p:cNvSpPr>
          <p:nvPr/>
        </p:nvSpPr>
        <p:spPr bwMode="auto">
          <a:xfrm rot="-5400000">
            <a:off x="5704683" y="2963070"/>
            <a:ext cx="433387" cy="936625"/>
          </a:xfrm>
          <a:prstGeom prst="downArrow">
            <a:avLst>
              <a:gd name="adj1" fmla="val 50000"/>
              <a:gd name="adj2" fmla="val 54029"/>
            </a:avLst>
          </a:prstGeom>
          <a:solidFill>
            <a:srgbClr val="FF0000"/>
          </a:soli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CFF33"/>
            </a:extrusionClr>
            <a:contourClr>
              <a:srgbClr val="FF0000"/>
            </a:contourClr>
          </a:sp3d>
        </p:spPr>
        <p:txBody>
          <a:bodyPr wrap="none" anchor="ctr">
            <a:flatTx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</a:endParaRPr>
          </a:p>
        </p:txBody>
      </p:sp>
      <p:pic>
        <p:nvPicPr>
          <p:cNvPr id="8201" name="Picture 2" descr="Digital illustration of lung cancer cells in color background - stock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78" b="8282"/>
          <a:stretch>
            <a:fillRect/>
          </a:stretch>
        </p:blipFill>
        <p:spPr bwMode="auto">
          <a:xfrm>
            <a:off x="2238375" y="1357314"/>
            <a:ext cx="2000250" cy="132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4" descr="Photo of hela cell.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76" y="4071938"/>
            <a:ext cx="2024063" cy="137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3" name="Picture 6" descr="https://upload.wikimedia.org/wikipedia/commons/thumb/5/53/Secondary_tumor_deposits_in_the_liver_from_a_primary_cancer_of_the_pancreas.jpg/200px-Secondary_tumor_deposits_in_the_liver_from_a_primary_cancer_of_the_pancreas.jpg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7563" y="142876"/>
            <a:ext cx="257175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4" name="Picture 8" descr="https://upload.wikimedia.org/wikipedia/commons/thumb/0/0b/Serous_LMP_Tumor.jpg/200px-Serous_LMP_Tumor.jpg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3313" y="2357438"/>
            <a:ext cx="2025650" cy="135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6524626" y="1785938"/>
            <a:ext cx="3929063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>
                <a:solidFill>
                  <a:srgbClr val="F10D12"/>
                </a:solidFill>
              </a:rPr>
              <a:t>Karaciğer tümörü</a:t>
            </a: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6453188" y="3714750"/>
            <a:ext cx="392906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>
                <a:solidFill>
                  <a:srgbClr val="F10D12"/>
                </a:solidFill>
              </a:rPr>
              <a:t>Mesane tümörü</a:t>
            </a:r>
          </a:p>
        </p:txBody>
      </p:sp>
      <p:pic>
        <p:nvPicPr>
          <p:cNvPr id="8207" name="Picture 16" descr="http://www.peoples.ru/state/citizen/trinny_amuhirwe/amuhirwe_414.jpg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29" b="9270"/>
          <a:stretch>
            <a:fillRect/>
          </a:stretch>
        </p:blipFill>
        <p:spPr bwMode="auto">
          <a:xfrm>
            <a:off x="8024814" y="4357688"/>
            <a:ext cx="242887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6096001" y="6143625"/>
            <a:ext cx="3929063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>
                <a:solidFill>
                  <a:srgbClr val="F10D12"/>
                </a:solidFill>
              </a:rPr>
              <a:t>Maksilla tümörü</a:t>
            </a:r>
          </a:p>
        </p:txBody>
      </p:sp>
      <p:pic>
        <p:nvPicPr>
          <p:cNvPr id="8209" name="Picture 18" descr="http://www.angelfire.com/or3/orhanguven/tumor1.jpg">
            <a:hlinkClick r:id="rId11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6" r="5714" b="5843"/>
          <a:stretch>
            <a:fillRect/>
          </a:stretch>
        </p:blipFill>
        <p:spPr bwMode="auto">
          <a:xfrm>
            <a:off x="5453064" y="4357688"/>
            <a:ext cx="24288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25863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autoUpdateAnimBg="0"/>
      <p:bldP spid="4" grpId="0" autoUpdateAnimBg="0"/>
      <p:bldP spid="13" grpId="0" autoUpdateAnimBg="0"/>
      <p:bldP spid="14" grpId="0" autoUpdateAnimBg="0"/>
      <p:bldP spid="16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1881188" y="928689"/>
            <a:ext cx="828675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Gerçek neoplastik özellikler (Lexer’a göre)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881189" y="2214563"/>
            <a:ext cx="84296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</a:t>
            </a:r>
            <a:r>
              <a:rPr lang="tr-TR" sz="2400" b="1" u="sng">
                <a:solidFill>
                  <a:srgbClr val="FFFF00"/>
                </a:solidFill>
              </a:rPr>
              <a:t>Otonomi</a:t>
            </a:r>
            <a:r>
              <a:rPr lang="tr-TR" sz="2400" b="1">
                <a:solidFill>
                  <a:srgbClr val="FFFF00"/>
                </a:solidFill>
              </a:rPr>
              <a:t>:</a:t>
            </a:r>
            <a:r>
              <a:rPr lang="tr-TR" sz="2400" b="1">
                <a:solidFill>
                  <a:srgbClr val="FFFFFF"/>
                </a:solidFill>
              </a:rPr>
              <a:t> Herhangi bir organa bağlı olmaksızın gelişim gösterme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</a:t>
            </a:r>
            <a:r>
              <a:rPr lang="tr-TR" sz="2400" b="1" u="sng">
                <a:solidFill>
                  <a:srgbClr val="FFFF00"/>
                </a:solidFill>
              </a:rPr>
              <a:t>Atipizm</a:t>
            </a:r>
            <a:r>
              <a:rPr lang="tr-TR" sz="2400" b="1">
                <a:solidFill>
                  <a:srgbClr val="FFFF00"/>
                </a:solidFill>
              </a:rPr>
              <a:t>:</a:t>
            </a:r>
            <a:r>
              <a:rPr lang="tr-TR" sz="2400" b="1">
                <a:solidFill>
                  <a:srgbClr val="FFFFFF"/>
                </a:solidFill>
              </a:rPr>
              <a:t> Kitlenin yapısının çevre dokulardan farklı olması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</a:t>
            </a:r>
            <a:r>
              <a:rPr lang="tr-TR" sz="2400" b="1" u="sng">
                <a:solidFill>
                  <a:srgbClr val="FFFF00"/>
                </a:solidFill>
              </a:rPr>
              <a:t>İnvazyon</a:t>
            </a:r>
            <a:r>
              <a:rPr lang="tr-TR" sz="2400" b="1">
                <a:solidFill>
                  <a:srgbClr val="FFFF00"/>
                </a:solidFill>
              </a:rPr>
              <a:t>:</a:t>
            </a:r>
            <a:r>
              <a:rPr lang="tr-TR" sz="2400" b="1">
                <a:solidFill>
                  <a:srgbClr val="FFFFFF"/>
                </a:solidFill>
              </a:rPr>
              <a:t> Gelişimin son bulmayıp devamlı yayılma özelliği</a:t>
            </a:r>
          </a:p>
        </p:txBody>
      </p:sp>
    </p:spTree>
    <p:extLst>
      <p:ext uri="{BB962C8B-B14F-4D97-AF65-F5344CB8AC3E}">
        <p14:creationId xmlns:p14="http://schemas.microsoft.com/office/powerpoint/2010/main" val="11973128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1809751" y="1285875"/>
            <a:ext cx="792956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800" b="1">
                <a:solidFill>
                  <a:srgbClr val="F10D12"/>
                </a:solidFill>
              </a:rPr>
              <a:t>Tümörlerde genel klasifikasyon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881188" y="2786063"/>
            <a:ext cx="82867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BENİGN – İYİ HUYLU – SELİM TÜMÖRLER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Blip>
                <a:blip r:embed="rId2"/>
              </a:buBlip>
            </a:pPr>
            <a:r>
              <a:rPr lang="tr-TR" sz="2400" b="1">
                <a:solidFill>
                  <a:srgbClr val="FFFFFF"/>
                </a:solidFill>
              </a:rPr>
              <a:t> MALİGN – KÖTÜ HUYLU – HABİS TÜMÖRLER</a:t>
            </a:r>
          </a:p>
        </p:txBody>
      </p:sp>
    </p:spTree>
    <p:extLst>
      <p:ext uri="{BB962C8B-B14F-4D97-AF65-F5344CB8AC3E}">
        <p14:creationId xmlns:p14="http://schemas.microsoft.com/office/powerpoint/2010/main" val="31870337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uzme">
  <a:themeElements>
    <a:clrScheme name="Huzme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Huz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uzme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zme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zme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zme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zme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zme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zme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zme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zm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971</Words>
  <Application>Microsoft Office PowerPoint</Application>
  <PresentationFormat>Geniş ekran</PresentationFormat>
  <Paragraphs>130</Paragraphs>
  <Slides>25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Comic Sans MS</vt:lpstr>
      <vt:lpstr>Wingdings</vt:lpstr>
      <vt:lpstr>Office Teması</vt:lpstr>
      <vt:lpstr>Huzme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Cahit</dc:creator>
  <cp:lastModifiedBy>Cahit</cp:lastModifiedBy>
  <cp:revision>1</cp:revision>
  <dcterms:created xsi:type="dcterms:W3CDTF">2018-03-13T09:01:01Z</dcterms:created>
  <dcterms:modified xsi:type="dcterms:W3CDTF">2018-03-13T09:01:11Z</dcterms:modified>
</cp:coreProperties>
</file>