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4" r:id="rId4"/>
    <p:sldId id="258" r:id="rId5"/>
    <p:sldId id="277" r:id="rId6"/>
    <p:sldId id="282" r:id="rId7"/>
    <p:sldId id="259" r:id="rId8"/>
    <p:sldId id="278" r:id="rId9"/>
    <p:sldId id="283" r:id="rId10"/>
    <p:sldId id="260" r:id="rId11"/>
    <p:sldId id="284" r:id="rId12"/>
    <p:sldId id="275" r:id="rId13"/>
    <p:sldId id="285" r:id="rId14"/>
    <p:sldId id="290" r:id="rId15"/>
    <p:sldId id="286" r:id="rId16"/>
    <p:sldId id="289" r:id="rId17"/>
    <p:sldId id="288" r:id="rId18"/>
    <p:sldId id="291" r:id="rId19"/>
    <p:sldId id="292" r:id="rId20"/>
    <p:sldId id="262" r:id="rId21"/>
    <p:sldId id="293" r:id="rId22"/>
    <p:sldId id="294" r:id="rId23"/>
    <p:sldId id="263" r:id="rId24"/>
    <p:sldId id="295" r:id="rId2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15F5F-D72B-48B3-903B-D0C6E9C2527B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tr-TR"/>
        </a:p>
      </dgm:t>
    </dgm:pt>
    <dgm:pt modelId="{7C298D2A-79B9-411D-BE3E-7FF2D49D1BDC}">
      <dgm:prSet phldrT="[Metin]"/>
      <dgm:spPr/>
      <dgm:t>
        <a:bodyPr/>
        <a:lstStyle/>
        <a:p>
          <a:r>
            <a:rPr lang="tr-TR" dirty="0" smtClean="0"/>
            <a:t>Kadın</a:t>
          </a:r>
          <a:endParaRPr lang="tr-TR" dirty="0"/>
        </a:p>
      </dgm:t>
    </dgm:pt>
    <dgm:pt modelId="{AD4A95E1-51D1-420C-9F7E-EB07165F9DDB}" type="parTrans" cxnId="{24A5D514-CB82-46CD-A0F6-E1CD07B822CF}">
      <dgm:prSet/>
      <dgm:spPr/>
      <dgm:t>
        <a:bodyPr/>
        <a:lstStyle/>
        <a:p>
          <a:endParaRPr lang="tr-TR"/>
        </a:p>
      </dgm:t>
    </dgm:pt>
    <dgm:pt modelId="{03484D8B-560C-470B-B512-618D1079CD7C}" type="sibTrans" cxnId="{24A5D514-CB82-46CD-A0F6-E1CD07B822CF}">
      <dgm:prSet/>
      <dgm:spPr/>
      <dgm:t>
        <a:bodyPr/>
        <a:lstStyle/>
        <a:p>
          <a:endParaRPr lang="tr-TR"/>
        </a:p>
      </dgm:t>
    </dgm:pt>
    <dgm:pt modelId="{1012928C-71D1-4D60-9D08-C49BF8286F34}">
      <dgm:prSet phldrT="[Metin]"/>
      <dgm:spPr/>
      <dgm:t>
        <a:bodyPr/>
        <a:lstStyle/>
        <a:p>
          <a:r>
            <a:rPr lang="tr-TR" dirty="0" err="1" smtClean="0"/>
            <a:t>Puberta</a:t>
          </a:r>
          <a:endParaRPr lang="tr-TR" dirty="0"/>
        </a:p>
      </dgm:t>
    </dgm:pt>
    <dgm:pt modelId="{63C79961-24F8-4A39-866A-E2B8111A2D4B}" type="parTrans" cxnId="{85E2BF7F-6689-4AB1-AC66-5C2F29F6F88D}">
      <dgm:prSet/>
      <dgm:spPr/>
      <dgm:t>
        <a:bodyPr/>
        <a:lstStyle/>
        <a:p>
          <a:endParaRPr lang="tr-TR"/>
        </a:p>
      </dgm:t>
    </dgm:pt>
    <dgm:pt modelId="{67BD08EF-2F9D-422E-BAC4-067F9CC9E459}" type="sibTrans" cxnId="{85E2BF7F-6689-4AB1-AC66-5C2F29F6F88D}">
      <dgm:prSet/>
      <dgm:spPr/>
      <dgm:t>
        <a:bodyPr/>
        <a:lstStyle/>
        <a:p>
          <a:endParaRPr lang="tr-TR"/>
        </a:p>
      </dgm:t>
    </dgm:pt>
    <dgm:pt modelId="{7E861CBF-1B7B-4A06-949E-5528F8539D42}">
      <dgm:prSet phldrT="[Metin]"/>
      <dgm:spPr/>
      <dgm:t>
        <a:bodyPr/>
        <a:lstStyle/>
        <a:p>
          <a:r>
            <a:rPr lang="tr-TR" dirty="0" err="1" smtClean="0"/>
            <a:t>Mestruasyon</a:t>
          </a:r>
          <a:endParaRPr lang="tr-TR" dirty="0"/>
        </a:p>
      </dgm:t>
    </dgm:pt>
    <dgm:pt modelId="{BD6FCD16-2BB5-4607-BCA4-43B91A123225}" type="parTrans" cxnId="{27BB0FB4-3577-4C61-BA98-5827BA3761E0}">
      <dgm:prSet/>
      <dgm:spPr/>
      <dgm:t>
        <a:bodyPr/>
        <a:lstStyle/>
        <a:p>
          <a:endParaRPr lang="tr-TR"/>
        </a:p>
      </dgm:t>
    </dgm:pt>
    <dgm:pt modelId="{7E46FE1A-A344-443F-901B-6053BB6FD115}" type="sibTrans" cxnId="{27BB0FB4-3577-4C61-BA98-5827BA3761E0}">
      <dgm:prSet/>
      <dgm:spPr/>
      <dgm:t>
        <a:bodyPr/>
        <a:lstStyle/>
        <a:p>
          <a:endParaRPr lang="tr-TR"/>
        </a:p>
      </dgm:t>
    </dgm:pt>
    <dgm:pt modelId="{BE8FB043-F524-45AF-ACD9-6393453ACF05}">
      <dgm:prSet phldrT="[Metin]"/>
      <dgm:spPr/>
      <dgm:t>
        <a:bodyPr/>
        <a:lstStyle/>
        <a:p>
          <a:r>
            <a:rPr lang="tr-TR" dirty="0" smtClean="0"/>
            <a:t>Hamilelik</a:t>
          </a:r>
          <a:endParaRPr lang="tr-TR" dirty="0"/>
        </a:p>
      </dgm:t>
    </dgm:pt>
    <dgm:pt modelId="{FA0F921D-5FA4-4B0B-A0F2-12EA6EA9F107}" type="parTrans" cxnId="{E296DF70-4725-4F14-9B36-3FB041ED72A8}">
      <dgm:prSet/>
      <dgm:spPr/>
      <dgm:t>
        <a:bodyPr/>
        <a:lstStyle/>
        <a:p>
          <a:endParaRPr lang="tr-TR"/>
        </a:p>
      </dgm:t>
    </dgm:pt>
    <dgm:pt modelId="{75BBD18F-2ECB-45FA-9F53-DF962C6F0279}" type="sibTrans" cxnId="{E296DF70-4725-4F14-9B36-3FB041ED72A8}">
      <dgm:prSet/>
      <dgm:spPr/>
      <dgm:t>
        <a:bodyPr/>
        <a:lstStyle/>
        <a:p>
          <a:endParaRPr lang="tr-TR"/>
        </a:p>
      </dgm:t>
    </dgm:pt>
    <dgm:pt modelId="{66872FEF-70DA-4A27-90B4-5C8CCE5A2F64}">
      <dgm:prSet phldrT="[Metin]"/>
      <dgm:spPr/>
      <dgm:t>
        <a:bodyPr/>
        <a:lstStyle/>
        <a:p>
          <a:r>
            <a:rPr lang="tr-TR" dirty="0" smtClean="0"/>
            <a:t>Menopoz</a:t>
          </a:r>
          <a:endParaRPr lang="tr-TR" dirty="0"/>
        </a:p>
      </dgm:t>
    </dgm:pt>
    <dgm:pt modelId="{5901BAE9-52C3-4BAC-B658-C0CDF604AC6D}" type="parTrans" cxnId="{66926F4A-43BE-4B6A-91DA-F5B224C7558B}">
      <dgm:prSet/>
      <dgm:spPr/>
      <dgm:t>
        <a:bodyPr/>
        <a:lstStyle/>
        <a:p>
          <a:endParaRPr lang="tr-TR"/>
        </a:p>
      </dgm:t>
    </dgm:pt>
    <dgm:pt modelId="{375CF3BC-27A4-475F-975A-976B1BBC4F74}" type="sibTrans" cxnId="{66926F4A-43BE-4B6A-91DA-F5B224C7558B}">
      <dgm:prSet/>
      <dgm:spPr/>
      <dgm:t>
        <a:bodyPr/>
        <a:lstStyle/>
        <a:p>
          <a:endParaRPr lang="tr-TR"/>
        </a:p>
      </dgm:t>
    </dgm:pt>
    <dgm:pt modelId="{DCCBE26F-4DF7-4405-9C39-E5ADC2AE0BAE}" type="pres">
      <dgm:prSet presAssocID="{B0315F5F-D72B-48B3-903B-D0C6E9C252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D8CB53D-C01B-4AC7-A25B-E1C7A4CC5FF3}" type="pres">
      <dgm:prSet presAssocID="{B0315F5F-D72B-48B3-903B-D0C6E9C2527B}" presName="cycle" presStyleCnt="0"/>
      <dgm:spPr/>
    </dgm:pt>
    <dgm:pt modelId="{B8078516-F6E6-42EA-8D15-4B1A41C7B9BE}" type="pres">
      <dgm:prSet presAssocID="{7C298D2A-79B9-411D-BE3E-7FF2D49D1BD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66F99A-00C4-412F-81E7-6E6A39161B7A}" type="pres">
      <dgm:prSet presAssocID="{03484D8B-560C-470B-B512-618D1079CD7C}" presName="sibTransFirstNode" presStyleLbl="bgShp" presStyleIdx="0" presStyleCnt="1"/>
      <dgm:spPr/>
      <dgm:t>
        <a:bodyPr/>
        <a:lstStyle/>
        <a:p>
          <a:endParaRPr lang="tr-TR"/>
        </a:p>
      </dgm:t>
    </dgm:pt>
    <dgm:pt modelId="{D640FFE0-AE17-4FB1-83D8-BD16BBA39213}" type="pres">
      <dgm:prSet presAssocID="{1012928C-71D1-4D60-9D08-C49BF8286F3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776131-C77D-48B0-B75A-918A64D6395E}" type="pres">
      <dgm:prSet presAssocID="{7E861CBF-1B7B-4A06-949E-5528F8539D4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E41A27-688D-41B1-825B-BB961BFC0E26}" type="pres">
      <dgm:prSet presAssocID="{BE8FB043-F524-45AF-ACD9-6393453ACF0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FF3C28-088B-4A28-B05C-8EB40C32CC37}" type="pres">
      <dgm:prSet presAssocID="{66872FEF-70DA-4A27-90B4-5C8CCE5A2F6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0EAEBCF-75AF-4BE4-A1B6-77BE89AC9ADF}" type="presOf" srcId="{BE8FB043-F524-45AF-ACD9-6393453ACF05}" destId="{9BE41A27-688D-41B1-825B-BB961BFC0E26}" srcOrd="0" destOrd="0" presId="urn:microsoft.com/office/officeart/2005/8/layout/cycle3"/>
    <dgm:cxn modelId="{6A5DF7FC-2A2F-43E6-AAAF-EC9F2D07D57E}" type="presOf" srcId="{66872FEF-70DA-4A27-90B4-5C8CCE5A2F64}" destId="{59FF3C28-088B-4A28-B05C-8EB40C32CC37}" srcOrd="0" destOrd="0" presId="urn:microsoft.com/office/officeart/2005/8/layout/cycle3"/>
    <dgm:cxn modelId="{85E2BF7F-6689-4AB1-AC66-5C2F29F6F88D}" srcId="{B0315F5F-D72B-48B3-903B-D0C6E9C2527B}" destId="{1012928C-71D1-4D60-9D08-C49BF8286F34}" srcOrd="1" destOrd="0" parTransId="{63C79961-24F8-4A39-866A-E2B8111A2D4B}" sibTransId="{67BD08EF-2F9D-422E-BAC4-067F9CC9E459}"/>
    <dgm:cxn modelId="{8ED015D6-D4D7-4090-9DF5-6B2787F76CE7}" type="presOf" srcId="{B0315F5F-D72B-48B3-903B-D0C6E9C2527B}" destId="{DCCBE26F-4DF7-4405-9C39-E5ADC2AE0BAE}" srcOrd="0" destOrd="0" presId="urn:microsoft.com/office/officeart/2005/8/layout/cycle3"/>
    <dgm:cxn modelId="{CD8C14D6-2C61-4D33-AEC6-2AF43C53F78E}" type="presOf" srcId="{03484D8B-560C-470B-B512-618D1079CD7C}" destId="{D466F99A-00C4-412F-81E7-6E6A39161B7A}" srcOrd="0" destOrd="0" presId="urn:microsoft.com/office/officeart/2005/8/layout/cycle3"/>
    <dgm:cxn modelId="{79A83063-B29C-4AAB-9A47-F206B7D9AD1E}" type="presOf" srcId="{1012928C-71D1-4D60-9D08-C49BF8286F34}" destId="{D640FFE0-AE17-4FB1-83D8-BD16BBA39213}" srcOrd="0" destOrd="0" presId="urn:microsoft.com/office/officeart/2005/8/layout/cycle3"/>
    <dgm:cxn modelId="{24A5D514-CB82-46CD-A0F6-E1CD07B822CF}" srcId="{B0315F5F-D72B-48B3-903B-D0C6E9C2527B}" destId="{7C298D2A-79B9-411D-BE3E-7FF2D49D1BDC}" srcOrd="0" destOrd="0" parTransId="{AD4A95E1-51D1-420C-9F7E-EB07165F9DDB}" sibTransId="{03484D8B-560C-470B-B512-618D1079CD7C}"/>
    <dgm:cxn modelId="{66926F4A-43BE-4B6A-91DA-F5B224C7558B}" srcId="{B0315F5F-D72B-48B3-903B-D0C6E9C2527B}" destId="{66872FEF-70DA-4A27-90B4-5C8CCE5A2F64}" srcOrd="4" destOrd="0" parTransId="{5901BAE9-52C3-4BAC-B658-C0CDF604AC6D}" sibTransId="{375CF3BC-27A4-475F-975A-976B1BBC4F74}"/>
    <dgm:cxn modelId="{27BB0FB4-3577-4C61-BA98-5827BA3761E0}" srcId="{B0315F5F-D72B-48B3-903B-D0C6E9C2527B}" destId="{7E861CBF-1B7B-4A06-949E-5528F8539D42}" srcOrd="2" destOrd="0" parTransId="{BD6FCD16-2BB5-4607-BCA4-43B91A123225}" sibTransId="{7E46FE1A-A344-443F-901B-6053BB6FD115}"/>
    <dgm:cxn modelId="{219AA115-43F7-4F2A-9F58-94B5F7ACECA8}" type="presOf" srcId="{7C298D2A-79B9-411D-BE3E-7FF2D49D1BDC}" destId="{B8078516-F6E6-42EA-8D15-4B1A41C7B9BE}" srcOrd="0" destOrd="0" presId="urn:microsoft.com/office/officeart/2005/8/layout/cycle3"/>
    <dgm:cxn modelId="{5A711941-DA9E-4615-BDB1-C02C5088AED3}" type="presOf" srcId="{7E861CBF-1B7B-4A06-949E-5528F8539D42}" destId="{37776131-C77D-48B0-B75A-918A64D6395E}" srcOrd="0" destOrd="0" presId="urn:microsoft.com/office/officeart/2005/8/layout/cycle3"/>
    <dgm:cxn modelId="{E296DF70-4725-4F14-9B36-3FB041ED72A8}" srcId="{B0315F5F-D72B-48B3-903B-D0C6E9C2527B}" destId="{BE8FB043-F524-45AF-ACD9-6393453ACF05}" srcOrd="3" destOrd="0" parTransId="{FA0F921D-5FA4-4B0B-A0F2-12EA6EA9F107}" sibTransId="{75BBD18F-2ECB-45FA-9F53-DF962C6F0279}"/>
    <dgm:cxn modelId="{22A889B1-1866-4A1C-B505-99414FFB5E65}" type="presParOf" srcId="{DCCBE26F-4DF7-4405-9C39-E5ADC2AE0BAE}" destId="{CD8CB53D-C01B-4AC7-A25B-E1C7A4CC5FF3}" srcOrd="0" destOrd="0" presId="urn:microsoft.com/office/officeart/2005/8/layout/cycle3"/>
    <dgm:cxn modelId="{F12EF1AF-E120-4F93-ADD1-3D0435780643}" type="presParOf" srcId="{CD8CB53D-C01B-4AC7-A25B-E1C7A4CC5FF3}" destId="{B8078516-F6E6-42EA-8D15-4B1A41C7B9BE}" srcOrd="0" destOrd="0" presId="urn:microsoft.com/office/officeart/2005/8/layout/cycle3"/>
    <dgm:cxn modelId="{EEED0AB6-60C2-4DA0-9C0C-13FA7AD66EEF}" type="presParOf" srcId="{CD8CB53D-C01B-4AC7-A25B-E1C7A4CC5FF3}" destId="{D466F99A-00C4-412F-81E7-6E6A39161B7A}" srcOrd="1" destOrd="0" presId="urn:microsoft.com/office/officeart/2005/8/layout/cycle3"/>
    <dgm:cxn modelId="{D3E007DF-88FB-4B8D-92CD-B9C011EDF49A}" type="presParOf" srcId="{CD8CB53D-C01B-4AC7-A25B-E1C7A4CC5FF3}" destId="{D640FFE0-AE17-4FB1-83D8-BD16BBA39213}" srcOrd="2" destOrd="0" presId="urn:microsoft.com/office/officeart/2005/8/layout/cycle3"/>
    <dgm:cxn modelId="{9974F59F-39E8-4907-A4C6-3AC431ECBEAF}" type="presParOf" srcId="{CD8CB53D-C01B-4AC7-A25B-E1C7A4CC5FF3}" destId="{37776131-C77D-48B0-B75A-918A64D6395E}" srcOrd="3" destOrd="0" presId="urn:microsoft.com/office/officeart/2005/8/layout/cycle3"/>
    <dgm:cxn modelId="{6E0B29F6-3C8D-4BD3-90DE-6906ADCC5AB7}" type="presParOf" srcId="{CD8CB53D-C01B-4AC7-A25B-E1C7A4CC5FF3}" destId="{9BE41A27-688D-41B1-825B-BB961BFC0E26}" srcOrd="4" destOrd="0" presId="urn:microsoft.com/office/officeart/2005/8/layout/cycle3"/>
    <dgm:cxn modelId="{C4F9F00A-AEE0-4547-AB65-5F43C1A98706}" type="presParOf" srcId="{CD8CB53D-C01B-4AC7-A25B-E1C7A4CC5FF3}" destId="{59FF3C28-088B-4A28-B05C-8EB40C32CC37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8 Oval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5336A-B3BD-4B4F-8A3B-3F0916A468E0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7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0D44F8-570A-4534-9DB7-7D1ECD20C1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0ABB-A506-4055-9BF5-61A04A0299E1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F35B-F69C-42F6-B27F-66865303D3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26551-D8A7-4F60-8046-BBB8C3A79AD1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8AFF-6F0A-40E8-B0BB-517C7F81BD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0E9C-35ED-407E-BCF4-35F3900D1386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10CC-4CE2-4F7A-9E0A-23A0DFB2BF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07A3-682F-464F-9905-ABADA9E45D76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8D03-FE00-49A9-9205-10D80F8394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Dikdörtgen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9 Dikdörtgen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8 Oval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90C9B3-6932-4B94-B6EF-0B17D5A71730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770F1B-1563-4F54-BB2C-C2E17C87C9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1FEA-C380-473B-B15F-07967A226AFB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77B0-78C5-48A7-B50F-C16A6BFA24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801381-6F80-4982-92D4-C7B24537E01F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CF65D7-2D8A-42F1-899B-8AD1E880A0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FA26-EA5C-4397-8BA5-FDD812AA57A5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4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DB166-8E1E-4904-9913-7D0C64E442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Dikdörtgen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5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D1C04E-25D9-47C4-B141-D58633A9CE31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05DF3-FE64-4A4D-BDF4-6A195BD1DF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32B831-3753-4DA1-B0C4-1F90973041A0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7E13F-D527-447E-97CB-4CAA87BF34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8 Akış Çizelgesi: İşlem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9 Akış Çizelgesi: İşlem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E37F3A-0827-439D-B503-1373491B5D48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587416-F2CA-4AF1-8A8D-A59BC26A0C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7 Oval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11 Dikdörtgen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8 Metin Yer Tutucusu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FDEA25-8039-4D63-8411-6A637D5506CF}" type="datetimeFigureOut">
              <a:rPr lang="tr-TR"/>
              <a:pPr>
                <a:defRPr/>
              </a:pPr>
              <a:t>28.04.2016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EB3B233-6900-4BD5-982F-88C74B420F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4" r:id="rId3"/>
    <p:sldLayoutId id="2147483670" r:id="rId4"/>
    <p:sldLayoutId id="2147483675" r:id="rId5"/>
    <p:sldLayoutId id="2147483669" r:id="rId6"/>
    <p:sldLayoutId id="2147483676" r:id="rId7"/>
    <p:sldLayoutId id="2147483677" r:id="rId8"/>
    <p:sldLayoutId id="2147483678" r:id="rId9"/>
    <p:sldLayoutId id="2147483668" r:id="rId10"/>
    <p:sldLayoutId id="2147483667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258888" y="126841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Kadın ve </a:t>
            </a:r>
            <a:r>
              <a:rPr lang="tr-TR" dirty="0" err="1" smtClean="0">
                <a:solidFill>
                  <a:schemeClr val="tx2">
                    <a:satMod val="130000"/>
                  </a:schemeClr>
                </a:solidFill>
              </a:rPr>
              <a:t>Periodontal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 Sağlık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58888" y="3860800"/>
            <a:ext cx="7407275" cy="8874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dirty="0" smtClean="0"/>
              <a:t>Prof Dr Adnan TEZEL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Puberta</a:t>
            </a:r>
          </a:p>
        </p:txBody>
      </p:sp>
      <p:sp>
        <p:nvSpPr>
          <p:cNvPr id="22530" name="2 İçerik Yer Tutucusu"/>
          <p:cNvSpPr>
            <a:spLocks noGrp="1"/>
          </p:cNvSpPr>
          <p:nvPr>
            <p:ph idx="1"/>
          </p:nvPr>
        </p:nvSpPr>
        <p:spPr>
          <a:xfrm>
            <a:off x="1644650" y="2285992"/>
            <a:ext cx="74993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Times New Roman" pitchFamily="18" charset="0"/>
              </a:rPr>
              <a:t>Puberta</a:t>
            </a:r>
            <a:r>
              <a:rPr lang="tr-TR" sz="2400" dirty="0" smtClean="0">
                <a:latin typeface="Times New Roman" pitchFamily="18" charset="0"/>
              </a:rPr>
              <a:t> seks hormonlarının önemli derecede arttığı bir dönemdir.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Kızlarda </a:t>
            </a:r>
            <a:r>
              <a:rPr lang="tr-TR" sz="2400" dirty="0" err="1" smtClean="0">
                <a:latin typeface="Times New Roman" pitchFamily="18" charset="0"/>
              </a:rPr>
              <a:t>overlerde</a:t>
            </a:r>
            <a:r>
              <a:rPr lang="tr-TR" sz="2400" dirty="0" smtClean="0">
                <a:latin typeface="Times New Roman" pitchFamily="18" charset="0"/>
              </a:rPr>
              <a:t> üretilen östrojen erkeklerde testislerde üretilen </a:t>
            </a:r>
            <a:r>
              <a:rPr lang="tr-TR" sz="2400" dirty="0" err="1" smtClean="0">
                <a:latin typeface="Times New Roman" pitchFamily="18" charset="0"/>
              </a:rPr>
              <a:t>testesteron</a:t>
            </a:r>
            <a:r>
              <a:rPr lang="tr-TR" sz="2400" dirty="0" smtClean="0">
                <a:latin typeface="Times New Roman" pitchFamily="18" charset="0"/>
              </a:rPr>
              <a:t> en önemlileridir.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</a:rPr>
              <a:t>Puberta</a:t>
            </a:r>
            <a:r>
              <a:rPr lang="tr-TR" sz="2400" dirty="0" smtClean="0">
                <a:latin typeface="Times New Roman" pitchFamily="18" charset="0"/>
              </a:rPr>
              <a:t> döneminde erkeklerde ve kadınlarda fiziksel ve davranışsal değişiklikler olur. 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Times New Roman" pitchFamily="18" charset="0"/>
              </a:rPr>
              <a:t>Puberta</a:t>
            </a:r>
            <a:r>
              <a:rPr lang="tr-TR" sz="2400" dirty="0" smtClean="0">
                <a:latin typeface="Times New Roman" pitchFamily="18" charset="0"/>
              </a:rPr>
              <a:t> yaşı, bireylere ve cinsiyete göre değişiklik gösterir ve 4-5 yıl kadar devam eder.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Coğrafik durum, genetik, beslenme, aktivite gibi durumlar da  </a:t>
            </a:r>
            <a:r>
              <a:rPr lang="tr-TR" sz="2400" dirty="0" err="1" smtClean="0">
                <a:latin typeface="Times New Roman" pitchFamily="18" charset="0"/>
              </a:rPr>
              <a:t>puberta</a:t>
            </a:r>
            <a:r>
              <a:rPr lang="tr-TR" sz="2400" dirty="0" smtClean="0">
                <a:latin typeface="Times New Roman" pitchFamily="18" charset="0"/>
              </a:rPr>
              <a:t> yaşını etkiler.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	</a:t>
            </a:r>
          </a:p>
        </p:txBody>
      </p:sp>
      <p:pic>
        <p:nvPicPr>
          <p:cNvPr id="4" name="Picture 4" descr="117-1735_IMG"/>
          <p:cNvPicPr>
            <a:picLocks noChangeAspect="1" noChangeArrowheads="1"/>
          </p:cNvPicPr>
          <p:nvPr/>
        </p:nvPicPr>
        <p:blipFill>
          <a:blip r:embed="rId2"/>
          <a:srcRect l="1981" t="48413" r="53122" b="11975"/>
          <a:stretch>
            <a:fillRect/>
          </a:stretch>
        </p:blipFill>
        <p:spPr bwMode="auto">
          <a:xfrm>
            <a:off x="5214942" y="214290"/>
            <a:ext cx="36576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>
              <a:effectLst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1331913" y="2057400"/>
            <a:ext cx="74993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Birçok çalışmada plak seviyeleri değişmediği halde puberta döneminde iltihabın arttığı rapor edilmiştir.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Belirli periodontal patojenlerin prevalansının puberta döneminde hormonların mevcudiyetiyle alakalı olduğu rapor edilmiştir.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Subgingival florada Prevotella intermedia  ve Capnocytophaga türleri artar.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Prevotella intermedia vitamin K(menadione) yerine progesteron ve östrojeni besin olarak kullanır.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P intermedia ile testesteron, östrogen ve progesteron seviyeleri arasında serum ilişkisi bildirilmiştir.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400" smtClean="0">
                <a:latin typeface="Times New Roman" pitchFamily="18" charset="0"/>
              </a:rPr>
              <a:t>	</a:t>
            </a:r>
          </a:p>
          <a:p>
            <a:pPr eaLnBrk="1" hangingPunct="1"/>
            <a:endParaRPr lang="tr-TR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Puberta gingivitisi puberta döneminde plağa bağımlı olarak oluşan ve hormonal değişimlerin hastalığın gelişmesi ve seyrinde rol oynadıkları kronik gingivitis şeklidir.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12-13 yaşlarında 7-10 ay gingivitis prevalansı artar. Puberta döneminde yapılan çalışmalarda küçük lokal irritanlara karşı dahi abartılı doku cevabı sonucu puberta gingivitisi olduğu rapor edilmiştir.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Seks hormonlarındaki artış dişetlerindeki küçük kan damarlarının genişlemesine neden olur ve bunun sonucunda kızarıklık, kanama ve şişlik meydana gelir.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1258888" y="1268413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900" b="1" smtClean="0">
                <a:effectLst/>
              </a:rPr>
              <a:t>Periodonsiyumda puberta döneminde klinik ve mikrobiyolojik değişiklikler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971550" y="2636838"/>
            <a:ext cx="7891463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200" smtClean="0"/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Kapiller damar sonlanmalarında kan dolaşımı artar ve buna bağlı olarakta gingivitis prevalansı artar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Lokal irritanların varlığında kanama daha fazla olur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Özellikle P. intermedia,  P.nihrescens, Capnocytophaga,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400" smtClean="0">
                <a:latin typeface="Times New Roman" pitchFamily="18" charset="0"/>
              </a:rPr>
              <a:t>	B. İntermedius türleri olmak üzere bakteri sayısı artar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Dişetlerinde hiperplastik büyümeler gözlenebilir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Times New Roman" pitchFamily="18" charset="0"/>
            </a:endParaRPr>
          </a:p>
          <a:p>
            <a:endParaRPr lang="tr-TR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3200" smtClean="0">
                <a:effectLst/>
              </a:rPr>
              <a:t> Menstruasyon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smtClean="0">
                <a:latin typeface="Times New Roman" pitchFamily="18" charset="0"/>
              </a:rPr>
              <a:t>Menstrual siklus boyunca hormonal seviyedeki değişimler periodontal dokuları etkileyebilir</a:t>
            </a:r>
          </a:p>
          <a:p>
            <a:r>
              <a:rPr lang="tr-TR" sz="2400" smtClean="0">
                <a:latin typeface="Times New Roman" pitchFamily="18" charset="0"/>
              </a:rPr>
              <a:t>En yaygın olarak; </a:t>
            </a:r>
          </a:p>
          <a:p>
            <a:r>
              <a:rPr lang="tr-TR" sz="2400" smtClean="0">
                <a:latin typeface="Times New Roman" pitchFamily="18" charset="0"/>
              </a:rPr>
              <a:t>gingival enfamasyonda artış, </a:t>
            </a:r>
          </a:p>
          <a:p>
            <a:r>
              <a:rPr lang="tr-TR" sz="2400" smtClean="0">
                <a:latin typeface="Times New Roman" pitchFamily="18" charset="0"/>
              </a:rPr>
              <a:t>DOS miktarında artış,</a:t>
            </a:r>
          </a:p>
          <a:p>
            <a:r>
              <a:rPr lang="tr-TR" sz="2400" smtClean="0">
                <a:latin typeface="Times New Roman" pitchFamily="18" charset="0"/>
              </a:rPr>
              <a:t>Dişeti vasküler endotelyalda genişleme</a:t>
            </a:r>
          </a:p>
          <a:p>
            <a:r>
              <a:rPr lang="tr-TR" sz="2400" smtClean="0">
                <a:latin typeface="Times New Roman" pitchFamily="18" charset="0"/>
              </a:rPr>
              <a:t>TNF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 , artış</a:t>
            </a:r>
          </a:p>
          <a:p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Endotelyal growt factör artışı</a:t>
            </a:r>
            <a:r>
              <a:rPr lang="tr-TR" sz="2400" smtClean="0">
                <a:latin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tr-TR" sz="24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>
            <a:off x="1258888" y="333375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mtClean="0">
                <a:effectLst/>
              </a:rPr>
              <a:t>Menstruasyon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tr-TR" sz="2000" smtClean="0">
                <a:latin typeface="Times New Roman" pitchFamily="18" charset="0"/>
              </a:rPr>
              <a:t>Seks  hormonlarda </a:t>
            </a:r>
          </a:p>
          <a:p>
            <a:endParaRPr lang="tr-TR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tr-TR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tr-TR" sz="2000" smtClean="0">
                <a:latin typeface="Times New Roman" pitchFamily="18" charset="0"/>
              </a:rPr>
              <a:t>              Monositlerin etkilenmesi</a:t>
            </a:r>
          </a:p>
          <a:p>
            <a:endParaRPr lang="tr-TR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tr-TR" sz="2000" smtClean="0">
                <a:latin typeface="Times New Roman" pitchFamily="18" charset="0"/>
              </a:rPr>
              <a:t>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tr-TR" sz="2000" smtClean="0">
                <a:latin typeface="Times New Roman" pitchFamily="18" charset="0"/>
              </a:rPr>
              <a:t>                                  Progestron                  PGE-2 Sentezi</a:t>
            </a:r>
          </a:p>
          <a:p>
            <a:endParaRPr lang="tr-TR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tr-TR" sz="200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tr-TR" sz="2000" smtClean="0">
                <a:latin typeface="Times New Roman" pitchFamily="18" charset="0"/>
              </a:rPr>
              <a:t>                                               Abartılı enflamatuar cevap </a:t>
            </a:r>
          </a:p>
          <a:p>
            <a:endParaRPr lang="tr-TR" sz="2000" smtClean="0">
              <a:latin typeface="Times New Roman" pitchFamily="18" charset="0"/>
            </a:endParaRPr>
          </a:p>
          <a:p>
            <a:endParaRPr lang="tr-TR" sz="2000" smtClean="0">
              <a:latin typeface="Times New Roman" pitchFamily="18" charset="0"/>
            </a:endParaRPr>
          </a:p>
          <a:p>
            <a:endParaRPr lang="tr-TR" sz="2000" smtClean="0">
              <a:latin typeface="Times New Roman" pitchFamily="18" charset="0"/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4067175" y="1700213"/>
            <a:ext cx="125413" cy="471487"/>
          </a:xfrm>
          <a:prstGeom prst="upArrow">
            <a:avLst>
              <a:gd name="adj1" fmla="val 50000"/>
              <a:gd name="adj2" fmla="val 939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7885113" y="3933825"/>
            <a:ext cx="125412" cy="471488"/>
          </a:xfrm>
          <a:prstGeom prst="upArrow">
            <a:avLst>
              <a:gd name="adj1" fmla="val 50000"/>
              <a:gd name="adj2" fmla="val 939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3132138" y="2349500"/>
            <a:ext cx="269875" cy="544513"/>
          </a:xfrm>
          <a:prstGeom prst="down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4140200" y="3429000"/>
            <a:ext cx="269875" cy="544513"/>
          </a:xfrm>
          <a:prstGeom prst="down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4787900" y="4581525"/>
            <a:ext cx="269875" cy="544513"/>
          </a:xfrm>
          <a:prstGeom prst="down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5003800" y="4149725"/>
            <a:ext cx="792163" cy="276225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mtClean="0">
                <a:effectLst/>
              </a:rPr>
              <a:t>Hamilelik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1042988" y="1714488"/>
            <a:ext cx="8101012" cy="4800600"/>
          </a:xfrm>
        </p:spPr>
        <p:txBody>
          <a:bodyPr/>
          <a:lstStyle/>
          <a:p>
            <a:r>
              <a:rPr lang="tr-TR" sz="2400" dirty="0" smtClean="0">
                <a:latin typeface="Times New Roman" pitchFamily="18" charset="0"/>
              </a:rPr>
              <a:t>Hamilelikte artmış seks </a:t>
            </a:r>
            <a:r>
              <a:rPr lang="tr-TR" sz="2400" dirty="0" err="1" smtClean="0">
                <a:latin typeface="Times New Roman" pitchFamily="18" charset="0"/>
              </a:rPr>
              <a:t>steroid</a:t>
            </a:r>
            <a:r>
              <a:rPr lang="tr-TR" sz="2400" dirty="0" smtClean="0">
                <a:latin typeface="Times New Roman" pitchFamily="18" charset="0"/>
              </a:rPr>
              <a:t> hormonları doğuma kadar embriyoyu korur.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Bu dönemde </a:t>
            </a:r>
            <a:r>
              <a:rPr lang="tr-TR" sz="2400" dirty="0" err="1" smtClean="0">
                <a:latin typeface="Times New Roman" pitchFamily="18" charset="0"/>
              </a:rPr>
              <a:t>östrogen</a:t>
            </a:r>
            <a:r>
              <a:rPr lang="tr-TR" sz="2400" dirty="0" smtClean="0">
                <a:latin typeface="Times New Roman" pitchFamily="18" charset="0"/>
              </a:rPr>
              <a:t> ve </a:t>
            </a:r>
            <a:r>
              <a:rPr lang="tr-TR" sz="2400" dirty="0" err="1" smtClean="0">
                <a:latin typeface="Times New Roman" pitchFamily="18" charset="0"/>
              </a:rPr>
              <a:t>progesteron</a:t>
            </a:r>
            <a:r>
              <a:rPr lang="tr-TR" sz="2400" dirty="0" smtClean="0">
                <a:latin typeface="Times New Roman" pitchFamily="18" charset="0"/>
              </a:rPr>
              <a:t> artar. 3. </a:t>
            </a:r>
            <a:r>
              <a:rPr lang="tr-TR" sz="2400" dirty="0" err="1" smtClean="0">
                <a:latin typeface="Times New Roman" pitchFamily="18" charset="0"/>
              </a:rPr>
              <a:t>trimestirin</a:t>
            </a:r>
            <a:r>
              <a:rPr lang="tr-TR" sz="2400" dirty="0" smtClean="0">
                <a:latin typeface="Times New Roman" pitchFamily="18" charset="0"/>
              </a:rPr>
              <a:t> sonunda en yüksek seviyeye ulaşır.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Times New Roman" pitchFamily="18" charset="0"/>
              </a:rPr>
              <a:t>Gingival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</a:rPr>
              <a:t>enflamasyon</a:t>
            </a:r>
            <a:r>
              <a:rPr lang="tr-TR" sz="2400" dirty="0" smtClean="0">
                <a:latin typeface="Times New Roman" pitchFamily="18" charset="0"/>
              </a:rPr>
              <a:t> plakla başlatılır ve bu </a:t>
            </a:r>
            <a:r>
              <a:rPr lang="tr-TR" sz="2400" dirty="0" err="1" smtClean="0">
                <a:latin typeface="Times New Roman" pitchFamily="18" charset="0"/>
              </a:rPr>
              <a:t>hormonal</a:t>
            </a:r>
            <a:r>
              <a:rPr lang="tr-TR" sz="2400" dirty="0" smtClean="0">
                <a:latin typeface="Times New Roman" pitchFamily="18" charset="0"/>
              </a:rPr>
              <a:t> değişikliklerle 2. ve 3. </a:t>
            </a:r>
            <a:r>
              <a:rPr lang="tr-TR" sz="2400" dirty="0" err="1" smtClean="0">
                <a:latin typeface="Times New Roman" pitchFamily="18" charset="0"/>
              </a:rPr>
              <a:t>trimestirde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</a:rPr>
              <a:t>gingivitis</a:t>
            </a:r>
            <a:r>
              <a:rPr lang="tr-TR" sz="2400" dirty="0" smtClean="0">
                <a:latin typeface="Times New Roman" pitchFamily="18" charset="0"/>
              </a:rPr>
              <a:t> şiddetlenir ve buna hamilelik </a:t>
            </a:r>
            <a:r>
              <a:rPr lang="tr-TR" sz="2400" dirty="0" err="1" smtClean="0">
                <a:latin typeface="Times New Roman" pitchFamily="18" charset="0"/>
              </a:rPr>
              <a:t>gingivitisi</a:t>
            </a:r>
            <a:r>
              <a:rPr lang="tr-TR" sz="2400" dirty="0" smtClean="0">
                <a:latin typeface="Times New Roman" pitchFamily="18" charset="0"/>
              </a:rPr>
              <a:t> denir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Dişetleri Şiş </a:t>
            </a:r>
            <a:r>
              <a:rPr lang="tr-TR" sz="2400" dirty="0" err="1" smtClean="0">
                <a:latin typeface="Times New Roman" pitchFamily="18" charset="0"/>
              </a:rPr>
              <a:t>ödematöz</a:t>
            </a:r>
            <a:r>
              <a:rPr lang="tr-TR" sz="2400" dirty="0" smtClean="0">
                <a:latin typeface="Times New Roman" pitchFamily="18" charset="0"/>
              </a:rPr>
              <a:t> kırmızıdan mora renk değişimi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Yüksek </a:t>
            </a:r>
            <a:r>
              <a:rPr lang="tr-TR" sz="2400" dirty="0" err="1" smtClean="0">
                <a:latin typeface="Times New Roman" pitchFamily="18" charset="0"/>
              </a:rPr>
              <a:t>progesteron</a:t>
            </a:r>
            <a:r>
              <a:rPr lang="tr-TR" sz="2400" dirty="0" smtClean="0">
                <a:latin typeface="Times New Roman" pitchFamily="18" charset="0"/>
              </a:rPr>
              <a:t> seviyeleri hamilelerde </a:t>
            </a:r>
            <a:r>
              <a:rPr lang="tr-TR" sz="2400" dirty="0" err="1" smtClean="0">
                <a:latin typeface="Times New Roman" pitchFamily="18" charset="0"/>
              </a:rPr>
              <a:t>kapillerde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</a:rPr>
              <a:t>permeabilite</a:t>
            </a:r>
            <a:r>
              <a:rPr lang="tr-TR" sz="2400" dirty="0" smtClean="0">
                <a:latin typeface="Times New Roman" pitchFamily="18" charset="0"/>
              </a:rPr>
              <a:t> ve </a:t>
            </a:r>
            <a:r>
              <a:rPr lang="tr-TR" sz="2400" dirty="0" err="1" smtClean="0">
                <a:latin typeface="Times New Roman" pitchFamily="18" charset="0"/>
              </a:rPr>
              <a:t>dilatasyonu</a:t>
            </a:r>
            <a:r>
              <a:rPr lang="tr-TR" sz="2400" dirty="0" smtClean="0">
                <a:latin typeface="Times New Roman" pitchFamily="18" charset="0"/>
              </a:rPr>
              <a:t> artırmak suretiyle </a:t>
            </a:r>
            <a:r>
              <a:rPr lang="tr-TR" sz="2400" dirty="0" err="1" smtClean="0">
                <a:latin typeface="Times New Roman" pitchFamily="18" charset="0"/>
              </a:rPr>
              <a:t>gingivitisi</a:t>
            </a:r>
            <a:r>
              <a:rPr lang="tr-TR" sz="2400" dirty="0" smtClean="0">
                <a:latin typeface="Times New Roman" pitchFamily="18" charset="0"/>
              </a:rPr>
              <a:t> artırır.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Sondalama derinliği, sondalamada kanama, DOS akışının bu dönemde arttığı rapor edilmiştir.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438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tr-TR" smtClean="0">
              <a:effectLst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Seks hormonlarını besin olarak kullanan prevotella intermedia, B.melaninogenicus  ve porphyromonas gingivalis plakta artar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Ayrıca yüksek östrogen ve progesteron seviyesi plağa karşı immün cevabı baskıladığı bildirilmiştir. Nötrofil kemotaksisi ve fagositozu, antikor cevabı ve T-hücrelerinin cevabı deprese olur.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Lokal irritanların yokluğunda dişetinde farkedilebilir değişmeler görülmez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Hamileliğin ilk aylarında kusma ve genel halsizlikle oral hijyen performansı düşebilir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3400" b="1" smtClean="0">
                <a:effectLst/>
                <a:latin typeface="Times New Roman" pitchFamily="18" charset="0"/>
              </a:rPr>
              <a:t>Periodonsiyumda hamilelik döneminde klinik ve mikrobiyolojik değişiklikler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Gingivitis eğiliminde ve sondalama derinliğinde artma(genişlemiş dişeti oluğu)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Gingivitis Marginal gingivadan menşey alır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Daha çok maxillada görülür yüzeyi düz ve parlaktır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Enfeksiyona yatkınlıkta artma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Nötrofil kemotaksisinde azalma ve antikor üretiminde baskılanma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Özellikle prevotella intermedia ve porphyromonas gingivalis gibi periopatojenlerin sayısında artma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Prostaglandin sentezinde artma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428728" y="64291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tx2">
                    <a:satMod val="130000"/>
                  </a:schemeClr>
                </a:solidFill>
              </a:rPr>
              <a:t>Piyojenik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tx2">
                    <a:satMod val="130000"/>
                  </a:schemeClr>
                </a:solidFill>
              </a:rPr>
              <a:t>granuloma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tr-TR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1428728" y="2214554"/>
            <a:ext cx="749935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Epulis</a:t>
            </a:r>
            <a:r>
              <a:rPr lang="tr-TR" sz="2000" dirty="0" smtClean="0"/>
              <a:t> </a:t>
            </a:r>
            <a:r>
              <a:rPr lang="tr-TR" sz="2000" dirty="0" err="1" smtClean="0"/>
              <a:t>Gravidarum</a:t>
            </a:r>
            <a:r>
              <a:rPr lang="tr-TR" sz="2000" dirty="0" smtClean="0"/>
              <a:t> olarak da adlandırılır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Hamilelerin %5 de görülür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İnterdental</a:t>
            </a:r>
            <a:r>
              <a:rPr lang="tr-TR" sz="2000" dirty="0" smtClean="0"/>
              <a:t> bölgede </a:t>
            </a:r>
            <a:r>
              <a:rPr lang="tr-TR" sz="2000" dirty="0" err="1" smtClean="0"/>
              <a:t>ödematöz</a:t>
            </a:r>
            <a:r>
              <a:rPr lang="tr-TR" sz="2000" dirty="0" smtClean="0"/>
              <a:t> kanamalı bir görünümü vardır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Üst </a:t>
            </a:r>
            <a:r>
              <a:rPr lang="tr-TR" sz="2000" dirty="0" err="1" smtClean="0"/>
              <a:t>anteriorlarda</a:t>
            </a:r>
            <a:r>
              <a:rPr lang="tr-TR" sz="2000" dirty="0" smtClean="0"/>
              <a:t> </a:t>
            </a:r>
            <a:r>
              <a:rPr lang="tr-TR" sz="2000" dirty="0" err="1" smtClean="0"/>
              <a:t>palatinal</a:t>
            </a:r>
            <a:r>
              <a:rPr lang="tr-TR" sz="2000" dirty="0" smtClean="0"/>
              <a:t> bölgede sıktır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Etiyolojisi tam olarak </a:t>
            </a:r>
            <a:r>
              <a:rPr lang="tr-TR" sz="2000" dirty="0" err="1" smtClean="0"/>
              <a:t>bilimnez</a:t>
            </a:r>
            <a:endParaRPr lang="tr-TR" sz="2000" dirty="0" smtClean="0"/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Bakteri plağı travma veya </a:t>
            </a:r>
            <a:r>
              <a:rPr lang="tr-TR" sz="2000" dirty="0" err="1" smtClean="0"/>
              <a:t>hormonal</a:t>
            </a:r>
            <a:r>
              <a:rPr lang="tr-TR" sz="2000" dirty="0" smtClean="0"/>
              <a:t> denge kaynaklı olabilir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Erkeklerde ve hamile olmayanlarda da görülebilir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Doğum sonrası kendiliğinden iyileşebilir dişlerde </a:t>
            </a:r>
            <a:r>
              <a:rPr lang="tr-TR" sz="2000" dirty="0" err="1" smtClean="0"/>
              <a:t>mobilite</a:t>
            </a:r>
            <a:r>
              <a:rPr lang="tr-TR" sz="2000" dirty="0" smtClean="0"/>
              <a:t> ve </a:t>
            </a:r>
            <a:r>
              <a:rPr lang="tr-TR" sz="2000" dirty="0" err="1" smtClean="0"/>
              <a:t>migrasyon</a:t>
            </a:r>
            <a:r>
              <a:rPr lang="tr-TR" sz="2000" dirty="0" smtClean="0"/>
              <a:t> yapabilir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Cerrahi çıkarılmalıdır.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Kadınlarda Hormonal Değişiklikler ve Dişeti Hastalıkları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636712" y="142875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Hamilelik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2057400"/>
            <a:ext cx="749935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Hamilelikte en önemli konu </a:t>
            </a:r>
            <a:r>
              <a:rPr lang="tr-TR" sz="2400" dirty="0" err="1" smtClean="0">
                <a:latin typeface="Times New Roman" pitchFamily="18" charset="0"/>
              </a:rPr>
              <a:t>fetusa</a:t>
            </a:r>
            <a:r>
              <a:rPr lang="tr-TR" sz="2400" dirty="0" smtClean="0">
                <a:latin typeface="Times New Roman" pitchFamily="18" charset="0"/>
              </a:rPr>
              <a:t> zarar vermemektir.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Times New Roman" pitchFamily="18" charset="0"/>
              </a:rPr>
              <a:t>Fetusu</a:t>
            </a:r>
            <a:r>
              <a:rPr lang="tr-TR" sz="2400" dirty="0" smtClean="0">
                <a:latin typeface="Times New Roman" pitchFamily="18" charset="0"/>
              </a:rPr>
              <a:t> ilaçlar ve radyasyon etkiler.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Bu dönemde yazılan ilaçlara dikkat edilmelidir. Bu dönemde radyografi alınmamalıdır.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Çok gerektiği durumda ise kurşun önlük giydirilmek suretiyle </a:t>
            </a:r>
            <a:r>
              <a:rPr lang="tr-TR" sz="2400" dirty="0" err="1" smtClean="0">
                <a:latin typeface="Times New Roman" pitchFamily="18" charset="0"/>
              </a:rPr>
              <a:t>periapikal</a:t>
            </a:r>
            <a:r>
              <a:rPr lang="tr-TR" sz="2400" dirty="0" smtClean="0">
                <a:latin typeface="Times New Roman" pitchFamily="18" charset="0"/>
              </a:rPr>
              <a:t> film alınmalıdır.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	Hamilelikte ideal olan hamile kalmadan önce dişlerle ilgili tüm sorunların giderilmesi, iyi bir ağız hijyeni alışkanlığı kazanılması ve bu alışkanlığın hamilelik süresincede devam ettirilmesidir.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Hamilelik süresince de rutin ağız bakımının belirli aralıklarla devam ettirilmesidir.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290"/>
            <a:ext cx="26955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xfrm>
            <a:off x="1644650" y="404813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smtClean="0">
                <a:effectLst/>
              </a:rPr>
              <a:t>Oral Kontraseptifler</a:t>
            </a:r>
            <a:br>
              <a:rPr lang="tr-TR" sz="2800" smtClean="0">
                <a:effectLst/>
              </a:rPr>
            </a:br>
            <a:endParaRPr lang="tr-TR" sz="2800" smtClean="0">
              <a:effectLst/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smtClean="0">
                <a:latin typeface="Times New Roman" pitchFamily="18" charset="0"/>
              </a:rPr>
              <a:t>Aile planlaması ve hormon replasmanında kullanılan ilaçlardır</a:t>
            </a:r>
          </a:p>
          <a:p>
            <a:r>
              <a:rPr lang="tr-TR" sz="2400" smtClean="0">
                <a:latin typeface="Times New Roman" pitchFamily="18" charset="0"/>
              </a:rPr>
              <a:t>Kullanımına bağlı olarak dişetlerinde hamileliğe benzer değişikliklere neden olabilir</a:t>
            </a:r>
          </a:p>
          <a:p>
            <a:r>
              <a:rPr lang="tr-TR" sz="2400" smtClean="0">
                <a:latin typeface="Times New Roman" pitchFamily="18" charset="0"/>
              </a:rPr>
              <a:t>İlacın bırakılması ile gingivitiste gerilemeler görülür</a:t>
            </a:r>
          </a:p>
          <a:p>
            <a:r>
              <a:rPr lang="tr-TR" sz="2400" smtClean="0">
                <a:latin typeface="Times New Roman" pitchFamily="18" charset="0"/>
              </a:rPr>
              <a:t>Nötrofil kemotaksisi ve fagositozu baskılanır</a:t>
            </a:r>
          </a:p>
          <a:p>
            <a:r>
              <a:rPr lang="tr-TR" sz="2400" smtClean="0">
                <a:latin typeface="Times New Roman" pitchFamily="18" charset="0"/>
              </a:rPr>
              <a:t>Antikor ve T-Hücre cevabı baskılanır</a:t>
            </a:r>
          </a:p>
          <a:p>
            <a:r>
              <a:rPr lang="tr-TR" sz="2400" smtClean="0">
                <a:latin typeface="Times New Roman" pitchFamily="18" charset="0"/>
              </a:rPr>
              <a:t>Dişetinde vasküler değişiklikler</a:t>
            </a:r>
          </a:p>
          <a:p>
            <a:r>
              <a:rPr lang="tr-TR" sz="2400" smtClean="0">
                <a:latin typeface="Times New Roman" pitchFamily="18" charset="0"/>
              </a:rPr>
              <a:t>Prostoglandin sentezinde artış</a:t>
            </a:r>
          </a:p>
          <a:p>
            <a:r>
              <a:rPr lang="tr-TR" sz="2400" smtClean="0">
                <a:latin typeface="Times New Roman" pitchFamily="18" charset="0"/>
              </a:rPr>
              <a:t>Gingival keratinizasyonda azalma</a:t>
            </a:r>
          </a:p>
          <a:p>
            <a:r>
              <a:rPr lang="tr-TR" sz="2400" smtClean="0">
                <a:latin typeface="Times New Roman" pitchFamily="18" charset="0"/>
              </a:rPr>
              <a:t>Epitelin bariyer etkinliğinde azalma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1644650" y="90805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400" smtClean="0">
                <a:effectLst/>
              </a:rPr>
              <a:t>    Oral Kontraseptifler</a:t>
            </a:r>
            <a:r>
              <a:rPr lang="tr-TR" sz="3900" smtClean="0">
                <a:effectLst/>
              </a:rPr>
              <a:t/>
            </a:r>
            <a:br>
              <a:rPr lang="tr-TR" sz="3900" smtClean="0">
                <a:effectLst/>
              </a:rPr>
            </a:br>
            <a:endParaRPr lang="tr-TR" sz="3900" smtClean="0">
              <a:effectLst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1258888" y="1700213"/>
            <a:ext cx="7885112" cy="4800600"/>
          </a:xfrm>
        </p:spPr>
        <p:txBody>
          <a:bodyPr/>
          <a:lstStyle/>
          <a:p>
            <a:r>
              <a:rPr lang="tr-TR" sz="2000" smtClean="0">
                <a:latin typeface="Times New Roman" pitchFamily="18" charset="0"/>
              </a:rPr>
              <a:t>Amfisilin</a:t>
            </a:r>
          </a:p>
          <a:p>
            <a:r>
              <a:rPr lang="tr-TR" sz="2000" smtClean="0">
                <a:latin typeface="Times New Roman" pitchFamily="18" charset="0"/>
              </a:rPr>
              <a:t>Penisilin                           Oral kontraseptiflerin</a:t>
            </a:r>
          </a:p>
          <a:p>
            <a:r>
              <a:rPr lang="tr-TR" sz="2000" smtClean="0">
                <a:latin typeface="Times New Roman" pitchFamily="18" charset="0"/>
              </a:rPr>
              <a:t>Tetrasiklin                           etkinliğini azaltır</a:t>
            </a:r>
          </a:p>
          <a:p>
            <a:r>
              <a:rPr lang="tr-TR" sz="2000" smtClean="0">
                <a:latin typeface="Times New Roman" pitchFamily="18" charset="0"/>
              </a:rPr>
              <a:t>Rifampin </a:t>
            </a:r>
          </a:p>
          <a:p>
            <a:endParaRPr lang="tr-TR" smtClean="0"/>
          </a:p>
          <a:p>
            <a:r>
              <a:rPr lang="tr-TR" sz="2000" smtClean="0"/>
              <a:t>Kontraseptif formulasyonları:</a:t>
            </a:r>
          </a:p>
          <a:p>
            <a:r>
              <a:rPr lang="tr-TR" sz="2000" smtClean="0"/>
              <a:t>Progesteron ve östrogenin suni analogları içeren kombine kontaseptifler</a:t>
            </a:r>
          </a:p>
          <a:p>
            <a:r>
              <a:rPr lang="tr-TR" sz="2000" smtClean="0"/>
              <a:t>Progesteron mini-pill</a:t>
            </a:r>
          </a:p>
          <a:p>
            <a:r>
              <a:rPr lang="tr-TR" sz="2000" smtClean="0"/>
              <a:t>Yavaş salınım yapan progesteron implantları</a:t>
            </a:r>
          </a:p>
          <a:p>
            <a:r>
              <a:rPr lang="tr-TR" sz="2000" smtClean="0"/>
              <a:t>İnjeksiyon formları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sz="2000" smtClean="0">
              <a:latin typeface="Times New Roman" pitchFamily="18" charset="0"/>
            </a:endParaRPr>
          </a:p>
          <a:p>
            <a:endParaRPr lang="tr-TR" sz="2000" smtClean="0">
              <a:latin typeface="Times New Roman" pitchFamily="18" charset="0"/>
            </a:endParaRPr>
          </a:p>
          <a:p>
            <a:endParaRPr lang="tr-TR" sz="2000" smtClean="0">
              <a:latin typeface="Times New Roman" pitchFamily="18" charset="0"/>
            </a:endParaRPr>
          </a:p>
          <a:p>
            <a:endParaRPr lang="tr-TR" sz="2000" smtClean="0">
              <a:latin typeface="Times New Roman" pitchFamily="18" charset="0"/>
            </a:endParaRPr>
          </a:p>
        </p:txBody>
      </p:sp>
      <p:sp>
        <p:nvSpPr>
          <p:cNvPr id="57348" name="AutoShape 4"/>
          <p:cNvSpPr>
            <a:spLocks/>
          </p:cNvSpPr>
          <p:nvPr/>
        </p:nvSpPr>
        <p:spPr bwMode="auto">
          <a:xfrm>
            <a:off x="3419475" y="1844675"/>
            <a:ext cx="142875" cy="1296988"/>
          </a:xfrm>
          <a:prstGeom prst="rightBrace">
            <a:avLst>
              <a:gd name="adj1" fmla="val 756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Menopoz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sz="2400" b="1" smtClean="0">
                <a:latin typeface="Times New Roman" pitchFamily="18" charset="0"/>
              </a:rPr>
              <a:t>Menopoz ve osteoporosis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Menopoz döneminde hormonal seviyeler düşer.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Bu dokularda epitelde deskuamasyon ve kemiklerde osteoporosis ile karakterizedir.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Kalsiyum fosfat dengesi bozulur.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Bu diyet kalsiyum absorbsiyon eksikliği ve azalmış östrogen seviyelerinden dolayıdır.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Östrogen replasman tedavisi osteoporozisi ve kemiğin mineral yapısını korumada önem arz eder.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Östrojen dişeti epitelinde hücresel proliferasyon diferansiyasyon keretinizasyonda rol alır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Menopoz sonrası osteoporozis periodontal hastalığın sebebi olmamasına rağmen, var olan hastalığın şiddetini etkileyebilir.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2800" smtClean="0">
                <a:effectLst/>
              </a:rPr>
              <a:t>Menopozomal Gingivostomatitis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smtClean="0"/>
              <a:t>Dişetlerinde hipertrofi veya atrofi görülebilir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dişeti kuru ve parlaktır.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Rengi soluk kırmızıdır ve kanamalıdır.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Epitelde soyulmalarda (Desquamasyonlar) görülebilir. Protez kullanımı zorlaşır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Ağızda yanma hissi artar.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Özellikle sıcak, tuzlu, baharatlı ve ekşi gıdalara karşı hassasiyet artar.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Kötü yara iyileşmesi: az ataşman oluşumu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Çenelerin kemik mineral miktarında azalma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Diş kaybında ve periodontosisde artma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smtClean="0"/>
              <a:t>Ağız kuruluğu( Xerostomia)</a:t>
            </a:r>
          </a:p>
          <a:p>
            <a:pPr eaLnBrk="1" hangingPunct="1"/>
            <a:r>
              <a:rPr lang="tr-TR" sz="2000" smtClean="0"/>
              <a:t>Diş Fırçalama sonrası ağızda yanma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z="2000" smtClean="0"/>
              <a:t>   (Sodyum Lauryl Sulfat SLS)</a:t>
            </a:r>
          </a:p>
          <a:p>
            <a:pPr eaLnBrk="1" hangingPunct="1">
              <a:lnSpc>
                <a:spcPct val="80000"/>
              </a:lnSpc>
            </a:pPr>
            <a:endParaRPr lang="tr-TR" sz="1500" smtClean="0"/>
          </a:p>
          <a:p>
            <a:endParaRPr lang="tr-TR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 bwMode="auto">
          <a:xfrm>
            <a:off x="1644650" y="6921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3400" b="1" smtClean="0">
                <a:effectLst/>
                <a:latin typeface="Times New Roman" pitchFamily="18" charset="0"/>
              </a:rPr>
              <a:t>   Cinsiyet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tr-TR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Birçok literatürde periodontitis ile cinsiyet arasında herhangi bir ilişki olmadığı rapor edilmiştir.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Bununula beraber son zamanlarda periodontal hastalıkların erkeklerde kadınlara göre daha fazla ve şiddetli olduğunu bildiren araştırmacılarda vardır.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Bunun nedeni ise; erkeklerin oral hijyeni kadınlara göre daha kötü ve daha az diş hekimine gittikleri için periodontal hastalıklar erkeklerde daha fazla görülmektedir.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2 İçerik Yer Tutucusu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Kadınlarda fizyolojik ve nonfizyolojik (hormon replasmanı ve oral kontraseptivler) durumlar özelliklede plağın mevcut olduğu durumda periodonsiyumda önemli değişikliklere neden olur.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Hormonal etkiler vücudun hemen hemen tüm dokularında fizyolojik ve patolojik değişikler gösterir.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Androgen ,östrogen ve progesteron gibi hormonların çok sayıda hedefleri periodortal dokularada lokalize olmuştur.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Dişeti, steroid hormonların hedef dokularıdır.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 bwMode="auto">
          <a:xfrm>
            <a:off x="1644650" y="549275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3400" b="1" smtClean="0">
                <a:effectLst/>
                <a:latin typeface="Times New Roman" pitchFamily="18" charset="0"/>
              </a:rPr>
              <a:t>Östrogen ve progesteron</a:t>
            </a:r>
          </a:p>
        </p:txBody>
      </p:sp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>
          <a:xfrm>
            <a:off x="1331913" y="2057400"/>
            <a:ext cx="74993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puberta başlangıcında ve kadınların hayatlarının spesifik dönemlerinde fizyolojik değişikliklerden sorumludur.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Her iki hormonun ağız kaviteside dâhil değişik organ sistemlerini etkileyebilen önemli biyolojik etkileri vardır.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Özellikle östrogen fibröz kollagenin korunma ve sentezinin yanı sıra çok katlı yassı epitelin hücre differansiyasyonu etkiler.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Östrojen reseptörleri direkt kemik metabolizmasını etkileyen osteoblast benzeri hücrelerde bulunur.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Bu reseptörler periodontal ligament fibroblastlarında, bağ dokusu fibroblastalarında ve periosteal fibroblastlarda da lokalizedir.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400" smtClean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>
              <a:effectLst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142976" y="2428868"/>
            <a:ext cx="74993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Klinik olarak yeterli </a:t>
            </a:r>
            <a:r>
              <a:rPr lang="tr-TR" sz="2400" dirty="0" err="1" smtClean="0">
                <a:latin typeface="Times New Roman" pitchFamily="18" charset="0"/>
              </a:rPr>
              <a:t>östrogene</a:t>
            </a:r>
            <a:r>
              <a:rPr lang="tr-TR" sz="2400" dirty="0" smtClean="0">
                <a:latin typeface="Times New Roman" pitchFamily="18" charset="0"/>
              </a:rPr>
              <a:t> sahip hastalarda </a:t>
            </a:r>
            <a:r>
              <a:rPr lang="tr-TR" sz="2400" dirty="0" err="1" smtClean="0">
                <a:latin typeface="Times New Roman" pitchFamily="18" charset="0"/>
              </a:rPr>
              <a:t>östrogen</a:t>
            </a:r>
            <a:r>
              <a:rPr lang="tr-TR" sz="2400" dirty="0" smtClean="0">
                <a:latin typeface="Times New Roman" pitchFamily="18" charset="0"/>
              </a:rPr>
              <a:t> eksikliği olanlara göre daha fazla plak ve daha az dişetinde iltihap gözlenmiştir.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Buda </a:t>
            </a:r>
            <a:r>
              <a:rPr lang="tr-TR" sz="2400" dirty="0" err="1" smtClean="0">
                <a:latin typeface="Times New Roman" pitchFamily="18" charset="0"/>
              </a:rPr>
              <a:t>östrogenin</a:t>
            </a:r>
            <a:r>
              <a:rPr lang="tr-TR" sz="2400" dirty="0" smtClean="0">
                <a:latin typeface="Times New Roman" pitchFamily="18" charset="0"/>
              </a:rPr>
              <a:t> iltihabi </a:t>
            </a:r>
            <a:r>
              <a:rPr lang="tr-TR" sz="2400" dirty="0" err="1" smtClean="0">
                <a:latin typeface="Times New Roman" pitchFamily="18" charset="0"/>
              </a:rPr>
              <a:t>mediatörler</a:t>
            </a:r>
            <a:r>
              <a:rPr lang="tr-TR" sz="2400" dirty="0" smtClean="0">
                <a:latin typeface="Times New Roman" pitchFamily="18" charset="0"/>
              </a:rPr>
              <a:t> üzerine etkisi olduğunu gösterir.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Normal oral sağlık için </a:t>
            </a:r>
            <a:r>
              <a:rPr lang="tr-TR" sz="2400" dirty="0" err="1" smtClean="0">
                <a:latin typeface="Times New Roman" pitchFamily="18" charset="0"/>
              </a:rPr>
              <a:t>östrogenin</a:t>
            </a:r>
            <a:r>
              <a:rPr lang="tr-TR" sz="2400" dirty="0" smtClean="0">
                <a:latin typeface="Times New Roman" pitchFamily="18" charset="0"/>
              </a:rPr>
              <a:t> normal seviyelerde olması gerekir.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Deneysel, epidemiyolojik ve klinik çalışmalar </a:t>
            </a:r>
            <a:r>
              <a:rPr lang="tr-TR" sz="2400" dirty="0" err="1" smtClean="0">
                <a:latin typeface="Times New Roman" pitchFamily="18" charset="0"/>
              </a:rPr>
              <a:t>progesteronun</a:t>
            </a:r>
            <a:r>
              <a:rPr lang="tr-TR" sz="2400" dirty="0" smtClean="0">
                <a:latin typeface="Times New Roman" pitchFamily="18" charset="0"/>
              </a:rPr>
              <a:t> kemik metabolizmasında aktif rolü olduğunu göstermiştir.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Times New Roman" pitchFamily="18" charset="0"/>
              </a:rPr>
              <a:t>Kemik </a:t>
            </a:r>
            <a:r>
              <a:rPr lang="tr-TR" sz="2400" dirty="0" err="1" smtClean="0">
                <a:latin typeface="Times New Roman" pitchFamily="18" charset="0"/>
              </a:rPr>
              <a:t>rezorpsiyonu</a:t>
            </a:r>
            <a:r>
              <a:rPr lang="tr-TR" sz="2400" dirty="0" smtClean="0">
                <a:latin typeface="Times New Roman" pitchFamily="18" charset="0"/>
              </a:rPr>
              <a:t> ve formasyonunda önemli rol oynar.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Times New Roman" pitchFamily="18" charset="0"/>
            </a:endParaRPr>
          </a:p>
          <a:p>
            <a:pPr eaLnBrk="1" hangingPunct="1"/>
            <a:endParaRPr lang="tr-TR" sz="2400" dirty="0" smtClean="0">
              <a:latin typeface="Times New Roman" pitchFamily="18" charset="0"/>
            </a:endParaRPr>
          </a:p>
        </p:txBody>
      </p:sp>
      <p:pic>
        <p:nvPicPr>
          <p:cNvPr id="4" name="Picture 3" descr="118-1836_IMG"/>
          <p:cNvPicPr>
            <a:picLocks noChangeAspect="1" noChangeArrowheads="1"/>
          </p:cNvPicPr>
          <p:nvPr/>
        </p:nvPicPr>
        <p:blipFill>
          <a:blip r:embed="rId2" cstate="print"/>
          <a:srcRect l="2632" t="6432" r="7018" b="11719"/>
          <a:stretch>
            <a:fillRect/>
          </a:stretch>
        </p:blipFill>
        <p:spPr bwMode="auto">
          <a:xfrm>
            <a:off x="6143636" y="500042"/>
            <a:ext cx="2307687" cy="176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200" b="1" smtClean="0"/>
              <a:t>Periodonsiyuma östrogenin etkisi</a:t>
            </a:r>
            <a:endParaRPr lang="tr-TR" sz="2200" smtClean="0"/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Artmış plak miktarına rağmen normal iltihap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Kemik iliği hücrelerinden serbestlenen proinflamatuar sitokinlerin baskılanması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T-hücrelerinin aracılık ettiği enflamasyon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Kemik iliğinden lökosit üretiminin baskılanması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PNL kemotaksis inhibisyonu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PNL fagositoz stimülasyonu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tr-TR" sz="2200" smtClean="0"/>
          </a:p>
          <a:p>
            <a:pPr eaLnBrk="1" hangingPunct="1">
              <a:lnSpc>
                <a:spcPct val="80000"/>
              </a:lnSpc>
            </a:pPr>
            <a:r>
              <a:rPr lang="tr-TR" sz="2200" b="1" smtClean="0"/>
              <a:t>Periodonsiyuma progesteronun etkileri</a:t>
            </a:r>
            <a:endParaRPr lang="tr-TR" sz="2200" smtClean="0"/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Prostaglandinlerin üretiminde artma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DOS da prostaglandin ve PNL lerde artma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Kollagen ve nonkollajen protein sentezinde değişme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Periodontal fibroblast metabolizmasında değişme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smtClean="0"/>
              <a:t>Vazküler permeabilitede artma</a:t>
            </a:r>
          </a:p>
          <a:p>
            <a:pPr eaLnBrk="1" hangingPunct="1">
              <a:lnSpc>
                <a:spcPct val="80000"/>
              </a:lnSpc>
            </a:pPr>
            <a:endParaRPr lang="tr-TR" sz="22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 bwMode="auto">
          <a:xfrm>
            <a:off x="1644650" y="6921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3000" b="1" smtClean="0">
                <a:effectLst/>
              </a:rPr>
              <a:t>Androgen (testosterone)</a:t>
            </a:r>
            <a:r>
              <a:rPr lang="tr-TR" sz="3000" smtClean="0">
                <a:effectLst/>
              </a:rPr>
              <a:t/>
            </a:r>
            <a:br>
              <a:rPr lang="tr-TR" sz="3000" smtClean="0">
                <a:effectLst/>
              </a:rPr>
            </a:br>
            <a:endParaRPr lang="tr-TR" sz="3000" smtClean="0">
              <a:effectLst/>
            </a:endParaRPr>
          </a:p>
        </p:txBody>
      </p:sp>
      <p:sp>
        <p:nvSpPr>
          <p:cNvPr id="20482" name="2 İçerik Yer Tutucusu"/>
          <p:cNvSpPr>
            <a:spLocks noGrp="1"/>
          </p:cNvSpPr>
          <p:nvPr>
            <p:ph idx="1"/>
          </p:nvPr>
        </p:nvSpPr>
        <p:spPr>
          <a:xfrm>
            <a:off x="1187450" y="2057400"/>
            <a:ext cx="74993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Androgen erkeklikten sorumlu hormondur.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Adrenal cortex ve testislerden salgılanır.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Bu hormonun spesifik reseptörleri periodontal dokularda tespit edilmiştir.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Daha ilginci fibroblastlar içerisindeki reseptörlerin sayısı iltihabi ve büyümüş dişetinde artmaya eğilimlidir.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Testesteron kemik metabolizması ile ilişkilidir ve kemik kütlesinin korunmasında rol oynar.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 Kemik remodeling markırlarından biri osteoprotegerindir.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Times New Roman" pitchFamily="18" charset="0"/>
              </a:rPr>
              <a:t>Testesteron dişetinde araşidonik asit metabolizmasının cyclooxygenase yolu üzerine inhibitör etkilere sahiptir.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1285852" y="1571612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2800" b="1" dirty="0" err="1" smtClean="0">
                <a:effectLst/>
              </a:rPr>
              <a:t>Periodonsiyuma</a:t>
            </a:r>
            <a:r>
              <a:rPr lang="tr-TR" sz="2800" b="1" dirty="0" smtClean="0">
                <a:effectLst/>
              </a:rPr>
              <a:t> </a:t>
            </a:r>
            <a:r>
              <a:rPr lang="tr-TR" sz="2800" b="1" dirty="0" err="1" smtClean="0">
                <a:effectLst/>
              </a:rPr>
              <a:t>androjenin</a:t>
            </a:r>
            <a:r>
              <a:rPr lang="tr-TR" sz="2800" b="1" dirty="0" smtClean="0">
                <a:effectLst/>
              </a:rPr>
              <a:t> etkileri</a:t>
            </a:r>
            <a:r>
              <a:rPr lang="tr-TR" sz="3900" dirty="0" smtClean="0">
                <a:effectLst/>
              </a:rPr>
              <a:t/>
            </a:r>
            <a:br>
              <a:rPr lang="tr-TR" sz="3900" dirty="0" smtClean="0">
                <a:effectLst/>
              </a:rPr>
            </a:br>
            <a:endParaRPr lang="tr-TR" sz="3900" dirty="0" smtClean="0">
              <a:effectLst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331913" y="2852738"/>
            <a:ext cx="749935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Periodontal</a:t>
            </a:r>
            <a:r>
              <a:rPr lang="tr-TR" sz="2000" dirty="0" smtClean="0"/>
              <a:t> </a:t>
            </a:r>
            <a:r>
              <a:rPr lang="tr-TR" sz="2000" dirty="0" err="1" smtClean="0"/>
              <a:t>ligament</a:t>
            </a:r>
            <a:r>
              <a:rPr lang="tr-TR" sz="2000" dirty="0" smtClean="0"/>
              <a:t> </a:t>
            </a:r>
            <a:r>
              <a:rPr lang="tr-TR" sz="2000" dirty="0" err="1" smtClean="0"/>
              <a:t>fibroblastları</a:t>
            </a:r>
            <a:r>
              <a:rPr lang="tr-TR" sz="2000" dirty="0" smtClean="0"/>
              <a:t> ve </a:t>
            </a:r>
            <a:r>
              <a:rPr lang="tr-TR" sz="2000" dirty="0" err="1" smtClean="0"/>
              <a:t>osteoblastlar</a:t>
            </a:r>
            <a:r>
              <a:rPr lang="tr-TR" sz="2000" dirty="0" smtClean="0"/>
              <a:t> vasıtasıyla </a:t>
            </a:r>
            <a:r>
              <a:rPr lang="tr-TR" sz="2000" dirty="0" err="1" smtClean="0"/>
              <a:t>matriks</a:t>
            </a:r>
            <a:r>
              <a:rPr lang="tr-TR" sz="2000" dirty="0" smtClean="0"/>
              <a:t> sentezini </a:t>
            </a:r>
            <a:r>
              <a:rPr lang="tr-TR" sz="2000" dirty="0" err="1" smtClean="0"/>
              <a:t>stimüle</a:t>
            </a:r>
            <a:r>
              <a:rPr lang="tr-TR" sz="2000" dirty="0" smtClean="0"/>
              <a:t> ederler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Osteoblast</a:t>
            </a:r>
            <a:r>
              <a:rPr lang="tr-TR" sz="2000" dirty="0" smtClean="0"/>
              <a:t> </a:t>
            </a:r>
            <a:r>
              <a:rPr lang="tr-TR" sz="2000" dirty="0" err="1" smtClean="0"/>
              <a:t>proliferasyonu</a:t>
            </a:r>
            <a:r>
              <a:rPr lang="tr-TR" sz="2000" dirty="0" smtClean="0"/>
              <a:t> ve </a:t>
            </a:r>
            <a:r>
              <a:rPr lang="tr-TR" sz="2000" dirty="0" err="1" smtClean="0"/>
              <a:t>diferansiyasyonu</a:t>
            </a:r>
            <a:r>
              <a:rPr lang="tr-TR" sz="2000" dirty="0" smtClean="0"/>
              <a:t> </a:t>
            </a:r>
            <a:r>
              <a:rPr lang="tr-TR" sz="2000" dirty="0" err="1" smtClean="0"/>
              <a:t>stimüle</a:t>
            </a:r>
            <a:r>
              <a:rPr lang="tr-TR" sz="2000" dirty="0" smtClean="0"/>
              <a:t> ederler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Enflamasyon</a:t>
            </a:r>
            <a:r>
              <a:rPr lang="tr-TR" sz="2000" dirty="0" smtClean="0"/>
              <a:t> esnasında IL-6 </a:t>
            </a:r>
            <a:r>
              <a:rPr lang="tr-TR" sz="2000" dirty="0" err="1" smtClean="0"/>
              <a:t>salınımını</a:t>
            </a:r>
            <a:r>
              <a:rPr lang="tr-TR" sz="2000" dirty="0" smtClean="0"/>
              <a:t> azaltır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Prostaglandin</a:t>
            </a:r>
            <a:r>
              <a:rPr lang="tr-TR" sz="2000" dirty="0" smtClean="0"/>
              <a:t> salgısını </a:t>
            </a:r>
            <a:r>
              <a:rPr lang="tr-TR" sz="2000" dirty="0" err="1" smtClean="0"/>
              <a:t>inhibe</a:t>
            </a:r>
            <a:r>
              <a:rPr lang="tr-TR" sz="2000" dirty="0" smtClean="0"/>
              <a:t> eder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Osteoprotegerin</a:t>
            </a:r>
            <a:r>
              <a:rPr lang="tr-TR" sz="2000" dirty="0" smtClean="0"/>
              <a:t> konsantrasyonunu artırır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  <a:p>
            <a:pPr eaLnBrk="1" hangingPunct="1">
              <a:buNone/>
            </a:pPr>
            <a:endParaRPr lang="tr-TR" dirty="0" smtClean="0"/>
          </a:p>
        </p:txBody>
      </p:sp>
      <p:pic>
        <p:nvPicPr>
          <p:cNvPr id="4" name="Picture 5" descr="119-1927_IMG"/>
          <p:cNvPicPr>
            <a:picLocks noChangeAspect="1" noChangeArrowheads="1"/>
          </p:cNvPicPr>
          <p:nvPr/>
        </p:nvPicPr>
        <p:blipFill>
          <a:blip r:embed="rId2" cstate="print"/>
          <a:srcRect l="1286" t="6859" r="6084" b="7396"/>
          <a:stretch>
            <a:fillRect/>
          </a:stretch>
        </p:blipFill>
        <p:spPr bwMode="auto">
          <a:xfrm>
            <a:off x="6286512" y="285728"/>
            <a:ext cx="25224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514</TotalTime>
  <Words>1222</Words>
  <PresentationFormat>Ekran Gösterisi (4:3)</PresentationFormat>
  <Paragraphs>185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Gündönümü</vt:lpstr>
      <vt:lpstr>Kadın ve Periodontal Sağlık</vt:lpstr>
      <vt:lpstr>Kadınlarda Hormonal Değişiklikler ve Dişeti Hastalıkları</vt:lpstr>
      <vt:lpstr>   Cinsiyet</vt:lpstr>
      <vt:lpstr>Slayt 4</vt:lpstr>
      <vt:lpstr>Östrogen ve progesteron</vt:lpstr>
      <vt:lpstr>Slayt 6</vt:lpstr>
      <vt:lpstr>Slayt 7</vt:lpstr>
      <vt:lpstr>Androgen (testosterone) </vt:lpstr>
      <vt:lpstr>Periodonsiyuma androjenin etkileri </vt:lpstr>
      <vt:lpstr>Puberta</vt:lpstr>
      <vt:lpstr>Slayt 11</vt:lpstr>
      <vt:lpstr>Slayt 12</vt:lpstr>
      <vt:lpstr>Periodonsiyumda puberta döneminde klinik ve mikrobiyolojik değişiklikler</vt:lpstr>
      <vt:lpstr> Menstruasyon</vt:lpstr>
      <vt:lpstr>Menstruasyon</vt:lpstr>
      <vt:lpstr>Hamilelik</vt:lpstr>
      <vt:lpstr>Slayt 17</vt:lpstr>
      <vt:lpstr>Periodonsiyumda hamilelik döneminde klinik ve mikrobiyolojik değişiklikler</vt:lpstr>
      <vt:lpstr>Piyojenik granuloma </vt:lpstr>
      <vt:lpstr>Hamilelik</vt:lpstr>
      <vt:lpstr>Oral Kontraseptifler </vt:lpstr>
      <vt:lpstr>    Oral Kontraseptifler </vt:lpstr>
      <vt:lpstr>Menopoz</vt:lpstr>
      <vt:lpstr>Menopozomal Gingivostomatitis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Kadın ve Periodontal Sağlık</dc:title>
  <cp:lastModifiedBy>HBOSTANCI</cp:lastModifiedBy>
  <cp:revision>54</cp:revision>
  <dcterms:modified xsi:type="dcterms:W3CDTF">2016-04-28T08:32:14Z</dcterms:modified>
</cp:coreProperties>
</file>