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4B54C-8575-47B8-935C-59E877776188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8DCD2-64A6-4A01-B915-3A0B6B1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18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15FA46-5C5C-4778-8C06-DCA6BF994083}" type="datetime1">
              <a:rPr lang="tr-TR" altLang="tr-TR" smtClean="0"/>
              <a:pPr>
                <a:spcBef>
                  <a:spcPct val="0"/>
                </a:spcBef>
              </a:pPr>
              <a:t>31.01.2020</a:t>
            </a:fld>
            <a:endParaRPr lang="tr-TR" altLang="tr-TR" smtClean="0"/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BC107E-7014-4AAE-93F7-8C867B9446F2}" type="slidenum">
              <a:rPr lang="tr-TR" altLang="tr-TR" smtClean="0"/>
              <a:pPr>
                <a:spcBef>
                  <a:spcPct val="0"/>
                </a:spcBef>
              </a:pPr>
              <a:t>2</a:t>
            </a:fld>
            <a:endParaRPr lang="tr-TR" altLang="tr-TR" smtClean="0"/>
          </a:p>
        </p:txBody>
      </p:sp>
      <p:sp>
        <p:nvSpPr>
          <p:cNvPr id="942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1" lang="tr-TR" altLang="tr-TR" sz="2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6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34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33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35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ECB82-414B-4ED3-B526-E800856F58D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286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76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45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15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0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09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28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81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15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6E14-3933-4783-9A65-BACC06B9460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E0D42-13DD-4F0C-99FB-6A0179022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51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03450"/>
            <a:ext cx="8229600" cy="2089150"/>
          </a:xfrm>
          <a:solidFill>
            <a:srgbClr val="FAFCA2"/>
          </a:solidFill>
        </p:spPr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</a:t>
            </a:r>
            <a:b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YÜZEY SULAMA </a:t>
            </a: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YÖNTEMLERİ</a:t>
            </a:r>
          </a:p>
        </p:txBody>
      </p:sp>
    </p:spTree>
    <p:extLst>
      <p:ext uri="{BB962C8B-B14F-4D97-AF65-F5344CB8AC3E}">
        <p14:creationId xmlns:p14="http://schemas.microsoft.com/office/powerpoint/2010/main" val="51558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kötsuls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60478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4000" b="1">
                <a:solidFill>
                  <a:srgbClr val="006600"/>
                </a:solidFill>
              </a:rPr>
              <a:t>Salma sulama yönteminin uygulanabileceği koşullar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BFFAD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b="1" smtClean="0">
                <a:solidFill>
                  <a:srgbClr val="CC3300"/>
                </a:solidFill>
              </a:rPr>
              <a:t>Yeterli su kaynağı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b="1" smtClean="0">
                <a:solidFill>
                  <a:schemeClr val="accent2"/>
                </a:solidFill>
              </a:rPr>
              <a:t>Düşük sulama işçiliği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b="1" smtClean="0">
                <a:solidFill>
                  <a:srgbClr val="55B2B9"/>
                </a:solidFill>
              </a:rPr>
              <a:t>Kullanılabilir su tutma kapasitesi yüksek topraklar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b="1" smtClean="0">
                <a:solidFill>
                  <a:srgbClr val="996633"/>
                </a:solidFill>
              </a:rPr>
              <a:t>Doğal drenajın iyi olduğu derin topraklar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b="1" smtClean="0">
                <a:solidFill>
                  <a:schemeClr val="accent2"/>
                </a:solidFill>
              </a:rPr>
              <a:t>Arazi tesviyesi gerektirmeyecek kadar düz arazi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b="1" smtClean="0"/>
              <a:t>Çayır-mera bitkileri</a:t>
            </a:r>
          </a:p>
        </p:txBody>
      </p:sp>
    </p:spTree>
    <p:extLst>
      <p:ext uri="{BB962C8B-B14F-4D97-AF65-F5344CB8AC3E}">
        <p14:creationId xmlns:p14="http://schemas.microsoft.com/office/powerpoint/2010/main" val="125566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2"/>
          <p:cNvSpPr txBox="1">
            <a:spLocks noChangeArrowheads="1"/>
          </p:cNvSpPr>
          <p:nvPr/>
        </p:nvSpPr>
        <p:spPr bwMode="auto">
          <a:xfrm>
            <a:off x="2351089" y="404814"/>
            <a:ext cx="7489825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006600"/>
                </a:solidFill>
                <a:latin typeface="Times New Roman" panose="02020603050405020304" pitchFamily="18" charset="0"/>
              </a:rPr>
              <a:t>Tava sulama yöntemi</a:t>
            </a:r>
          </a:p>
        </p:txBody>
      </p:sp>
      <p:grpSp>
        <p:nvGrpSpPr>
          <p:cNvPr id="104451" name="Group 25"/>
          <p:cNvGrpSpPr>
            <a:grpSpLocks/>
          </p:cNvGrpSpPr>
          <p:nvPr/>
        </p:nvGrpSpPr>
        <p:grpSpPr bwMode="auto">
          <a:xfrm>
            <a:off x="2135189" y="1554164"/>
            <a:ext cx="7267575" cy="4478337"/>
            <a:chOff x="418" y="1115"/>
            <a:chExt cx="4578" cy="2821"/>
          </a:xfrm>
        </p:grpSpPr>
        <p:sp>
          <p:nvSpPr>
            <p:cNvPr id="104452" name="Text Box 2"/>
            <p:cNvSpPr txBox="1">
              <a:spLocks noChangeArrowheads="1"/>
            </p:cNvSpPr>
            <p:nvPr/>
          </p:nvSpPr>
          <p:spPr bwMode="auto">
            <a:xfrm>
              <a:off x="418" y="1115"/>
              <a:ext cx="10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Su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kaynağı</a:t>
              </a:r>
            </a:p>
          </p:txBody>
        </p:sp>
        <p:sp>
          <p:nvSpPr>
            <p:cNvPr id="104453" name="Rectangle 4"/>
            <p:cNvSpPr>
              <a:spLocks noChangeArrowheads="1"/>
            </p:cNvSpPr>
            <p:nvPr/>
          </p:nvSpPr>
          <p:spPr bwMode="auto">
            <a:xfrm>
              <a:off x="2048" y="1594"/>
              <a:ext cx="1472" cy="1171"/>
            </a:xfrm>
            <a:prstGeom prst="rect">
              <a:avLst/>
            </a:prstGeom>
            <a:solidFill>
              <a:srgbClr val="AFF6FD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04454" name="Rectangle 5"/>
            <p:cNvSpPr>
              <a:spLocks noChangeArrowheads="1"/>
            </p:cNvSpPr>
            <p:nvPr/>
          </p:nvSpPr>
          <p:spPr bwMode="auto">
            <a:xfrm>
              <a:off x="3520" y="1594"/>
              <a:ext cx="1472" cy="1171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04455" name="Rectangle 6"/>
            <p:cNvSpPr>
              <a:spLocks noChangeArrowheads="1"/>
            </p:cNvSpPr>
            <p:nvPr/>
          </p:nvSpPr>
          <p:spPr bwMode="auto">
            <a:xfrm>
              <a:off x="3520" y="2765"/>
              <a:ext cx="1472" cy="1171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04456" name="Rectangle 7"/>
            <p:cNvSpPr>
              <a:spLocks noChangeArrowheads="1"/>
            </p:cNvSpPr>
            <p:nvPr/>
          </p:nvSpPr>
          <p:spPr bwMode="auto">
            <a:xfrm>
              <a:off x="2048" y="2765"/>
              <a:ext cx="1472" cy="1171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04457" name="Line 8"/>
            <p:cNvSpPr>
              <a:spLocks noChangeShapeType="1"/>
            </p:cNvSpPr>
            <p:nvPr/>
          </p:nvSpPr>
          <p:spPr bwMode="auto">
            <a:xfrm flipH="1">
              <a:off x="2052" y="1594"/>
              <a:ext cx="2944" cy="0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458" name="Line 10"/>
            <p:cNvSpPr>
              <a:spLocks noChangeShapeType="1"/>
            </p:cNvSpPr>
            <p:nvPr/>
          </p:nvSpPr>
          <p:spPr bwMode="auto">
            <a:xfrm flipH="1">
              <a:off x="2048" y="3936"/>
              <a:ext cx="29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459" name="Line 11"/>
            <p:cNvSpPr>
              <a:spLocks noChangeShapeType="1"/>
            </p:cNvSpPr>
            <p:nvPr/>
          </p:nvSpPr>
          <p:spPr bwMode="auto">
            <a:xfrm>
              <a:off x="3520" y="1594"/>
              <a:ext cx="0" cy="234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460" name="Line 12"/>
            <p:cNvSpPr>
              <a:spLocks noChangeShapeType="1"/>
            </p:cNvSpPr>
            <p:nvPr/>
          </p:nvSpPr>
          <p:spPr bwMode="auto">
            <a:xfrm>
              <a:off x="2048" y="1603"/>
              <a:ext cx="0" cy="1171"/>
            </a:xfrm>
            <a:prstGeom prst="line">
              <a:avLst/>
            </a:prstGeom>
            <a:noFill/>
            <a:ln w="57150" cap="sq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461" name="Line 13"/>
            <p:cNvSpPr>
              <a:spLocks noChangeShapeType="1"/>
            </p:cNvSpPr>
            <p:nvPr/>
          </p:nvSpPr>
          <p:spPr bwMode="auto">
            <a:xfrm>
              <a:off x="2048" y="2765"/>
              <a:ext cx="0" cy="117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462" name="Line 14"/>
            <p:cNvSpPr>
              <a:spLocks noChangeShapeType="1"/>
            </p:cNvSpPr>
            <p:nvPr/>
          </p:nvSpPr>
          <p:spPr bwMode="auto">
            <a:xfrm>
              <a:off x="4992" y="1594"/>
              <a:ext cx="0" cy="234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463" name="Text Box 15"/>
            <p:cNvSpPr txBox="1">
              <a:spLocks noChangeArrowheads="1"/>
            </p:cNvSpPr>
            <p:nvPr/>
          </p:nvSpPr>
          <p:spPr bwMode="auto">
            <a:xfrm>
              <a:off x="839" y="1449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04464" name="Line 17"/>
            <p:cNvSpPr>
              <a:spLocks noChangeShapeType="1"/>
            </p:cNvSpPr>
            <p:nvPr/>
          </p:nvSpPr>
          <p:spPr bwMode="auto">
            <a:xfrm>
              <a:off x="960" y="1594"/>
              <a:ext cx="1088" cy="0"/>
            </a:xfrm>
            <a:prstGeom prst="line">
              <a:avLst/>
            </a:prstGeom>
            <a:noFill/>
            <a:ln w="57150" cap="sq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465" name="Text Box 18"/>
            <p:cNvSpPr txBox="1">
              <a:spLocks noChangeArrowheads="1"/>
            </p:cNvSpPr>
            <p:nvPr/>
          </p:nvSpPr>
          <p:spPr bwMode="auto">
            <a:xfrm>
              <a:off x="1191" y="1795"/>
              <a:ext cx="53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Ana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kanal</a:t>
              </a:r>
            </a:p>
          </p:txBody>
        </p:sp>
        <p:sp>
          <p:nvSpPr>
            <p:cNvPr id="104466" name="Line 19"/>
            <p:cNvSpPr>
              <a:spLocks noChangeShapeType="1"/>
            </p:cNvSpPr>
            <p:nvPr/>
          </p:nvSpPr>
          <p:spPr bwMode="auto">
            <a:xfrm flipH="1">
              <a:off x="1701" y="1616"/>
              <a:ext cx="45" cy="317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467" name="Line 20"/>
            <p:cNvSpPr>
              <a:spLocks noChangeShapeType="1"/>
            </p:cNvSpPr>
            <p:nvPr/>
          </p:nvSpPr>
          <p:spPr bwMode="auto">
            <a:xfrm>
              <a:off x="1701" y="1933"/>
              <a:ext cx="346" cy="138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468" name="Text Box 21"/>
            <p:cNvSpPr txBox="1">
              <a:spLocks noChangeArrowheads="1"/>
            </p:cNvSpPr>
            <p:nvPr/>
          </p:nvSpPr>
          <p:spPr bwMode="auto">
            <a:xfrm>
              <a:off x="2850" y="1327"/>
              <a:ext cx="13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Tarlabaşı kanalı</a:t>
              </a:r>
            </a:p>
          </p:txBody>
        </p:sp>
        <p:sp>
          <p:nvSpPr>
            <p:cNvPr id="104469" name="Line 23"/>
            <p:cNvSpPr>
              <a:spLocks noChangeShapeType="1"/>
            </p:cNvSpPr>
            <p:nvPr/>
          </p:nvSpPr>
          <p:spPr bwMode="auto">
            <a:xfrm flipH="1">
              <a:off x="2052" y="2774"/>
              <a:ext cx="2944" cy="0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470" name="AutoShape 24"/>
            <p:cNvSpPr>
              <a:spLocks noChangeArrowheads="1"/>
            </p:cNvSpPr>
            <p:nvPr/>
          </p:nvSpPr>
          <p:spPr bwMode="auto">
            <a:xfrm>
              <a:off x="839" y="1501"/>
              <a:ext cx="181" cy="181"/>
            </a:xfrm>
            <a:prstGeom prst="flowChartSummingJunction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</p:spTree>
    <p:extLst>
      <p:ext uri="{BB962C8B-B14F-4D97-AF65-F5344CB8AC3E}">
        <p14:creationId xmlns:p14="http://schemas.microsoft.com/office/powerpoint/2010/main" val="422020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657289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4300"/>
            <a:ext cx="7772400" cy="1143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altLang="tr-TR" sz="3600" b="1">
                <a:solidFill>
                  <a:srgbClr val="006600"/>
                </a:solidFill>
              </a:rPr>
              <a:t>Tava sulama yönteminin uygulanacağı koşullar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28750"/>
            <a:ext cx="9144000" cy="5200650"/>
          </a:xfrm>
          <a:solidFill>
            <a:srgbClr val="FBFFAD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altLang="tr-TR" b="1" smtClean="0">
                <a:solidFill>
                  <a:srgbClr val="FF0000"/>
                </a:solidFill>
              </a:rPr>
              <a:t>Bitki özellikleri</a:t>
            </a:r>
            <a:endParaRPr lang="tr-TR" altLang="tr-TR" b="1" smtClean="0"/>
          </a:p>
          <a:p>
            <a:pPr lvl="1" eaLnBrk="1" hangingPunct="1">
              <a:lnSpc>
                <a:spcPct val="70000"/>
              </a:lnSpc>
            </a:pPr>
            <a:r>
              <a:rPr lang="tr-TR" altLang="tr-TR" b="1" smtClean="0"/>
              <a:t>Kök boğazının ıslatılmasından kaynaklanan hastalıklara duyarlı olmayan ve sık ekilen hububat, yem bitkileri, çayır-mera bitkileri</a:t>
            </a:r>
          </a:p>
          <a:p>
            <a:pPr lvl="1" eaLnBrk="1" hangingPunct="1">
              <a:lnSpc>
                <a:spcPct val="70000"/>
              </a:lnSpc>
            </a:pPr>
            <a:r>
              <a:rPr lang="tr-TR" altLang="tr-TR" b="1" smtClean="0"/>
              <a:t>Meyve ağaçları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smtClean="0">
                <a:solidFill>
                  <a:srgbClr val="FF0000"/>
                </a:solidFill>
              </a:rPr>
              <a:t>Toprak özellikleri</a:t>
            </a:r>
            <a:endParaRPr lang="tr-TR" altLang="tr-TR" b="1" smtClean="0"/>
          </a:p>
          <a:p>
            <a:pPr lvl="1" eaLnBrk="1" hangingPunct="1">
              <a:lnSpc>
                <a:spcPct val="70000"/>
              </a:lnSpc>
            </a:pPr>
            <a:r>
              <a:rPr lang="tr-TR" altLang="tr-TR" b="1" smtClean="0"/>
              <a:t>Su tutma kapasitesi yüksek, kaymak tabakası bağlama özelliği taşımayan topraklar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smtClean="0">
                <a:solidFill>
                  <a:srgbClr val="FF0000"/>
                </a:solidFill>
              </a:rPr>
              <a:t>Topografya özellikleri</a:t>
            </a:r>
            <a:endParaRPr lang="tr-TR" altLang="tr-TR" b="1" smtClean="0"/>
          </a:p>
          <a:p>
            <a:pPr lvl="1" eaLnBrk="1" hangingPunct="1">
              <a:lnSpc>
                <a:spcPct val="70000"/>
              </a:lnSpc>
            </a:pPr>
            <a:r>
              <a:rPr lang="tr-TR" altLang="tr-TR" b="1" smtClean="0"/>
              <a:t>Tava tabanı eğimsiz ya da sulama yönünde tava uçları arasındaki eğin farkı en çok d</a:t>
            </a:r>
            <a:r>
              <a:rPr lang="tr-TR" altLang="tr-TR" b="1" baseline="-25000" smtClean="0"/>
              <a:t>n</a:t>
            </a:r>
            <a:r>
              <a:rPr lang="tr-TR" altLang="tr-TR" b="1" smtClean="0"/>
              <a:t>/2 kadar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smtClean="0">
                <a:solidFill>
                  <a:srgbClr val="FF0000"/>
                </a:solidFill>
              </a:rPr>
              <a:t>Su kaynağı özellikleri</a:t>
            </a:r>
            <a:endParaRPr lang="tr-TR" altLang="tr-TR" b="1" smtClean="0"/>
          </a:p>
          <a:p>
            <a:pPr lvl="1" eaLnBrk="1" hangingPunct="1">
              <a:lnSpc>
                <a:spcPct val="70000"/>
              </a:lnSpc>
            </a:pPr>
            <a:r>
              <a:rPr lang="tr-TR" altLang="tr-TR" b="1" smtClean="0"/>
              <a:t>Debi en az 30 L/s kadar olmalı</a:t>
            </a:r>
          </a:p>
        </p:txBody>
      </p:sp>
    </p:spTree>
    <p:extLst>
      <p:ext uri="{BB962C8B-B14F-4D97-AF65-F5344CB8AC3E}">
        <p14:creationId xmlns:p14="http://schemas.microsoft.com/office/powerpoint/2010/main" val="39530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2946400" y="2236788"/>
            <a:ext cx="1219200" cy="785812"/>
          </a:xfrm>
          <a:prstGeom prst="rect">
            <a:avLst/>
          </a:prstGeom>
          <a:solidFill>
            <a:srgbClr val="AFF6FD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23" name="AutoShape 4"/>
          <p:cNvSpPr>
            <a:spLocks noChangeArrowheads="1"/>
          </p:cNvSpPr>
          <p:nvPr/>
        </p:nvSpPr>
        <p:spPr bwMode="auto">
          <a:xfrm>
            <a:off x="3367089" y="2492375"/>
            <a:ext cx="280987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2946400" y="3022601"/>
            <a:ext cx="1219200" cy="785813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2946400" y="3808413"/>
            <a:ext cx="1219200" cy="785812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26" name="Rectangle 7"/>
          <p:cNvSpPr>
            <a:spLocks noChangeArrowheads="1"/>
          </p:cNvSpPr>
          <p:nvPr/>
        </p:nvSpPr>
        <p:spPr bwMode="auto">
          <a:xfrm>
            <a:off x="2946400" y="4594226"/>
            <a:ext cx="1219200" cy="785813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27" name="Rectangle 8"/>
          <p:cNvSpPr>
            <a:spLocks noChangeArrowheads="1"/>
          </p:cNvSpPr>
          <p:nvPr/>
        </p:nvSpPr>
        <p:spPr bwMode="auto">
          <a:xfrm>
            <a:off x="4775200" y="2236788"/>
            <a:ext cx="1219200" cy="785812"/>
          </a:xfrm>
          <a:prstGeom prst="rect">
            <a:avLst/>
          </a:prstGeom>
          <a:solidFill>
            <a:srgbClr val="AFF6FD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28" name="Rectangle 9"/>
          <p:cNvSpPr>
            <a:spLocks noChangeArrowheads="1"/>
          </p:cNvSpPr>
          <p:nvPr/>
        </p:nvSpPr>
        <p:spPr bwMode="auto">
          <a:xfrm>
            <a:off x="4775200" y="3022601"/>
            <a:ext cx="1219200" cy="785813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29" name="Rectangle 10"/>
          <p:cNvSpPr>
            <a:spLocks noChangeArrowheads="1"/>
          </p:cNvSpPr>
          <p:nvPr/>
        </p:nvSpPr>
        <p:spPr bwMode="auto">
          <a:xfrm>
            <a:off x="4775200" y="3808413"/>
            <a:ext cx="1219200" cy="785812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30" name="Rectangle 11"/>
          <p:cNvSpPr>
            <a:spLocks noChangeArrowheads="1"/>
          </p:cNvSpPr>
          <p:nvPr/>
        </p:nvSpPr>
        <p:spPr bwMode="auto">
          <a:xfrm>
            <a:off x="4775200" y="4594226"/>
            <a:ext cx="1219200" cy="785813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31" name="Rectangle 12"/>
          <p:cNvSpPr>
            <a:spLocks noChangeArrowheads="1"/>
          </p:cNvSpPr>
          <p:nvPr/>
        </p:nvSpPr>
        <p:spPr bwMode="auto">
          <a:xfrm>
            <a:off x="6604000" y="3022601"/>
            <a:ext cx="1219200" cy="785813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32" name="Rectangle 13"/>
          <p:cNvSpPr>
            <a:spLocks noChangeArrowheads="1"/>
          </p:cNvSpPr>
          <p:nvPr/>
        </p:nvSpPr>
        <p:spPr bwMode="auto">
          <a:xfrm>
            <a:off x="6604000" y="3808413"/>
            <a:ext cx="1219200" cy="785812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33" name="Rectangle 14"/>
          <p:cNvSpPr>
            <a:spLocks noChangeArrowheads="1"/>
          </p:cNvSpPr>
          <p:nvPr/>
        </p:nvSpPr>
        <p:spPr bwMode="auto">
          <a:xfrm>
            <a:off x="8432800" y="2236788"/>
            <a:ext cx="1219200" cy="785812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34" name="Rectangle 15"/>
          <p:cNvSpPr>
            <a:spLocks noChangeArrowheads="1"/>
          </p:cNvSpPr>
          <p:nvPr/>
        </p:nvSpPr>
        <p:spPr bwMode="auto">
          <a:xfrm>
            <a:off x="6604000" y="4594226"/>
            <a:ext cx="1219200" cy="785813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35" name="Rectangle 16"/>
          <p:cNvSpPr>
            <a:spLocks noChangeArrowheads="1"/>
          </p:cNvSpPr>
          <p:nvPr/>
        </p:nvSpPr>
        <p:spPr bwMode="auto">
          <a:xfrm>
            <a:off x="6604000" y="2236788"/>
            <a:ext cx="1219200" cy="785812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07536" name="Rectangle 17"/>
          <p:cNvSpPr>
            <a:spLocks noChangeArrowheads="1"/>
          </p:cNvSpPr>
          <p:nvPr/>
        </p:nvSpPr>
        <p:spPr bwMode="auto">
          <a:xfrm>
            <a:off x="8432800" y="3022601"/>
            <a:ext cx="1219200" cy="785813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37" name="Rectangle 18"/>
          <p:cNvSpPr>
            <a:spLocks noChangeArrowheads="1"/>
          </p:cNvSpPr>
          <p:nvPr/>
        </p:nvSpPr>
        <p:spPr bwMode="auto">
          <a:xfrm>
            <a:off x="8432800" y="3808413"/>
            <a:ext cx="1219200" cy="785812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38" name="Rectangle 19"/>
          <p:cNvSpPr>
            <a:spLocks noChangeArrowheads="1"/>
          </p:cNvSpPr>
          <p:nvPr/>
        </p:nvSpPr>
        <p:spPr bwMode="auto">
          <a:xfrm>
            <a:off x="8432800" y="4594226"/>
            <a:ext cx="1219200" cy="785813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07539" name="AutoShape 20"/>
          <p:cNvSpPr>
            <a:spLocks noChangeArrowheads="1"/>
          </p:cNvSpPr>
          <p:nvPr/>
        </p:nvSpPr>
        <p:spPr bwMode="auto">
          <a:xfrm>
            <a:off x="3479800" y="3382964"/>
            <a:ext cx="101600" cy="65087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40" name="AutoShape 21"/>
          <p:cNvSpPr>
            <a:spLocks noChangeArrowheads="1"/>
          </p:cNvSpPr>
          <p:nvPr/>
        </p:nvSpPr>
        <p:spPr bwMode="auto">
          <a:xfrm>
            <a:off x="3479800" y="4184651"/>
            <a:ext cx="101600" cy="66675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41" name="AutoShape 22"/>
          <p:cNvSpPr>
            <a:spLocks noChangeArrowheads="1"/>
          </p:cNvSpPr>
          <p:nvPr/>
        </p:nvSpPr>
        <p:spPr bwMode="auto">
          <a:xfrm>
            <a:off x="3505200" y="4954589"/>
            <a:ext cx="101600" cy="65087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42" name="AutoShape 23"/>
          <p:cNvSpPr>
            <a:spLocks noChangeArrowheads="1"/>
          </p:cNvSpPr>
          <p:nvPr/>
        </p:nvSpPr>
        <p:spPr bwMode="auto">
          <a:xfrm>
            <a:off x="5334000" y="4938714"/>
            <a:ext cx="101600" cy="65087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43" name="AutoShape 24"/>
          <p:cNvSpPr>
            <a:spLocks noChangeArrowheads="1"/>
          </p:cNvSpPr>
          <p:nvPr/>
        </p:nvSpPr>
        <p:spPr bwMode="auto">
          <a:xfrm>
            <a:off x="5308600" y="4168775"/>
            <a:ext cx="101600" cy="65088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44" name="AutoShape 25"/>
          <p:cNvSpPr>
            <a:spLocks noChangeArrowheads="1"/>
          </p:cNvSpPr>
          <p:nvPr/>
        </p:nvSpPr>
        <p:spPr bwMode="auto">
          <a:xfrm>
            <a:off x="5283200" y="3398839"/>
            <a:ext cx="101600" cy="65087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45" name="AutoShape 26"/>
          <p:cNvSpPr>
            <a:spLocks noChangeArrowheads="1"/>
          </p:cNvSpPr>
          <p:nvPr/>
        </p:nvSpPr>
        <p:spPr bwMode="auto">
          <a:xfrm>
            <a:off x="5283200" y="2628901"/>
            <a:ext cx="101600" cy="66675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46" name="AutoShape 27"/>
          <p:cNvSpPr>
            <a:spLocks noChangeArrowheads="1"/>
          </p:cNvSpPr>
          <p:nvPr/>
        </p:nvSpPr>
        <p:spPr bwMode="auto">
          <a:xfrm>
            <a:off x="7213600" y="4922839"/>
            <a:ext cx="101600" cy="65087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47" name="AutoShape 28"/>
          <p:cNvSpPr>
            <a:spLocks noChangeArrowheads="1"/>
          </p:cNvSpPr>
          <p:nvPr/>
        </p:nvSpPr>
        <p:spPr bwMode="auto">
          <a:xfrm>
            <a:off x="7162800" y="4152900"/>
            <a:ext cx="101600" cy="65088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48" name="AutoShape 29"/>
          <p:cNvSpPr>
            <a:spLocks noChangeArrowheads="1"/>
          </p:cNvSpPr>
          <p:nvPr/>
        </p:nvSpPr>
        <p:spPr bwMode="auto">
          <a:xfrm>
            <a:off x="7162800" y="3382964"/>
            <a:ext cx="101600" cy="65087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49" name="AutoShape 30"/>
          <p:cNvSpPr>
            <a:spLocks noChangeArrowheads="1"/>
          </p:cNvSpPr>
          <p:nvPr/>
        </p:nvSpPr>
        <p:spPr bwMode="auto">
          <a:xfrm>
            <a:off x="7162800" y="2628901"/>
            <a:ext cx="101600" cy="66675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50" name="AutoShape 31"/>
          <p:cNvSpPr>
            <a:spLocks noChangeArrowheads="1"/>
          </p:cNvSpPr>
          <p:nvPr/>
        </p:nvSpPr>
        <p:spPr bwMode="auto">
          <a:xfrm>
            <a:off x="8991600" y="4954589"/>
            <a:ext cx="101600" cy="65087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51" name="AutoShape 32"/>
          <p:cNvSpPr>
            <a:spLocks noChangeArrowheads="1"/>
          </p:cNvSpPr>
          <p:nvPr/>
        </p:nvSpPr>
        <p:spPr bwMode="auto">
          <a:xfrm>
            <a:off x="8991600" y="4202114"/>
            <a:ext cx="101600" cy="65087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52" name="AutoShape 33"/>
          <p:cNvSpPr>
            <a:spLocks noChangeArrowheads="1"/>
          </p:cNvSpPr>
          <p:nvPr/>
        </p:nvSpPr>
        <p:spPr bwMode="auto">
          <a:xfrm>
            <a:off x="8940800" y="3382964"/>
            <a:ext cx="101600" cy="65087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53" name="AutoShape 34"/>
          <p:cNvSpPr>
            <a:spLocks noChangeArrowheads="1"/>
          </p:cNvSpPr>
          <p:nvPr/>
        </p:nvSpPr>
        <p:spPr bwMode="auto">
          <a:xfrm>
            <a:off x="8940800" y="2628901"/>
            <a:ext cx="101600" cy="66675"/>
          </a:xfrm>
          <a:prstGeom prst="flowChartConnector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54" name="Line 35"/>
          <p:cNvSpPr>
            <a:spLocks noChangeShapeType="1"/>
          </p:cNvSpPr>
          <p:nvPr/>
        </p:nvSpPr>
        <p:spPr bwMode="auto">
          <a:xfrm>
            <a:off x="2641600" y="1974850"/>
            <a:ext cx="7213600" cy="0"/>
          </a:xfrm>
          <a:prstGeom prst="line">
            <a:avLst/>
          </a:prstGeom>
          <a:noFill/>
          <a:ln w="38100" cap="sq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55" name="Line 36"/>
          <p:cNvSpPr>
            <a:spLocks noChangeShapeType="1"/>
          </p:cNvSpPr>
          <p:nvPr/>
        </p:nvSpPr>
        <p:spPr bwMode="auto">
          <a:xfrm>
            <a:off x="4470400" y="1974850"/>
            <a:ext cx="0" cy="360203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56" name="Line 37"/>
          <p:cNvSpPr>
            <a:spLocks noChangeShapeType="1"/>
          </p:cNvSpPr>
          <p:nvPr/>
        </p:nvSpPr>
        <p:spPr bwMode="auto">
          <a:xfrm>
            <a:off x="8128000" y="1974850"/>
            <a:ext cx="0" cy="360203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57" name="Line 38"/>
          <p:cNvSpPr>
            <a:spLocks noChangeShapeType="1"/>
          </p:cNvSpPr>
          <p:nvPr/>
        </p:nvSpPr>
        <p:spPr bwMode="auto">
          <a:xfrm>
            <a:off x="4165600" y="26289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58" name="Line 39"/>
          <p:cNvSpPr>
            <a:spLocks noChangeShapeType="1"/>
          </p:cNvSpPr>
          <p:nvPr/>
        </p:nvSpPr>
        <p:spPr bwMode="auto">
          <a:xfrm>
            <a:off x="7823200" y="2662238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59" name="Line 40"/>
          <p:cNvSpPr>
            <a:spLocks noChangeShapeType="1"/>
          </p:cNvSpPr>
          <p:nvPr/>
        </p:nvSpPr>
        <p:spPr bwMode="auto">
          <a:xfrm>
            <a:off x="4165600" y="4202113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60" name="Line 41"/>
          <p:cNvSpPr>
            <a:spLocks noChangeShapeType="1"/>
          </p:cNvSpPr>
          <p:nvPr/>
        </p:nvSpPr>
        <p:spPr bwMode="auto">
          <a:xfrm>
            <a:off x="4775200" y="30226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61" name="Line 42"/>
          <p:cNvSpPr>
            <a:spLocks noChangeShapeType="1"/>
          </p:cNvSpPr>
          <p:nvPr/>
        </p:nvSpPr>
        <p:spPr bwMode="auto">
          <a:xfrm>
            <a:off x="4165600" y="497205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62" name="Line 43"/>
          <p:cNvSpPr>
            <a:spLocks noChangeShapeType="1"/>
          </p:cNvSpPr>
          <p:nvPr/>
        </p:nvSpPr>
        <p:spPr bwMode="auto">
          <a:xfrm>
            <a:off x="7823200" y="4202113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63" name="Line 44"/>
          <p:cNvSpPr>
            <a:spLocks noChangeShapeType="1"/>
          </p:cNvSpPr>
          <p:nvPr/>
        </p:nvSpPr>
        <p:spPr bwMode="auto">
          <a:xfrm>
            <a:off x="7823200" y="34163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64" name="Line 45"/>
          <p:cNvSpPr>
            <a:spLocks noChangeShapeType="1"/>
          </p:cNvSpPr>
          <p:nvPr/>
        </p:nvSpPr>
        <p:spPr bwMode="auto">
          <a:xfrm>
            <a:off x="7823200" y="4922838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65" name="Line 46"/>
          <p:cNvSpPr>
            <a:spLocks noChangeShapeType="1"/>
          </p:cNvSpPr>
          <p:nvPr/>
        </p:nvSpPr>
        <p:spPr bwMode="auto">
          <a:xfrm>
            <a:off x="4165600" y="34163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66" name="Text Box 47"/>
          <p:cNvSpPr txBox="1">
            <a:spLocks noChangeArrowheads="1"/>
          </p:cNvSpPr>
          <p:nvPr/>
        </p:nvSpPr>
        <p:spPr bwMode="auto">
          <a:xfrm>
            <a:off x="5041268" y="1529707"/>
            <a:ext cx="2133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Tarlabaşı kanalı</a:t>
            </a:r>
          </a:p>
        </p:txBody>
      </p:sp>
      <p:sp>
        <p:nvSpPr>
          <p:cNvPr id="107567" name="Text Box 48"/>
          <p:cNvSpPr txBox="1">
            <a:spLocks noChangeArrowheads="1"/>
          </p:cNvSpPr>
          <p:nvPr/>
        </p:nvSpPr>
        <p:spPr bwMode="auto">
          <a:xfrm>
            <a:off x="4024552" y="5563869"/>
            <a:ext cx="90281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Geniş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karık</a:t>
            </a:r>
          </a:p>
        </p:txBody>
      </p:sp>
      <p:sp>
        <p:nvSpPr>
          <p:cNvPr id="107568" name="Text Box 49"/>
          <p:cNvSpPr txBox="1">
            <a:spLocks noChangeArrowheads="1"/>
          </p:cNvSpPr>
          <p:nvPr/>
        </p:nvSpPr>
        <p:spPr bwMode="auto">
          <a:xfrm>
            <a:off x="2667000" y="369888"/>
            <a:ext cx="6629400" cy="971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006600"/>
                </a:solidFill>
                <a:latin typeface="Times New Roman" panose="02020603050405020304" pitchFamily="18" charset="0"/>
              </a:rPr>
              <a:t>Tava sulama yönteminin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006600"/>
                </a:solidFill>
                <a:latin typeface="Times New Roman" panose="02020603050405020304" pitchFamily="18" charset="0"/>
              </a:rPr>
              <a:t>meyve ağaçlarına uygulanması</a:t>
            </a:r>
          </a:p>
        </p:txBody>
      </p:sp>
      <p:sp>
        <p:nvSpPr>
          <p:cNvPr id="107569" name="AutoShape 50"/>
          <p:cNvSpPr>
            <a:spLocks noChangeArrowheads="1"/>
          </p:cNvSpPr>
          <p:nvPr/>
        </p:nvSpPr>
        <p:spPr bwMode="auto">
          <a:xfrm>
            <a:off x="3367089" y="3292475"/>
            <a:ext cx="280987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70" name="AutoShape 51"/>
          <p:cNvSpPr>
            <a:spLocks noChangeArrowheads="1"/>
          </p:cNvSpPr>
          <p:nvPr/>
        </p:nvSpPr>
        <p:spPr bwMode="auto">
          <a:xfrm>
            <a:off x="5232400" y="4076700"/>
            <a:ext cx="280988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71" name="AutoShape 52"/>
          <p:cNvSpPr>
            <a:spLocks noChangeArrowheads="1"/>
          </p:cNvSpPr>
          <p:nvPr/>
        </p:nvSpPr>
        <p:spPr bwMode="auto">
          <a:xfrm>
            <a:off x="5232400" y="3292475"/>
            <a:ext cx="280988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72" name="AutoShape 53"/>
          <p:cNvSpPr>
            <a:spLocks noChangeArrowheads="1"/>
          </p:cNvSpPr>
          <p:nvPr/>
        </p:nvSpPr>
        <p:spPr bwMode="auto">
          <a:xfrm>
            <a:off x="5232400" y="2492375"/>
            <a:ext cx="280988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73" name="AutoShape 54"/>
          <p:cNvSpPr>
            <a:spLocks noChangeArrowheads="1"/>
          </p:cNvSpPr>
          <p:nvPr/>
        </p:nvSpPr>
        <p:spPr bwMode="auto">
          <a:xfrm>
            <a:off x="3359150" y="4876800"/>
            <a:ext cx="280988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74" name="AutoShape 55"/>
          <p:cNvSpPr>
            <a:spLocks noChangeArrowheads="1"/>
          </p:cNvSpPr>
          <p:nvPr/>
        </p:nvSpPr>
        <p:spPr bwMode="auto">
          <a:xfrm>
            <a:off x="3367089" y="4084639"/>
            <a:ext cx="280987" cy="280987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75" name="AutoShape 56"/>
          <p:cNvSpPr>
            <a:spLocks noChangeArrowheads="1"/>
          </p:cNvSpPr>
          <p:nvPr/>
        </p:nvSpPr>
        <p:spPr bwMode="auto">
          <a:xfrm>
            <a:off x="8910639" y="4876800"/>
            <a:ext cx="280987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76" name="AutoShape 57"/>
          <p:cNvSpPr>
            <a:spLocks noChangeArrowheads="1"/>
          </p:cNvSpPr>
          <p:nvPr/>
        </p:nvSpPr>
        <p:spPr bwMode="auto">
          <a:xfrm>
            <a:off x="8910639" y="4076700"/>
            <a:ext cx="280987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77" name="AutoShape 58"/>
          <p:cNvSpPr>
            <a:spLocks noChangeArrowheads="1"/>
          </p:cNvSpPr>
          <p:nvPr/>
        </p:nvSpPr>
        <p:spPr bwMode="auto">
          <a:xfrm>
            <a:off x="8910639" y="3284539"/>
            <a:ext cx="280987" cy="280987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78" name="AutoShape 59"/>
          <p:cNvSpPr>
            <a:spLocks noChangeArrowheads="1"/>
          </p:cNvSpPr>
          <p:nvPr/>
        </p:nvSpPr>
        <p:spPr bwMode="auto">
          <a:xfrm>
            <a:off x="8910639" y="2492375"/>
            <a:ext cx="280987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79" name="AutoShape 60"/>
          <p:cNvSpPr>
            <a:spLocks noChangeArrowheads="1"/>
          </p:cNvSpPr>
          <p:nvPr/>
        </p:nvSpPr>
        <p:spPr bwMode="auto">
          <a:xfrm>
            <a:off x="5232400" y="4868864"/>
            <a:ext cx="280988" cy="280987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80" name="AutoShape 61"/>
          <p:cNvSpPr>
            <a:spLocks noChangeArrowheads="1"/>
          </p:cNvSpPr>
          <p:nvPr/>
        </p:nvSpPr>
        <p:spPr bwMode="auto">
          <a:xfrm>
            <a:off x="7104064" y="3284539"/>
            <a:ext cx="280987" cy="280987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81" name="AutoShape 62"/>
          <p:cNvSpPr>
            <a:spLocks noChangeArrowheads="1"/>
          </p:cNvSpPr>
          <p:nvPr/>
        </p:nvSpPr>
        <p:spPr bwMode="auto">
          <a:xfrm>
            <a:off x="7104064" y="4076700"/>
            <a:ext cx="280987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82" name="AutoShape 63"/>
          <p:cNvSpPr>
            <a:spLocks noChangeArrowheads="1"/>
          </p:cNvSpPr>
          <p:nvPr/>
        </p:nvSpPr>
        <p:spPr bwMode="auto">
          <a:xfrm>
            <a:off x="7104064" y="4876800"/>
            <a:ext cx="280987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83" name="AutoShape 64"/>
          <p:cNvSpPr>
            <a:spLocks noChangeArrowheads="1"/>
          </p:cNvSpPr>
          <p:nvPr/>
        </p:nvSpPr>
        <p:spPr bwMode="auto">
          <a:xfrm>
            <a:off x="7110414" y="2492375"/>
            <a:ext cx="280987" cy="280988"/>
          </a:xfrm>
          <a:prstGeom prst="flowChartConnector">
            <a:avLst/>
          </a:prstGeom>
          <a:solidFill>
            <a:srgbClr val="006600"/>
          </a:solidFill>
          <a:ln w="12700" cap="sq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7584" name="Text Box 65"/>
          <p:cNvSpPr txBox="1">
            <a:spLocks noChangeArrowheads="1"/>
          </p:cNvSpPr>
          <p:nvPr/>
        </p:nvSpPr>
        <p:spPr bwMode="auto">
          <a:xfrm>
            <a:off x="1992313" y="2395538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Ağaç</a:t>
            </a:r>
          </a:p>
        </p:txBody>
      </p:sp>
      <p:sp>
        <p:nvSpPr>
          <p:cNvPr id="107585" name="Text Box 66"/>
          <p:cNvSpPr txBox="1">
            <a:spLocks noChangeArrowheads="1"/>
          </p:cNvSpPr>
          <p:nvPr/>
        </p:nvSpPr>
        <p:spPr bwMode="auto">
          <a:xfrm>
            <a:off x="1805036" y="3203575"/>
            <a:ext cx="110639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Tava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(çanak)</a:t>
            </a:r>
          </a:p>
        </p:txBody>
      </p:sp>
      <p:sp>
        <p:nvSpPr>
          <p:cNvPr id="107586" name="Line 67"/>
          <p:cNvSpPr>
            <a:spLocks noChangeShapeType="1"/>
          </p:cNvSpPr>
          <p:nvPr/>
        </p:nvSpPr>
        <p:spPr bwMode="auto">
          <a:xfrm>
            <a:off x="2782888" y="2636838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587" name="Line 68"/>
          <p:cNvSpPr>
            <a:spLocks noChangeShapeType="1"/>
          </p:cNvSpPr>
          <p:nvPr/>
        </p:nvSpPr>
        <p:spPr bwMode="auto">
          <a:xfrm>
            <a:off x="2782889" y="3429000"/>
            <a:ext cx="288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72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006600"/>
                </a:solidFill>
              </a:rPr>
              <a:t>Uzun tava sulama yöntemi</a:t>
            </a:r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3648075" y="2276475"/>
            <a:ext cx="914400" cy="1976438"/>
          </a:xfrm>
          <a:prstGeom prst="rect">
            <a:avLst/>
          </a:prstGeom>
          <a:solidFill>
            <a:srgbClr val="AFF6FD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48" name="Line 47"/>
          <p:cNvSpPr>
            <a:spLocks noChangeShapeType="1"/>
          </p:cNvSpPr>
          <p:nvPr/>
        </p:nvSpPr>
        <p:spPr bwMode="auto">
          <a:xfrm>
            <a:off x="9048750" y="6237288"/>
            <a:ext cx="609600" cy="0"/>
          </a:xfrm>
          <a:prstGeom prst="line">
            <a:avLst/>
          </a:prstGeom>
          <a:noFill/>
          <a:ln w="57150">
            <a:solidFill>
              <a:srgbClr val="66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49" name="Text Box 49"/>
          <p:cNvSpPr txBox="1">
            <a:spLocks noChangeArrowheads="1"/>
          </p:cNvSpPr>
          <p:nvPr/>
        </p:nvSpPr>
        <p:spPr bwMode="auto">
          <a:xfrm>
            <a:off x="5287919" y="1877983"/>
            <a:ext cx="1808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</a:rPr>
              <a:t>Tarlabaşı kanalı</a:t>
            </a:r>
          </a:p>
        </p:txBody>
      </p:sp>
      <p:sp>
        <p:nvSpPr>
          <p:cNvPr id="108550" name="Text Box 50"/>
          <p:cNvSpPr txBox="1">
            <a:spLocks noChangeArrowheads="1"/>
          </p:cNvSpPr>
          <p:nvPr/>
        </p:nvSpPr>
        <p:spPr bwMode="auto">
          <a:xfrm>
            <a:off x="9433397" y="3353356"/>
            <a:ext cx="8547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</a:rPr>
              <a:t>Yüzey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</a:rPr>
              <a:t>drenaj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</a:rPr>
              <a:t>kanalı</a:t>
            </a:r>
          </a:p>
        </p:txBody>
      </p:sp>
      <p:sp>
        <p:nvSpPr>
          <p:cNvPr id="108551" name="Text Box 53"/>
          <p:cNvSpPr txBox="1">
            <a:spLocks noChangeArrowheads="1"/>
          </p:cNvSpPr>
          <p:nvPr/>
        </p:nvSpPr>
        <p:spPr bwMode="auto">
          <a:xfrm>
            <a:off x="2196096" y="1540203"/>
            <a:ext cx="995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</a:rPr>
              <a:t>Su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</a:rPr>
              <a:t>kaynağı</a:t>
            </a:r>
          </a:p>
        </p:txBody>
      </p:sp>
      <p:sp>
        <p:nvSpPr>
          <p:cNvPr id="108552" name="Text Box 54"/>
          <p:cNvSpPr txBox="1">
            <a:spLocks noChangeArrowheads="1"/>
          </p:cNvSpPr>
          <p:nvPr/>
        </p:nvSpPr>
        <p:spPr bwMode="auto">
          <a:xfrm>
            <a:off x="2233849" y="2489528"/>
            <a:ext cx="739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</a:rPr>
              <a:t>Ana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</a:rPr>
              <a:t>kanal</a:t>
            </a:r>
          </a:p>
        </p:txBody>
      </p:sp>
      <p:sp>
        <p:nvSpPr>
          <p:cNvPr id="108553" name="Line 55"/>
          <p:cNvSpPr>
            <a:spLocks noChangeShapeType="1"/>
          </p:cNvSpPr>
          <p:nvPr/>
        </p:nvSpPr>
        <p:spPr bwMode="auto">
          <a:xfrm flipV="1">
            <a:off x="2911475" y="2205038"/>
            <a:ext cx="304800" cy="493712"/>
          </a:xfrm>
          <a:prstGeom prst="line">
            <a:avLst/>
          </a:prstGeom>
          <a:noFill/>
          <a:ln w="31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54" name="Line 56"/>
          <p:cNvSpPr>
            <a:spLocks noChangeShapeType="1"/>
          </p:cNvSpPr>
          <p:nvPr/>
        </p:nvSpPr>
        <p:spPr bwMode="auto">
          <a:xfrm>
            <a:off x="2936875" y="2708276"/>
            <a:ext cx="711200" cy="212725"/>
          </a:xfrm>
          <a:prstGeom prst="line">
            <a:avLst/>
          </a:prstGeom>
          <a:noFill/>
          <a:ln w="31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55" name="Rectangle 57"/>
          <p:cNvSpPr>
            <a:spLocks noChangeArrowheads="1"/>
          </p:cNvSpPr>
          <p:nvPr/>
        </p:nvSpPr>
        <p:spPr bwMode="auto">
          <a:xfrm>
            <a:off x="4533900" y="2276475"/>
            <a:ext cx="914400" cy="1976438"/>
          </a:xfrm>
          <a:prstGeom prst="rect">
            <a:avLst/>
          </a:prstGeom>
          <a:solidFill>
            <a:srgbClr val="AFF6FD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56" name="Rectangle 58"/>
          <p:cNvSpPr>
            <a:spLocks noChangeArrowheads="1"/>
          </p:cNvSpPr>
          <p:nvPr/>
        </p:nvSpPr>
        <p:spPr bwMode="auto">
          <a:xfrm>
            <a:off x="5448300" y="2276475"/>
            <a:ext cx="914400" cy="1976438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57" name="Rectangle 59"/>
          <p:cNvSpPr>
            <a:spLocks noChangeArrowheads="1"/>
          </p:cNvSpPr>
          <p:nvPr/>
        </p:nvSpPr>
        <p:spPr bwMode="auto">
          <a:xfrm>
            <a:off x="6334125" y="2276475"/>
            <a:ext cx="914400" cy="1976438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58" name="Rectangle 60"/>
          <p:cNvSpPr>
            <a:spLocks noChangeArrowheads="1"/>
          </p:cNvSpPr>
          <p:nvPr/>
        </p:nvSpPr>
        <p:spPr bwMode="auto">
          <a:xfrm>
            <a:off x="7248525" y="2276475"/>
            <a:ext cx="914400" cy="1976438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59" name="Rectangle 62"/>
          <p:cNvSpPr>
            <a:spLocks noChangeArrowheads="1"/>
          </p:cNvSpPr>
          <p:nvPr/>
        </p:nvSpPr>
        <p:spPr bwMode="auto">
          <a:xfrm>
            <a:off x="3648075" y="4260850"/>
            <a:ext cx="914400" cy="1976438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60" name="Rectangle 63"/>
          <p:cNvSpPr>
            <a:spLocks noChangeArrowheads="1"/>
          </p:cNvSpPr>
          <p:nvPr/>
        </p:nvSpPr>
        <p:spPr bwMode="auto">
          <a:xfrm>
            <a:off x="8134350" y="2276475"/>
            <a:ext cx="914400" cy="1976438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61" name="Rectangle 64"/>
          <p:cNvSpPr>
            <a:spLocks noChangeArrowheads="1"/>
          </p:cNvSpPr>
          <p:nvPr/>
        </p:nvSpPr>
        <p:spPr bwMode="auto">
          <a:xfrm>
            <a:off x="4533900" y="4260850"/>
            <a:ext cx="914400" cy="1976438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62" name="Rectangle 65"/>
          <p:cNvSpPr>
            <a:spLocks noChangeArrowheads="1"/>
          </p:cNvSpPr>
          <p:nvPr/>
        </p:nvSpPr>
        <p:spPr bwMode="auto">
          <a:xfrm>
            <a:off x="5448300" y="4260850"/>
            <a:ext cx="914400" cy="1976438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63" name="Rectangle 66"/>
          <p:cNvSpPr>
            <a:spLocks noChangeArrowheads="1"/>
          </p:cNvSpPr>
          <p:nvPr/>
        </p:nvSpPr>
        <p:spPr bwMode="auto">
          <a:xfrm>
            <a:off x="6334125" y="4260850"/>
            <a:ext cx="914400" cy="1976438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64" name="Rectangle 67"/>
          <p:cNvSpPr>
            <a:spLocks noChangeArrowheads="1"/>
          </p:cNvSpPr>
          <p:nvPr/>
        </p:nvSpPr>
        <p:spPr bwMode="auto">
          <a:xfrm>
            <a:off x="7248525" y="4260850"/>
            <a:ext cx="914400" cy="1976438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65" name="Rectangle 68"/>
          <p:cNvSpPr>
            <a:spLocks noChangeArrowheads="1"/>
          </p:cNvSpPr>
          <p:nvPr/>
        </p:nvSpPr>
        <p:spPr bwMode="auto">
          <a:xfrm>
            <a:off x="8134350" y="4260850"/>
            <a:ext cx="914400" cy="1976438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8566" name="Line 70"/>
          <p:cNvSpPr>
            <a:spLocks noChangeShapeType="1"/>
          </p:cNvSpPr>
          <p:nvPr/>
        </p:nvSpPr>
        <p:spPr bwMode="auto">
          <a:xfrm>
            <a:off x="3648076" y="2276475"/>
            <a:ext cx="5400675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67" name="Line 71"/>
          <p:cNvSpPr>
            <a:spLocks noChangeShapeType="1"/>
          </p:cNvSpPr>
          <p:nvPr/>
        </p:nvSpPr>
        <p:spPr bwMode="auto">
          <a:xfrm>
            <a:off x="3648076" y="4292600"/>
            <a:ext cx="5400675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68" name="Line 72"/>
          <p:cNvSpPr>
            <a:spLocks noChangeShapeType="1"/>
          </p:cNvSpPr>
          <p:nvPr/>
        </p:nvSpPr>
        <p:spPr bwMode="auto">
          <a:xfrm>
            <a:off x="3648075" y="2244726"/>
            <a:ext cx="0" cy="2047875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69" name="Line 73"/>
          <p:cNvSpPr>
            <a:spLocks noChangeShapeType="1"/>
          </p:cNvSpPr>
          <p:nvPr/>
        </p:nvSpPr>
        <p:spPr bwMode="auto">
          <a:xfrm flipH="1">
            <a:off x="2855913" y="2205038"/>
            <a:ext cx="773112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70" name="AutoShape 74"/>
          <p:cNvSpPr>
            <a:spLocks noChangeArrowheads="1"/>
          </p:cNvSpPr>
          <p:nvPr/>
        </p:nvSpPr>
        <p:spPr bwMode="auto">
          <a:xfrm>
            <a:off x="2640013" y="2098675"/>
            <a:ext cx="215900" cy="215900"/>
          </a:xfrm>
          <a:prstGeom prst="flowChartSummingJunction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1800">
              <a:latin typeface="Times New Roman" panose="02020603050405020304" pitchFamily="18" charset="0"/>
            </a:endParaRPr>
          </a:p>
        </p:txBody>
      </p:sp>
      <p:sp>
        <p:nvSpPr>
          <p:cNvPr id="108571" name="Line 75"/>
          <p:cNvSpPr>
            <a:spLocks noChangeShapeType="1"/>
          </p:cNvSpPr>
          <p:nvPr/>
        </p:nvSpPr>
        <p:spPr bwMode="auto">
          <a:xfrm>
            <a:off x="9048750" y="2246313"/>
            <a:ext cx="0" cy="4024312"/>
          </a:xfrm>
          <a:prstGeom prst="line">
            <a:avLst/>
          </a:prstGeom>
          <a:noFill/>
          <a:ln w="57150">
            <a:solidFill>
              <a:srgbClr val="66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72" name="Line 76"/>
          <p:cNvSpPr>
            <a:spLocks noChangeShapeType="1"/>
          </p:cNvSpPr>
          <p:nvPr/>
        </p:nvSpPr>
        <p:spPr bwMode="auto">
          <a:xfrm>
            <a:off x="3719514" y="4202113"/>
            <a:ext cx="5329237" cy="0"/>
          </a:xfrm>
          <a:prstGeom prst="line">
            <a:avLst/>
          </a:prstGeom>
          <a:noFill/>
          <a:ln w="57150">
            <a:solidFill>
              <a:srgbClr val="66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73" name="Line 77"/>
          <p:cNvSpPr>
            <a:spLocks noChangeShapeType="1"/>
          </p:cNvSpPr>
          <p:nvPr/>
        </p:nvSpPr>
        <p:spPr bwMode="auto">
          <a:xfrm>
            <a:off x="3648075" y="6237288"/>
            <a:ext cx="5329238" cy="0"/>
          </a:xfrm>
          <a:prstGeom prst="line">
            <a:avLst/>
          </a:prstGeom>
          <a:noFill/>
          <a:ln w="57150">
            <a:solidFill>
              <a:srgbClr val="66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74" name="Line 78"/>
          <p:cNvSpPr>
            <a:spLocks noChangeShapeType="1"/>
          </p:cNvSpPr>
          <p:nvPr/>
        </p:nvSpPr>
        <p:spPr bwMode="auto">
          <a:xfrm flipH="1" flipV="1">
            <a:off x="9028113" y="3436938"/>
            <a:ext cx="381000" cy="207962"/>
          </a:xfrm>
          <a:prstGeom prst="line">
            <a:avLst/>
          </a:prstGeom>
          <a:noFill/>
          <a:ln w="31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575" name="Line 79"/>
          <p:cNvSpPr>
            <a:spLocks noChangeShapeType="1"/>
          </p:cNvSpPr>
          <p:nvPr/>
        </p:nvSpPr>
        <p:spPr bwMode="auto">
          <a:xfrm flipH="1">
            <a:off x="8616950" y="3648075"/>
            <a:ext cx="808038" cy="573088"/>
          </a:xfrm>
          <a:prstGeom prst="line">
            <a:avLst/>
          </a:prstGeom>
          <a:noFill/>
          <a:ln w="31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93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7938"/>
            <a:ext cx="9144000" cy="6867526"/>
          </a:xfrm>
        </p:spPr>
      </p:pic>
    </p:spTree>
    <p:extLst>
      <p:ext uri="{BB962C8B-B14F-4D97-AF65-F5344CB8AC3E}">
        <p14:creationId xmlns:p14="http://schemas.microsoft.com/office/powerpoint/2010/main" val="3983301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876"/>
            <a:ext cx="8915400" cy="6765925"/>
          </a:xfrm>
        </p:spPr>
      </p:pic>
    </p:spTree>
    <p:extLst>
      <p:ext uri="{BB962C8B-B14F-4D97-AF65-F5344CB8AC3E}">
        <p14:creationId xmlns:p14="http://schemas.microsoft.com/office/powerpoint/2010/main" val="71608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39776"/>
            <a:ext cx="9144000" cy="5072063"/>
          </a:xfrm>
        </p:spPr>
      </p:pic>
    </p:spTree>
    <p:extLst>
      <p:ext uri="{BB962C8B-B14F-4D97-AF65-F5344CB8AC3E}">
        <p14:creationId xmlns:p14="http://schemas.microsoft.com/office/powerpoint/2010/main" val="132730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04812"/>
            <a:ext cx="8026400" cy="130651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006600"/>
                </a:solidFill>
              </a:rPr>
              <a:t>Yüzey sulama yöntemleri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11326"/>
            <a:ext cx="8229600" cy="4525963"/>
          </a:xfrm>
          <a:solidFill>
            <a:srgbClr val="FBFFAD"/>
          </a:solidFill>
        </p:spPr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CC3300"/>
                </a:solidFill>
              </a:rPr>
              <a:t>Yüzey sulama yöntemlerinin uygulanmasının temel koşulu arazinin </a:t>
            </a:r>
            <a:r>
              <a:rPr lang="tr-TR" altLang="tr-TR" b="1" dirty="0" err="1" smtClean="0">
                <a:solidFill>
                  <a:srgbClr val="CC3300"/>
                </a:solidFill>
              </a:rPr>
              <a:t>tesviyeli</a:t>
            </a:r>
            <a:r>
              <a:rPr lang="tr-TR" altLang="tr-TR" b="1" dirty="0" smtClean="0">
                <a:solidFill>
                  <a:srgbClr val="CC3300"/>
                </a:solidFill>
              </a:rPr>
              <a:t> olmasıdır.</a:t>
            </a:r>
          </a:p>
          <a:p>
            <a:pPr eaLnBrk="1" hangingPunct="1"/>
            <a:r>
              <a:rPr lang="tr-TR" altLang="tr-TR" b="1" dirty="0" smtClean="0">
                <a:solidFill>
                  <a:srgbClr val="FF0000"/>
                </a:solidFill>
              </a:rPr>
              <a:t>Yüzey sulama yöntemlerinde derine sızmadan ve bazılarında yüzey akıştan kaçınmak mümkün değildir. Ancak iyi bir planlama ile bu değerler kabul edilebilir sınırlar içerisinde tutulabilir.</a:t>
            </a:r>
          </a:p>
        </p:txBody>
      </p:sp>
    </p:spTree>
    <p:extLst>
      <p:ext uri="{BB962C8B-B14F-4D97-AF65-F5344CB8AC3E}">
        <p14:creationId xmlns:p14="http://schemas.microsoft.com/office/powerpoint/2010/main" val="274941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0"/>
            <a:ext cx="66802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54447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71450"/>
            <a:ext cx="8458200" cy="1143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altLang="tr-TR" sz="4000" b="1" dirty="0">
                <a:solidFill>
                  <a:srgbClr val="006600"/>
                </a:solidFill>
              </a:rPr>
              <a:t>Uzun tava sulama yönteminin uygulanacağı koşullar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14450"/>
            <a:ext cx="8458200" cy="5283201"/>
          </a:xfrm>
          <a:solidFill>
            <a:srgbClr val="FBFFAD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altLang="tr-TR" b="1" dirty="0" smtClean="0">
                <a:solidFill>
                  <a:srgbClr val="FF0000"/>
                </a:solidFill>
              </a:rPr>
              <a:t>Bitki özellikleri</a:t>
            </a:r>
            <a:endParaRPr lang="tr-TR" altLang="tr-TR" b="1" dirty="0" smtClean="0"/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smtClean="0"/>
              <a:t>Kök boğazının ıslatılmasından kaynaklanan hastalıklara duyarlı olmayan ve sık ekilen hububat, yem bitkileri, çayır-mera bitkileri</a:t>
            </a:r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smtClean="0"/>
              <a:t>Meyve ağaçları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 smtClean="0">
                <a:solidFill>
                  <a:srgbClr val="FF0000"/>
                </a:solidFill>
              </a:rPr>
              <a:t>Toprak özellikleri</a:t>
            </a:r>
            <a:endParaRPr lang="tr-TR" altLang="tr-TR" b="1" dirty="0" smtClean="0"/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smtClean="0"/>
              <a:t>Su tutma kapasitesi yüksek, kaymak tabakası bağlama özelliği taşımayan topraklar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 smtClean="0">
                <a:solidFill>
                  <a:srgbClr val="FF0000"/>
                </a:solidFill>
              </a:rPr>
              <a:t>Topografya özellikleri</a:t>
            </a:r>
            <a:endParaRPr lang="tr-TR" altLang="tr-TR" b="1" dirty="0" smtClean="0"/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smtClean="0"/>
              <a:t>Sulama doğrultusunda eğim en çok % 3</a:t>
            </a:r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smtClean="0"/>
              <a:t>Sulamaya dik doğrultuda eğimsiz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 smtClean="0">
                <a:solidFill>
                  <a:srgbClr val="FF0000"/>
                </a:solidFill>
              </a:rPr>
              <a:t>Su kaynağı özellikleri</a:t>
            </a:r>
            <a:endParaRPr lang="tr-TR" altLang="tr-TR" b="1" dirty="0" smtClean="0"/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smtClean="0"/>
              <a:t>Debi en az 30 L/s kadar olmalı</a:t>
            </a:r>
          </a:p>
        </p:txBody>
      </p:sp>
    </p:spTree>
    <p:extLst>
      <p:ext uri="{BB962C8B-B14F-4D97-AF65-F5344CB8AC3E}">
        <p14:creationId xmlns:p14="http://schemas.microsoft.com/office/powerpoint/2010/main" val="35363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rc 2"/>
          <p:cNvSpPr>
            <a:spLocks/>
          </p:cNvSpPr>
          <p:nvPr/>
        </p:nvSpPr>
        <p:spPr bwMode="auto">
          <a:xfrm rot="5586086">
            <a:off x="4882357" y="250032"/>
            <a:ext cx="3429000" cy="6135687"/>
          </a:xfrm>
          <a:custGeom>
            <a:avLst/>
            <a:gdLst>
              <a:gd name="T0" fmla="*/ 2147483646 w 21600"/>
              <a:gd name="T1" fmla="*/ 0 h 21399"/>
              <a:gd name="T2" fmla="*/ 2147483646 w 21600"/>
              <a:gd name="T3" fmla="*/ 2147483646 h 21399"/>
              <a:gd name="T4" fmla="*/ 0 w 21600"/>
              <a:gd name="T5" fmla="*/ 2147483646 h 21399"/>
              <a:gd name="T6" fmla="*/ 0 60000 65536"/>
              <a:gd name="T7" fmla="*/ 0 60000 65536"/>
              <a:gd name="T8" fmla="*/ 0 60000 65536"/>
              <a:gd name="T9" fmla="*/ 0 w 21600"/>
              <a:gd name="T10" fmla="*/ 0 h 21399"/>
              <a:gd name="T11" fmla="*/ 21600 w 21600"/>
              <a:gd name="T12" fmla="*/ 21399 h 213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99" fill="none" extrusionOk="0">
                <a:moveTo>
                  <a:pt x="2940" y="0"/>
                </a:moveTo>
                <a:cubicBezTo>
                  <a:pt x="13633" y="1469"/>
                  <a:pt x="21600" y="10606"/>
                  <a:pt x="21600" y="21399"/>
                </a:cubicBezTo>
              </a:path>
              <a:path w="21600" h="21399" stroke="0" extrusionOk="0">
                <a:moveTo>
                  <a:pt x="2940" y="0"/>
                </a:moveTo>
                <a:cubicBezTo>
                  <a:pt x="13633" y="1469"/>
                  <a:pt x="21600" y="10606"/>
                  <a:pt x="21600" y="21399"/>
                </a:cubicBezTo>
                <a:lnTo>
                  <a:pt x="0" y="21399"/>
                </a:lnTo>
                <a:lnTo>
                  <a:pt x="2940" y="0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429001" y="2205038"/>
            <a:ext cx="4467225" cy="1871662"/>
          </a:xfrm>
          <a:prstGeom prst="rect">
            <a:avLst/>
          </a:prstGeom>
          <a:solidFill>
            <a:srgbClr val="AFF6FD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Kök bölgesinde depolanan su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d</a:t>
            </a:r>
            <a:r>
              <a:rPr lang="tr-TR" altLang="tr-TR" sz="2400" baseline="-2500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3429000" y="2205038"/>
            <a:ext cx="4343400" cy="4762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3429000" y="3957639"/>
            <a:ext cx="0" cy="9413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706914" y="1491784"/>
            <a:ext cx="1975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>
                <a:latin typeface="Times New Roman" panose="02020603050405020304" pitchFamily="18" charset="0"/>
              </a:rPr>
              <a:t>Tarla başı  T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7481171" y="1567984"/>
            <a:ext cx="2196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>
                <a:latin typeface="Times New Roman" panose="02020603050405020304" pitchFamily="18" charset="0"/>
              </a:rPr>
              <a:t>T</a:t>
            </a:r>
            <a:r>
              <a:rPr lang="tr-TR" altLang="tr-TR" sz="2800" baseline="-25000">
                <a:latin typeface="Times New Roman" panose="02020603050405020304" pitchFamily="18" charset="0"/>
              </a:rPr>
              <a:t>n</a:t>
            </a:r>
            <a:r>
              <a:rPr lang="tr-TR" altLang="tr-TR" sz="2800">
                <a:latin typeface="Times New Roman" panose="02020603050405020304" pitchFamily="18" charset="0"/>
              </a:rPr>
              <a:t>  Tarla sonu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261685" y="1491784"/>
            <a:ext cx="457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>
                <a:latin typeface="Times New Roman" panose="02020603050405020304" pitchFamily="18" charset="0"/>
              </a:rPr>
              <a:t>T</a:t>
            </a:r>
            <a:r>
              <a:rPr lang="tr-TR" altLang="tr-TR" sz="2800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3143250" y="1976438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 flipH="1">
            <a:off x="7847013" y="2009775"/>
            <a:ext cx="3810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7772400" y="22098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4025901" y="4267200"/>
            <a:ext cx="1884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Derine sızma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7932565" y="2434065"/>
            <a:ext cx="9877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Yüzey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akışı</a:t>
            </a:r>
          </a:p>
        </p:txBody>
      </p:sp>
    </p:spTree>
    <p:extLst>
      <p:ext uri="{BB962C8B-B14F-4D97-AF65-F5344CB8AC3E}">
        <p14:creationId xmlns:p14="http://schemas.microsoft.com/office/powerpoint/2010/main" val="28144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006600"/>
                </a:solidFill>
              </a:rPr>
              <a:t>Net infiltrasyon süresi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833938"/>
          </a:xfrm>
          <a:solidFill>
            <a:srgbClr val="FBFFAD"/>
          </a:solidFill>
        </p:spPr>
        <p:txBody>
          <a:bodyPr/>
          <a:lstStyle/>
          <a:p>
            <a:pPr eaLnBrk="1" hangingPunct="1"/>
            <a:r>
              <a:rPr lang="tr-TR" altLang="tr-TR" b="1" dirty="0" smtClean="0"/>
              <a:t>Her sulamada uygulanacak net sulama suyu miktarının toprağa girmesi için geçen süre</a:t>
            </a:r>
          </a:p>
          <a:p>
            <a:pPr eaLnBrk="1" hangingPunct="1">
              <a:buFontTx/>
              <a:buNone/>
            </a:pPr>
            <a:endParaRPr lang="tr-TR" altLang="tr-TR" b="1" dirty="0" smtClean="0"/>
          </a:p>
          <a:p>
            <a:pPr eaLnBrk="1" hangingPunct="1">
              <a:buFontTx/>
              <a:buNone/>
            </a:pPr>
            <a:endParaRPr lang="tr-TR" altLang="tr-TR" b="1" dirty="0" smtClean="0"/>
          </a:p>
          <a:p>
            <a:pPr eaLnBrk="1" hangingPunct="1">
              <a:buFontTx/>
              <a:buNone/>
            </a:pPr>
            <a:endParaRPr lang="tr-TR" altLang="tr-TR" b="1" dirty="0" smtClean="0"/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4151314" y="3362326"/>
            <a:ext cx="2085975" cy="714375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/>
              <a:t>D = a T</a:t>
            </a:r>
            <a:r>
              <a:rPr lang="tr-TR" altLang="tr-TR" sz="4000" baseline="30000"/>
              <a:t>b</a:t>
            </a:r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4151314" y="4370389"/>
            <a:ext cx="2447925" cy="714375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/>
              <a:t>d</a:t>
            </a:r>
            <a:r>
              <a:rPr lang="tr-TR" altLang="tr-TR" sz="4000" baseline="-25000"/>
              <a:t>n</a:t>
            </a:r>
            <a:r>
              <a:rPr lang="tr-TR" altLang="tr-TR" sz="4000"/>
              <a:t> = a T</a:t>
            </a:r>
            <a:r>
              <a:rPr lang="tr-TR" altLang="tr-TR" sz="4000" baseline="-25000"/>
              <a:t>n</a:t>
            </a:r>
            <a:r>
              <a:rPr lang="tr-TR" altLang="tr-TR" sz="4000" baseline="30000"/>
              <a:t>b</a:t>
            </a:r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4151314" y="5378451"/>
            <a:ext cx="3355975" cy="714375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/>
              <a:t>T</a:t>
            </a:r>
            <a:r>
              <a:rPr lang="tr-TR" altLang="tr-TR" sz="4000" baseline="-25000"/>
              <a:t>n</a:t>
            </a:r>
            <a:r>
              <a:rPr lang="tr-TR" altLang="tr-TR" sz="4000"/>
              <a:t> = (d</a:t>
            </a:r>
            <a:r>
              <a:rPr lang="tr-TR" altLang="tr-TR" sz="4000" baseline="-25000"/>
              <a:t>n</a:t>
            </a:r>
            <a:r>
              <a:rPr lang="tr-TR" altLang="tr-TR" sz="4000"/>
              <a:t> / a)</a:t>
            </a:r>
            <a:r>
              <a:rPr lang="tr-TR" altLang="tr-TR" sz="4000" baseline="30000"/>
              <a:t>1/b</a:t>
            </a:r>
          </a:p>
        </p:txBody>
      </p:sp>
    </p:spTree>
    <p:extLst>
      <p:ext uri="{BB962C8B-B14F-4D97-AF65-F5344CB8AC3E}">
        <p14:creationId xmlns:p14="http://schemas.microsoft.com/office/powerpoint/2010/main" val="342080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1"/>
          <p:cNvSpPr>
            <a:spLocks noChangeArrowheads="1"/>
          </p:cNvSpPr>
          <p:nvPr/>
        </p:nvSpPr>
        <p:spPr bwMode="auto">
          <a:xfrm>
            <a:off x="4405314" y="2311400"/>
            <a:ext cx="5145087" cy="3898900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7283" name="Line 38"/>
          <p:cNvSpPr>
            <a:spLocks noChangeShapeType="1"/>
          </p:cNvSpPr>
          <p:nvPr/>
        </p:nvSpPr>
        <p:spPr bwMode="auto">
          <a:xfrm flipV="1">
            <a:off x="4405313" y="4283076"/>
            <a:ext cx="0" cy="1965325"/>
          </a:xfrm>
          <a:prstGeom prst="line">
            <a:avLst/>
          </a:prstGeom>
          <a:noFill/>
          <a:ln w="3175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7284" name="Text Box 42"/>
          <p:cNvSpPr txBox="1">
            <a:spLocks noChangeArrowheads="1"/>
          </p:cNvSpPr>
          <p:nvPr/>
        </p:nvSpPr>
        <p:spPr bwMode="auto">
          <a:xfrm>
            <a:off x="5735638" y="1819276"/>
            <a:ext cx="2133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Tarlabaşı kanalı</a:t>
            </a:r>
          </a:p>
        </p:txBody>
      </p:sp>
      <p:sp>
        <p:nvSpPr>
          <p:cNvPr id="97285" name="AutoShape 43"/>
          <p:cNvSpPr>
            <a:spLocks noChangeArrowheads="1"/>
          </p:cNvSpPr>
          <p:nvPr/>
        </p:nvSpPr>
        <p:spPr bwMode="auto">
          <a:xfrm>
            <a:off x="2260601" y="2143126"/>
            <a:ext cx="322263" cy="322263"/>
          </a:xfrm>
          <a:prstGeom prst="flowChartSummingJunction">
            <a:avLst/>
          </a:prstGeom>
          <a:solidFill>
            <a:schemeClr val="tx1"/>
          </a:solidFill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7286" name="Line 44"/>
          <p:cNvSpPr>
            <a:spLocks noChangeShapeType="1"/>
          </p:cNvSpPr>
          <p:nvPr/>
        </p:nvSpPr>
        <p:spPr bwMode="auto">
          <a:xfrm flipH="1">
            <a:off x="2582863" y="2316163"/>
            <a:ext cx="1822450" cy="0"/>
          </a:xfrm>
          <a:prstGeom prst="line">
            <a:avLst/>
          </a:prstGeom>
          <a:noFill/>
          <a:ln w="57150" cap="sq">
            <a:solidFill>
              <a:srgbClr val="CC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7287" name="Text Box 45"/>
          <p:cNvSpPr txBox="1">
            <a:spLocks noChangeArrowheads="1"/>
          </p:cNvSpPr>
          <p:nvPr/>
        </p:nvSpPr>
        <p:spPr bwMode="auto">
          <a:xfrm>
            <a:off x="3143251" y="2420938"/>
            <a:ext cx="84991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Ana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kanal</a:t>
            </a:r>
          </a:p>
        </p:txBody>
      </p:sp>
      <p:sp>
        <p:nvSpPr>
          <p:cNvPr id="97288" name="Line 46"/>
          <p:cNvSpPr>
            <a:spLocks noChangeShapeType="1"/>
          </p:cNvSpPr>
          <p:nvPr/>
        </p:nvSpPr>
        <p:spPr bwMode="auto">
          <a:xfrm flipV="1">
            <a:off x="4008438" y="2316164"/>
            <a:ext cx="30162" cy="4651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7289" name="Line 47"/>
          <p:cNvSpPr>
            <a:spLocks noChangeShapeType="1"/>
          </p:cNvSpPr>
          <p:nvPr/>
        </p:nvSpPr>
        <p:spPr bwMode="auto">
          <a:xfrm>
            <a:off x="4008438" y="2781300"/>
            <a:ext cx="355600" cy="2301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7290" name="Text Box 48"/>
          <p:cNvSpPr txBox="1">
            <a:spLocks noChangeArrowheads="1"/>
          </p:cNvSpPr>
          <p:nvPr/>
        </p:nvSpPr>
        <p:spPr bwMode="auto">
          <a:xfrm>
            <a:off x="1877813" y="1557338"/>
            <a:ext cx="115768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Times New Roman" panose="02020603050405020304" pitchFamily="18" charset="0"/>
              </a:rPr>
              <a:t>Su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Times New Roman" panose="02020603050405020304" pitchFamily="18" charset="0"/>
              </a:rPr>
              <a:t>kaynağı</a:t>
            </a:r>
          </a:p>
        </p:txBody>
      </p:sp>
      <p:sp>
        <p:nvSpPr>
          <p:cNvPr id="97291" name="Rectangle 49"/>
          <p:cNvSpPr>
            <a:spLocks noGrp="1" noChangeArrowheads="1"/>
          </p:cNvSpPr>
          <p:nvPr>
            <p:ph type="title"/>
          </p:nvPr>
        </p:nvSpPr>
        <p:spPr>
          <a:xfrm>
            <a:off x="838200" y="200819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006600"/>
                </a:solidFill>
              </a:rPr>
              <a:t>Salma sulama yöntemi</a:t>
            </a:r>
          </a:p>
        </p:txBody>
      </p:sp>
      <p:sp>
        <p:nvSpPr>
          <p:cNvPr id="97292" name="Rectangle 50"/>
          <p:cNvSpPr>
            <a:spLocks noChangeArrowheads="1"/>
          </p:cNvSpPr>
          <p:nvPr/>
        </p:nvSpPr>
        <p:spPr bwMode="auto">
          <a:xfrm>
            <a:off x="4437063" y="2333626"/>
            <a:ext cx="2019300" cy="1966913"/>
          </a:xfrm>
          <a:prstGeom prst="rect">
            <a:avLst/>
          </a:prstGeom>
          <a:solidFill>
            <a:srgbClr val="AFF6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7293" name="Line 51"/>
          <p:cNvSpPr>
            <a:spLocks noChangeShapeType="1"/>
          </p:cNvSpPr>
          <p:nvPr/>
        </p:nvSpPr>
        <p:spPr bwMode="auto">
          <a:xfrm flipV="1">
            <a:off x="4402138" y="2314576"/>
            <a:ext cx="0" cy="1966913"/>
          </a:xfrm>
          <a:prstGeom prst="line">
            <a:avLst/>
          </a:prstGeom>
          <a:noFill/>
          <a:ln w="57150" cap="sq">
            <a:solidFill>
              <a:srgbClr val="CC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97294" name="Group 52"/>
          <p:cNvGrpSpPr>
            <a:grpSpLocks/>
          </p:cNvGrpSpPr>
          <p:nvPr/>
        </p:nvGrpSpPr>
        <p:grpSpPr bwMode="auto">
          <a:xfrm>
            <a:off x="4729163" y="2349500"/>
            <a:ext cx="214312" cy="109538"/>
            <a:chOff x="1296" y="1488"/>
            <a:chExt cx="96" cy="48"/>
          </a:xfrm>
        </p:grpSpPr>
        <p:sp>
          <p:nvSpPr>
            <p:cNvPr id="97305" name="Line 53"/>
            <p:cNvSpPr>
              <a:spLocks noChangeShapeType="1"/>
            </p:cNvSpPr>
            <p:nvPr/>
          </p:nvSpPr>
          <p:spPr bwMode="auto">
            <a:xfrm flipH="1">
              <a:off x="1296" y="1488"/>
              <a:ext cx="48" cy="4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7306" name="Line 54"/>
            <p:cNvSpPr>
              <a:spLocks noChangeShapeType="1"/>
            </p:cNvSpPr>
            <p:nvPr/>
          </p:nvSpPr>
          <p:spPr bwMode="auto">
            <a:xfrm>
              <a:off x="1344" y="1488"/>
              <a:ext cx="0" cy="4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7307" name="Line 55"/>
            <p:cNvSpPr>
              <a:spLocks noChangeShapeType="1"/>
            </p:cNvSpPr>
            <p:nvPr/>
          </p:nvSpPr>
          <p:spPr bwMode="auto">
            <a:xfrm>
              <a:off x="1344" y="1488"/>
              <a:ext cx="48" cy="4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97295" name="Group 56"/>
          <p:cNvGrpSpPr>
            <a:grpSpLocks/>
          </p:cNvGrpSpPr>
          <p:nvPr/>
        </p:nvGrpSpPr>
        <p:grpSpPr bwMode="auto">
          <a:xfrm>
            <a:off x="5305426" y="2349500"/>
            <a:ext cx="214313" cy="109538"/>
            <a:chOff x="1296" y="1488"/>
            <a:chExt cx="96" cy="48"/>
          </a:xfrm>
        </p:grpSpPr>
        <p:sp>
          <p:nvSpPr>
            <p:cNvPr id="97302" name="Line 57"/>
            <p:cNvSpPr>
              <a:spLocks noChangeShapeType="1"/>
            </p:cNvSpPr>
            <p:nvPr/>
          </p:nvSpPr>
          <p:spPr bwMode="auto">
            <a:xfrm flipH="1">
              <a:off x="1296" y="1488"/>
              <a:ext cx="48" cy="4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7303" name="Line 58"/>
            <p:cNvSpPr>
              <a:spLocks noChangeShapeType="1"/>
            </p:cNvSpPr>
            <p:nvPr/>
          </p:nvSpPr>
          <p:spPr bwMode="auto">
            <a:xfrm>
              <a:off x="1344" y="1488"/>
              <a:ext cx="0" cy="4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7304" name="Line 59"/>
            <p:cNvSpPr>
              <a:spLocks noChangeShapeType="1"/>
            </p:cNvSpPr>
            <p:nvPr/>
          </p:nvSpPr>
          <p:spPr bwMode="auto">
            <a:xfrm>
              <a:off x="1344" y="1488"/>
              <a:ext cx="48" cy="4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97296" name="Group 60"/>
          <p:cNvGrpSpPr>
            <a:grpSpLocks/>
          </p:cNvGrpSpPr>
          <p:nvPr/>
        </p:nvGrpSpPr>
        <p:grpSpPr bwMode="auto">
          <a:xfrm>
            <a:off x="5881688" y="2349500"/>
            <a:ext cx="214312" cy="109538"/>
            <a:chOff x="1296" y="1488"/>
            <a:chExt cx="96" cy="48"/>
          </a:xfrm>
        </p:grpSpPr>
        <p:sp>
          <p:nvSpPr>
            <p:cNvPr id="97299" name="Line 61"/>
            <p:cNvSpPr>
              <a:spLocks noChangeShapeType="1"/>
            </p:cNvSpPr>
            <p:nvPr/>
          </p:nvSpPr>
          <p:spPr bwMode="auto">
            <a:xfrm flipH="1">
              <a:off x="1296" y="1488"/>
              <a:ext cx="48" cy="4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7300" name="Line 62"/>
            <p:cNvSpPr>
              <a:spLocks noChangeShapeType="1"/>
            </p:cNvSpPr>
            <p:nvPr/>
          </p:nvSpPr>
          <p:spPr bwMode="auto">
            <a:xfrm>
              <a:off x="1344" y="1488"/>
              <a:ext cx="0" cy="4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7301" name="Line 63"/>
            <p:cNvSpPr>
              <a:spLocks noChangeShapeType="1"/>
            </p:cNvSpPr>
            <p:nvPr/>
          </p:nvSpPr>
          <p:spPr bwMode="auto">
            <a:xfrm>
              <a:off x="1344" y="1488"/>
              <a:ext cx="48" cy="4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97297" name="Line 64"/>
          <p:cNvSpPr>
            <a:spLocks noChangeShapeType="1"/>
          </p:cNvSpPr>
          <p:nvPr/>
        </p:nvSpPr>
        <p:spPr bwMode="auto">
          <a:xfrm flipH="1">
            <a:off x="4406900" y="2314575"/>
            <a:ext cx="5145088" cy="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7298" name="Line 65"/>
          <p:cNvSpPr>
            <a:spLocks noChangeShapeType="1"/>
          </p:cNvSpPr>
          <p:nvPr/>
        </p:nvSpPr>
        <p:spPr bwMode="auto">
          <a:xfrm flipH="1">
            <a:off x="4402139" y="4292600"/>
            <a:ext cx="5145087" cy="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89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02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92326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yanlışs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8" y="44450"/>
            <a:ext cx="115860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79566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kötü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143077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kötü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3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61366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297</Words>
  <Application>Microsoft Office PowerPoint</Application>
  <PresentationFormat>Geniş ekran</PresentationFormat>
  <Paragraphs>78</Paragraphs>
  <Slides>21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Teması</vt:lpstr>
      <vt:lpstr>7. BÖLÜM   YÜZEY SULAMA YÖNTEMLERİ</vt:lpstr>
      <vt:lpstr>Yüzey sulama yöntemleri</vt:lpstr>
      <vt:lpstr>PowerPoint Sunusu</vt:lpstr>
      <vt:lpstr>Net infiltrasyon süresi</vt:lpstr>
      <vt:lpstr>Salma sulama yöntemi</vt:lpstr>
      <vt:lpstr>PowerPoint Sunusu</vt:lpstr>
      <vt:lpstr>PowerPoint Sunusu</vt:lpstr>
      <vt:lpstr>PowerPoint Sunusu</vt:lpstr>
      <vt:lpstr>PowerPoint Sunusu</vt:lpstr>
      <vt:lpstr>PowerPoint Sunusu</vt:lpstr>
      <vt:lpstr>Salma sulama yönteminin uygulanabileceği koşullar</vt:lpstr>
      <vt:lpstr>PowerPoint Sunusu</vt:lpstr>
      <vt:lpstr>PowerPoint Sunusu</vt:lpstr>
      <vt:lpstr>Tava sulama yönteminin uygulanacağı koşullar</vt:lpstr>
      <vt:lpstr>PowerPoint Sunusu</vt:lpstr>
      <vt:lpstr>Uzun tava sulama yöntemi</vt:lpstr>
      <vt:lpstr>PowerPoint Sunusu</vt:lpstr>
      <vt:lpstr>PowerPoint Sunusu</vt:lpstr>
      <vt:lpstr>PowerPoint Sunusu</vt:lpstr>
      <vt:lpstr>PowerPoint Sunusu</vt:lpstr>
      <vt:lpstr>Uzun tava sulama yönteminin uygulanacağı koşullar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BÖLÜM   YÜZEY SULAMA YÖNTEMLERİ</dc:title>
  <dc:creator>TYS</dc:creator>
  <cp:lastModifiedBy>TYS</cp:lastModifiedBy>
  <cp:revision>3</cp:revision>
  <dcterms:created xsi:type="dcterms:W3CDTF">2020-01-31T08:56:38Z</dcterms:created>
  <dcterms:modified xsi:type="dcterms:W3CDTF">2020-01-31T09:00:54Z</dcterms:modified>
</cp:coreProperties>
</file>