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E006B60-D4E1-4687-8ECA-3B82052FABF4}"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731037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006B60-D4E1-4687-8ECA-3B82052FABF4}"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84311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006B60-D4E1-4687-8ECA-3B82052FABF4}"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66605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006B60-D4E1-4687-8ECA-3B82052FABF4}"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494804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E006B60-D4E1-4687-8ECA-3B82052FABF4}"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322783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E006B60-D4E1-4687-8ECA-3B82052FABF4}"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27462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E006B60-D4E1-4687-8ECA-3B82052FABF4}"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271963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E006B60-D4E1-4687-8ECA-3B82052FABF4}"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103123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E006B60-D4E1-4687-8ECA-3B82052FABF4}"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971455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E006B60-D4E1-4687-8ECA-3B82052FABF4}"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32391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E006B60-D4E1-4687-8ECA-3B82052FABF4}"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F429F-9CA1-48DA-AF00-53EAC54699FD}" type="slidenum">
              <a:rPr lang="tr-TR" smtClean="0"/>
              <a:t>‹#›</a:t>
            </a:fld>
            <a:endParaRPr lang="tr-TR"/>
          </a:p>
        </p:txBody>
      </p:sp>
    </p:spTree>
    <p:extLst>
      <p:ext uri="{BB962C8B-B14F-4D97-AF65-F5344CB8AC3E}">
        <p14:creationId xmlns:p14="http://schemas.microsoft.com/office/powerpoint/2010/main" val="146868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06B60-D4E1-4687-8ECA-3B82052FABF4}"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2F429F-9CA1-48DA-AF00-53EAC54699FD}" type="slidenum">
              <a:rPr lang="tr-TR" smtClean="0"/>
              <a:t>‹#›</a:t>
            </a:fld>
            <a:endParaRPr lang="tr-TR"/>
          </a:p>
        </p:txBody>
      </p:sp>
    </p:spTree>
    <p:extLst>
      <p:ext uri="{BB962C8B-B14F-4D97-AF65-F5344CB8AC3E}">
        <p14:creationId xmlns:p14="http://schemas.microsoft.com/office/powerpoint/2010/main" val="698135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06727"/>
            <a:ext cx="9144000" cy="2387600"/>
          </a:xfrm>
        </p:spPr>
        <p:txBody>
          <a:bodyPr/>
          <a:lstStyle/>
          <a:p>
            <a:r>
              <a:rPr lang="tr-TR" dirty="0"/>
              <a:t>T</a:t>
            </a:r>
            <a:r>
              <a:rPr lang="tr-TR" dirty="0" smtClean="0"/>
              <a:t>icaret:</a:t>
            </a:r>
            <a:endParaRPr lang="tr-TR" dirty="0"/>
          </a:p>
        </p:txBody>
      </p:sp>
      <p:sp>
        <p:nvSpPr>
          <p:cNvPr id="3" name="Alt Başlık 2"/>
          <p:cNvSpPr>
            <a:spLocks noGrp="1"/>
          </p:cNvSpPr>
          <p:nvPr>
            <p:ph type="subTitle" idx="1"/>
          </p:nvPr>
        </p:nvSpPr>
        <p:spPr/>
        <p:txBody>
          <a:bodyPr>
            <a:normAutofit lnSpcReduction="10000"/>
          </a:bodyPr>
          <a:lstStyle/>
          <a:p>
            <a:r>
              <a:rPr lang="tr-TR" dirty="0" smtClean="0"/>
              <a:t>Kâr amaçlı mal mübadelesi mesleğine </a:t>
            </a:r>
            <a:r>
              <a:rPr lang="tr-TR" dirty="0" err="1" smtClean="0"/>
              <a:t>ticâret</a:t>
            </a:r>
            <a:r>
              <a:rPr lang="tr-TR" dirty="0" smtClean="0"/>
              <a:t>, bu mesleğin mensubuna </a:t>
            </a:r>
            <a:r>
              <a:rPr lang="tr-TR" dirty="0" err="1" smtClean="0"/>
              <a:t>tâcir</a:t>
            </a:r>
            <a:r>
              <a:rPr lang="tr-TR" dirty="0" smtClean="0"/>
              <a:t> (çoğulu </a:t>
            </a:r>
            <a:r>
              <a:rPr lang="tr-TR" dirty="0" err="1" smtClean="0"/>
              <a:t>tüccâr</a:t>
            </a:r>
            <a:r>
              <a:rPr lang="tr-TR" dirty="0" smtClean="0"/>
              <a:t>) denir. Bir görüşe göre ticaret </a:t>
            </a:r>
            <a:r>
              <a:rPr lang="tr-TR" dirty="0" err="1" smtClean="0"/>
              <a:t>Arapça’ya</a:t>
            </a:r>
            <a:r>
              <a:rPr lang="tr-TR" dirty="0" smtClean="0"/>
              <a:t> </a:t>
            </a:r>
            <a:r>
              <a:rPr lang="tr-TR" dirty="0" err="1" smtClean="0"/>
              <a:t>Ârâmîce</a:t>
            </a:r>
            <a:r>
              <a:rPr lang="tr-TR" dirty="0" smtClean="0"/>
              <a:t> ve </a:t>
            </a:r>
            <a:r>
              <a:rPr lang="tr-TR" dirty="0" err="1" smtClean="0"/>
              <a:t>Süryânîce’den</a:t>
            </a:r>
            <a:r>
              <a:rPr lang="tr-TR" dirty="0" smtClean="0"/>
              <a:t> geçmiş olup aslı </a:t>
            </a:r>
            <a:r>
              <a:rPr lang="tr-TR" dirty="0" err="1" smtClean="0"/>
              <a:t>tiggârâ</a:t>
            </a:r>
            <a:r>
              <a:rPr lang="tr-TR" dirty="0" smtClean="0"/>
              <a:t> ve </a:t>
            </a:r>
            <a:r>
              <a:rPr lang="tr-TR" dirty="0" err="1" smtClean="0"/>
              <a:t>tâgûrtâdır</a:t>
            </a:r>
            <a:r>
              <a:rPr lang="tr-TR" dirty="0" smtClean="0"/>
              <a:t>. </a:t>
            </a:r>
            <a:r>
              <a:rPr lang="tr-TR" dirty="0" err="1" smtClean="0"/>
              <a:t>Akkadca’da</a:t>
            </a:r>
            <a:r>
              <a:rPr lang="tr-TR" dirty="0" smtClean="0"/>
              <a:t> “</a:t>
            </a:r>
            <a:r>
              <a:rPr lang="tr-TR" dirty="0" err="1" smtClean="0"/>
              <a:t>tâcir</a:t>
            </a:r>
            <a:r>
              <a:rPr lang="tr-TR" dirty="0" smtClean="0"/>
              <a:t>, ithalâtçı, acente” anlamında t/</a:t>
            </a:r>
            <a:r>
              <a:rPr lang="tr-TR" dirty="0" err="1" smtClean="0"/>
              <a:t>damk</a:t>
            </a:r>
            <a:r>
              <a:rPr lang="tr-TR" dirty="0" smtClean="0"/>
              <a:t>/</a:t>
            </a:r>
            <a:r>
              <a:rPr lang="tr-TR" dirty="0" err="1" smtClean="0"/>
              <a:t>gâru</a:t>
            </a:r>
            <a:r>
              <a:rPr lang="tr-TR" dirty="0" smtClean="0"/>
              <a:t> ve </a:t>
            </a:r>
            <a:r>
              <a:rPr lang="tr-TR" dirty="0" err="1" smtClean="0"/>
              <a:t>Sumerce’de</a:t>
            </a:r>
            <a:r>
              <a:rPr lang="tr-TR" dirty="0" smtClean="0"/>
              <a:t> </a:t>
            </a:r>
            <a:r>
              <a:rPr lang="tr-TR" dirty="0" err="1" smtClean="0"/>
              <a:t>damgâr</a:t>
            </a:r>
            <a:r>
              <a:rPr lang="tr-TR" dirty="0" smtClean="0"/>
              <a:t> kelimeleriyle de ilişkilidir</a:t>
            </a:r>
            <a:endParaRPr lang="tr-TR" dirty="0"/>
          </a:p>
        </p:txBody>
      </p:sp>
    </p:spTree>
    <p:extLst>
      <p:ext uri="{BB962C8B-B14F-4D97-AF65-F5344CB8AC3E}">
        <p14:creationId xmlns:p14="http://schemas.microsoft.com/office/powerpoint/2010/main" val="2438308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smtClean="0"/>
              <a:t>Usulüne uygun yapıldığında ticaret helâl kazancın en yaygın, tabii ve </a:t>
            </a:r>
            <a:r>
              <a:rPr lang="tr-TR" dirty="0" err="1" smtClean="0"/>
              <a:t>meşrû</a:t>
            </a:r>
            <a:r>
              <a:rPr lang="tr-TR" dirty="0" smtClean="0"/>
              <a:t> yolu olduğu gibi insanlar arasında malların mübadelesini sağladığı, ihmali durumunda herkesin zarara uğrayacağı göz önüne alınarak bu mesleğin icrası farz-ı </a:t>
            </a:r>
            <a:r>
              <a:rPr lang="tr-TR" dirty="0" err="1" smtClean="0"/>
              <a:t>kifâye</a:t>
            </a:r>
            <a:r>
              <a:rPr lang="tr-TR" dirty="0" smtClean="0"/>
              <a:t>, </a:t>
            </a:r>
            <a:r>
              <a:rPr lang="tr-TR" dirty="0" err="1" smtClean="0"/>
              <a:t>tâcirin</a:t>
            </a:r>
            <a:r>
              <a:rPr lang="tr-TR" dirty="0" smtClean="0"/>
              <a:t> meslek hükümlerini öğrenmesi farz-ı ayın sayılmıştır. Nitekim Hz. Ömer ahkâmını bilmeyenleri ticaretten sakındırmıştır. Halifenin </a:t>
            </a:r>
            <a:r>
              <a:rPr lang="tr-TR" dirty="0" err="1" smtClean="0"/>
              <a:t>sahâbeye</a:t>
            </a:r>
            <a:r>
              <a:rPr lang="tr-TR" dirty="0" smtClean="0"/>
              <a:t> ticareti yabancılara veya kölelere kaptırıp onların egemenliği altına girmemeleri konusundaki tavsiyesi de bu bağlamda ele alınmalıdır.</a:t>
            </a:r>
            <a:endParaRPr lang="tr-TR" dirty="0"/>
          </a:p>
        </p:txBody>
      </p:sp>
    </p:spTree>
    <p:extLst>
      <p:ext uri="{BB962C8B-B14F-4D97-AF65-F5344CB8AC3E}">
        <p14:creationId xmlns:p14="http://schemas.microsoft.com/office/powerpoint/2010/main" val="2658495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İslam’da Ticaret:</a:t>
            </a:r>
            <a:endParaRPr lang="tr-TR" dirty="0"/>
          </a:p>
        </p:txBody>
      </p:sp>
      <p:sp>
        <p:nvSpPr>
          <p:cNvPr id="3" name="İçerik Yer Tutucusu 2"/>
          <p:cNvSpPr>
            <a:spLocks noGrp="1"/>
          </p:cNvSpPr>
          <p:nvPr>
            <p:ph idx="1"/>
          </p:nvPr>
        </p:nvSpPr>
        <p:spPr/>
        <p:txBody>
          <a:bodyPr>
            <a:normAutofit fontScale="62500" lnSpcReduction="20000"/>
          </a:bodyPr>
          <a:lstStyle/>
          <a:p>
            <a:pPr algn="just">
              <a:lnSpc>
                <a:spcPct val="160000"/>
              </a:lnSpc>
            </a:pPr>
            <a:r>
              <a:rPr lang="tr-TR" dirty="0" smtClean="0"/>
              <a:t>İslâm ticaret tarihini kronolojik olarak iktisadî, hukukî ve teknik araçlar, para ve pazar şartları, kaynak türleri ve siyasal kaymaların belirlediği üç döneme ayırmak mümkündür. I-IV. (VII-X.) yüzyıllar arasını kapsayan ilk dönemin belirgin özelliği önce kısa bir süre içinde hâkim olunan Doğu Akdeniz ve Kuzey Afrika sahilleri, Basra körfezi ve Uman denizi kıyılarındaki ticaretin </a:t>
            </a:r>
            <a:r>
              <a:rPr lang="tr-TR" dirty="0" err="1" smtClean="0"/>
              <a:t>müslümanlarca</a:t>
            </a:r>
            <a:r>
              <a:rPr lang="tr-TR" dirty="0" smtClean="0"/>
              <a:t> ele geçirilmesi, ardından Asya ve Uzakdoğu ile iktisadî ilişkilerin geliştirilmesidir. İslâmî fetihlerin arkasından Afrika-Avrasya kara kütlesinin siyasî haritasının yanı sıra ticaret kalıpları da önemli ölçüde değişmiştir. Akdeniz ticaretinin uzun süre kesintiye uğradığı iddiası Avrupalı tüccar için isabetli sayılabilirse de mutlak şekilde doğru değildir. Çünkü kısa süre içinde bu boşluğu, deniz aşırı ticareti </a:t>
            </a:r>
            <a:r>
              <a:rPr lang="tr-TR" dirty="0" err="1" smtClean="0"/>
              <a:t>Iustinianos</a:t>
            </a:r>
            <a:r>
              <a:rPr lang="tr-TR" dirty="0" smtClean="0"/>
              <a:t> devrinden beri kontrolünde bulunduran Suriyeli ve Mısırlı </a:t>
            </a:r>
            <a:r>
              <a:rPr lang="tr-TR" dirty="0" err="1" smtClean="0"/>
              <a:t>tâcirlerin</a:t>
            </a:r>
            <a:r>
              <a:rPr lang="tr-TR" dirty="0" smtClean="0"/>
              <a:t> elinden alan ilk </a:t>
            </a:r>
            <a:r>
              <a:rPr lang="tr-TR" dirty="0" err="1" smtClean="0"/>
              <a:t>müslüman</a:t>
            </a:r>
            <a:r>
              <a:rPr lang="tr-TR" dirty="0" smtClean="0"/>
              <a:t> kuşak doldurmaya başlamıştır.</a:t>
            </a:r>
            <a:endParaRPr lang="tr-TR" dirty="0"/>
          </a:p>
        </p:txBody>
      </p:sp>
    </p:spTree>
    <p:extLst>
      <p:ext uri="{BB962C8B-B14F-4D97-AF65-F5344CB8AC3E}">
        <p14:creationId xmlns:p14="http://schemas.microsoft.com/office/powerpoint/2010/main" val="4287587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49" y="1267485"/>
            <a:ext cx="10515600" cy="4351338"/>
          </a:xfrm>
        </p:spPr>
        <p:txBody>
          <a:bodyPr>
            <a:normAutofit fontScale="70000" lnSpcReduction="20000"/>
          </a:bodyPr>
          <a:lstStyle/>
          <a:p>
            <a:pPr algn="just">
              <a:lnSpc>
                <a:spcPct val="160000"/>
              </a:lnSpc>
            </a:pPr>
            <a:r>
              <a:rPr lang="tr-TR" dirty="0" err="1" smtClean="0"/>
              <a:t>Emevî</a:t>
            </a:r>
            <a:r>
              <a:rPr lang="tr-TR" dirty="0" smtClean="0"/>
              <a:t> hâkimiyeti altındaki Akdeniz </a:t>
            </a:r>
            <a:r>
              <a:rPr lang="tr-TR" dirty="0" err="1" smtClean="0"/>
              <a:t>Suriyesi’nden</a:t>
            </a:r>
            <a:r>
              <a:rPr lang="tr-TR" dirty="0" smtClean="0"/>
              <a:t> </a:t>
            </a:r>
            <a:r>
              <a:rPr lang="tr-TR" dirty="0" err="1" smtClean="0"/>
              <a:t>Abbâsîler’le</a:t>
            </a:r>
            <a:r>
              <a:rPr lang="tr-TR" dirty="0" smtClean="0"/>
              <a:t> beraber doğuya doğru Irak içlerine kayma olurken Basra körfezine açılan Bağdat, Akdeniz’e bakan </a:t>
            </a:r>
            <a:r>
              <a:rPr lang="tr-TR" dirty="0" err="1" smtClean="0"/>
              <a:t>Dımaşk’a</a:t>
            </a:r>
            <a:r>
              <a:rPr lang="tr-TR" dirty="0" smtClean="0"/>
              <a:t> oranla çok daha etkin bir yerel ve uluslar arası ticaret merkezine dönüşmüştür. Bağdat, Basra, </a:t>
            </a:r>
            <a:r>
              <a:rPr lang="tr-TR" dirty="0" err="1" smtClean="0"/>
              <a:t>Sîrâf</a:t>
            </a:r>
            <a:r>
              <a:rPr lang="tr-TR" dirty="0" smtClean="0"/>
              <a:t>, Kahire, İskenderiye ve Hicaz yolu üzerindeki </a:t>
            </a:r>
            <a:r>
              <a:rPr lang="tr-TR" dirty="0" err="1" smtClean="0"/>
              <a:t>Kûfe</a:t>
            </a:r>
            <a:r>
              <a:rPr lang="tr-TR" dirty="0" smtClean="0"/>
              <a:t> ile </a:t>
            </a:r>
            <a:r>
              <a:rPr lang="tr-TR" dirty="0" err="1" smtClean="0"/>
              <a:t>Dımaşk</a:t>
            </a:r>
            <a:r>
              <a:rPr lang="tr-TR" dirty="0" smtClean="0"/>
              <a:t> da önemli ticarî merkezlerdi. Bu dönemde Basra özellikle deniz ticaretinde çok mühim bir yer edinmiştir. Dicle ve Fırat nehirleri Basra körfeziyle Akdeniz’i birbirine bağlayarak Irak’ı transit ticarette stratejik bir yere oturmuştur. Mısır için aynı işlevi Kızıldeniz ile Akdeniz’i birleştiren Nil nehri görmüştür. İnsanlık tarihinin ilk dünya medeniyetine ev sahipliği yapan İslâm toprakları 750’lerden itibaren Afrika-Avrasya üzerinde Eski Dünya’nın odağı konumuna gelmiştir. </a:t>
            </a:r>
            <a:endParaRPr lang="tr-TR" dirty="0"/>
          </a:p>
        </p:txBody>
      </p:sp>
    </p:spTree>
    <p:extLst>
      <p:ext uri="{BB962C8B-B14F-4D97-AF65-F5344CB8AC3E}">
        <p14:creationId xmlns:p14="http://schemas.microsoft.com/office/powerpoint/2010/main" val="265086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49" y="1148731"/>
            <a:ext cx="10515600" cy="4351338"/>
          </a:xfrm>
        </p:spPr>
        <p:txBody>
          <a:bodyPr>
            <a:normAutofit fontScale="77500" lnSpcReduction="20000"/>
          </a:bodyPr>
          <a:lstStyle/>
          <a:p>
            <a:pPr algn="just">
              <a:lnSpc>
                <a:spcPct val="150000"/>
              </a:lnSpc>
            </a:pPr>
            <a:r>
              <a:rPr lang="tr-TR" dirty="0" smtClean="0"/>
              <a:t>Endülüs </a:t>
            </a:r>
            <a:r>
              <a:rPr lang="tr-TR" dirty="0" err="1" smtClean="0"/>
              <a:t>Emevîleri</a:t>
            </a:r>
            <a:r>
              <a:rPr lang="tr-TR" dirty="0" smtClean="0"/>
              <a:t> ile </a:t>
            </a:r>
            <a:r>
              <a:rPr lang="tr-TR" dirty="0" err="1" smtClean="0"/>
              <a:t>Abbâsîler</a:t>
            </a:r>
            <a:r>
              <a:rPr lang="tr-TR" dirty="0" smtClean="0"/>
              <a:t> arasındaki ticarî ilişkiler </a:t>
            </a:r>
            <a:r>
              <a:rPr lang="tr-TR" dirty="0" err="1" smtClean="0"/>
              <a:t>müslüman</a:t>
            </a:r>
            <a:r>
              <a:rPr lang="tr-TR" dirty="0" smtClean="0"/>
              <a:t> gemilerinin serbest dolaşımını sağlarken bu devirde Doğu mallarının Batı’ya taşınması münasebetiyle büyüyen Akdeniz ticareti dengeyi Batılılar aleyhine bozmuştur. Dolayısıyla İspanya’da </a:t>
            </a:r>
            <a:r>
              <a:rPr lang="tr-TR" dirty="0" err="1" smtClean="0"/>
              <a:t>Emevî</a:t>
            </a:r>
            <a:r>
              <a:rPr lang="tr-TR" dirty="0" smtClean="0"/>
              <a:t> Devleti’nin kurulmasıyla (756) başlayan dönemde Akdeniz -</a:t>
            </a:r>
            <a:r>
              <a:rPr lang="tr-TR" dirty="0" err="1" smtClean="0"/>
              <a:t>hıristiyan</a:t>
            </a:r>
            <a:r>
              <a:rPr lang="tr-TR" dirty="0" smtClean="0"/>
              <a:t> dünyasının varlığını sürdürdüğü kuzey kısımları hariç- </a:t>
            </a:r>
            <a:r>
              <a:rPr lang="tr-TR" dirty="0" err="1" smtClean="0"/>
              <a:t>müslümanların</a:t>
            </a:r>
            <a:r>
              <a:rPr lang="tr-TR" dirty="0" smtClean="0"/>
              <a:t> egemenliğinde kalmıştır. Ege ve Adriyatik denizlerinin </a:t>
            </a:r>
            <a:r>
              <a:rPr lang="tr-TR" dirty="0" err="1" smtClean="0"/>
              <a:t>Bizanslılar’ın</a:t>
            </a:r>
            <a:r>
              <a:rPr lang="tr-TR" dirty="0" smtClean="0"/>
              <a:t> kontrolünde bulunmasına rağmen </a:t>
            </a:r>
            <a:r>
              <a:rPr lang="tr-TR" dirty="0" err="1" smtClean="0"/>
              <a:t>müslümanların</a:t>
            </a:r>
            <a:r>
              <a:rPr lang="tr-TR" dirty="0" smtClean="0"/>
              <a:t> Akdeniz’deki hükümranlığı Avrupa ile ticaretin daha kolay yapılmasını sağlamış, doğu İslâm beldelerinin Endülüs ve Sicilya’nın yanı sıra diğer Avrupa ülkeleriyle ticareti IV. (X.) yüzyılda büyük gelişme göstermiştir.</a:t>
            </a:r>
            <a:endParaRPr lang="tr-TR" dirty="0"/>
          </a:p>
        </p:txBody>
      </p:sp>
    </p:spTree>
    <p:extLst>
      <p:ext uri="{BB962C8B-B14F-4D97-AF65-F5344CB8AC3E}">
        <p14:creationId xmlns:p14="http://schemas.microsoft.com/office/powerpoint/2010/main" val="3977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Türklerde Ticaret:</a:t>
            </a:r>
            <a:endParaRPr lang="tr-TR" dirty="0"/>
          </a:p>
        </p:txBody>
      </p:sp>
      <p:sp>
        <p:nvSpPr>
          <p:cNvPr id="3" name="İçerik Yer Tutucusu 2"/>
          <p:cNvSpPr>
            <a:spLocks noGrp="1"/>
          </p:cNvSpPr>
          <p:nvPr>
            <p:ph idx="1"/>
          </p:nvPr>
        </p:nvSpPr>
        <p:spPr/>
        <p:txBody>
          <a:bodyPr>
            <a:normAutofit fontScale="70000" lnSpcReduction="20000"/>
          </a:bodyPr>
          <a:lstStyle/>
          <a:p>
            <a:pPr algn="just">
              <a:lnSpc>
                <a:spcPct val="170000"/>
              </a:lnSpc>
            </a:pPr>
            <a:r>
              <a:rPr lang="tr-TR" dirty="0" smtClean="0"/>
              <a:t>Anadolu’nun İslâm dünyasına katılması ve </a:t>
            </a:r>
            <a:r>
              <a:rPr lang="tr-TR" dirty="0" err="1" smtClean="0"/>
              <a:t>Selçuklular’ın</a:t>
            </a:r>
            <a:r>
              <a:rPr lang="tr-TR" dirty="0" smtClean="0"/>
              <a:t> ticarî ilişkileri engelleyenleri bertaraf etmek için seferler düzenleme, mal ve can güvenliğini sağlama, saldırıya uğrayan </a:t>
            </a:r>
            <a:r>
              <a:rPr lang="tr-TR" dirty="0" err="1" smtClean="0"/>
              <a:t>tâcirlerin</a:t>
            </a:r>
            <a:r>
              <a:rPr lang="tr-TR" dirty="0" smtClean="0"/>
              <a:t> zararlarını karşılama, vergi muafiyeti ve indirimi gibi politikalarıyla kuzey-güney ve doğu-batı ticaret yolları açılmış, Çin’i Orta Asya ve İran üzerinden Mezopotamya’ya, oradan Akdeniz kıyısındaki Antakya ve </a:t>
            </a:r>
            <a:r>
              <a:rPr lang="tr-TR" dirty="0" err="1" smtClean="0"/>
              <a:t>Sûr</a:t>
            </a:r>
            <a:r>
              <a:rPr lang="tr-TR" dirty="0" smtClean="0"/>
              <a:t> limanlarına bağlayan İpek yolu canlanmıştır. Anadolu, Horasan ve </a:t>
            </a:r>
            <a:r>
              <a:rPr lang="tr-TR" dirty="0" err="1" smtClean="0"/>
              <a:t>Irâk</a:t>
            </a:r>
            <a:r>
              <a:rPr lang="tr-TR" dirty="0" smtClean="0"/>
              <a:t>-ı Acem’den Kirman’a gelen kervanlar mallarını bölgenin Tiz, Hürmüz gibi limanlarından Uman, Bahreyn, Hindistan, Çin, </a:t>
            </a:r>
            <a:r>
              <a:rPr lang="tr-TR" dirty="0" err="1" smtClean="0"/>
              <a:t>Zengibar</a:t>
            </a:r>
            <a:r>
              <a:rPr lang="tr-TR" dirty="0" smtClean="0"/>
              <a:t>, Habeşistan, Mısır ve diğer yerlere götürüyordu. Ticaret kervanları </a:t>
            </a:r>
            <a:r>
              <a:rPr lang="tr-TR" dirty="0" err="1" smtClean="0"/>
              <a:t>Mâverâünnehir</a:t>
            </a:r>
            <a:r>
              <a:rPr lang="tr-TR" dirty="0" smtClean="0"/>
              <a:t>, </a:t>
            </a:r>
            <a:r>
              <a:rPr lang="tr-TR" dirty="0" err="1" smtClean="0"/>
              <a:t>Hârizm</a:t>
            </a:r>
            <a:r>
              <a:rPr lang="tr-TR" dirty="0" smtClean="0"/>
              <a:t>, İran, Azerbaycan, Irak, Suriye ve Anadolu’da güvenli bir şekilde sefer yapabiliyordu. </a:t>
            </a:r>
            <a:endParaRPr lang="tr-TR" dirty="0"/>
          </a:p>
        </p:txBody>
      </p:sp>
    </p:spTree>
    <p:extLst>
      <p:ext uri="{BB962C8B-B14F-4D97-AF65-F5344CB8AC3E}">
        <p14:creationId xmlns:p14="http://schemas.microsoft.com/office/powerpoint/2010/main" val="3435846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076" y="1231858"/>
            <a:ext cx="10515600" cy="4351338"/>
          </a:xfrm>
        </p:spPr>
        <p:txBody>
          <a:bodyPr>
            <a:normAutofit fontScale="62500" lnSpcReduction="20000"/>
          </a:bodyPr>
          <a:lstStyle/>
          <a:p>
            <a:pPr algn="just">
              <a:lnSpc>
                <a:spcPct val="170000"/>
              </a:lnSpc>
            </a:pPr>
            <a:r>
              <a:rPr lang="tr-TR" dirty="0" smtClean="0"/>
              <a:t>Anadolu Selçukluları bu yollar üzerinde seyahat emniyetini sağlamak, yolcu ve kervanların istirahatini temin etmek gibi amaçlarla kervansaray/</a:t>
            </a:r>
            <a:r>
              <a:rPr lang="tr-TR" dirty="0" err="1" smtClean="0"/>
              <a:t>ribât</a:t>
            </a:r>
            <a:r>
              <a:rPr lang="tr-TR" dirty="0" smtClean="0"/>
              <a:t> adı verilen kale benzeri konaklama tesisleri kurmuş, bunlar uluslar arası ticaretin gelişmesine yardımcı olmuştur. Haberleşme için kurulan menziller ticaretin vazgeçilmezleri arasındaki iletişim ve ulaşıma devlet tarafından verilen önemi göstermektedir. Anadolu Selçukluları iç ve dış ticareti geliştirmek amacıyla önemli liman şehirlerinden Karadeniz sahilindeki Samsun ve Sinop’u, Akdeniz kıyısındaki Antalya ve Alanya’yı fethedip Sinop ve Alanya’da tersane kurmuşlarsa da Venedikliler ve Kıbrıs </a:t>
            </a:r>
            <a:r>
              <a:rPr lang="tr-TR" dirty="0" err="1" smtClean="0"/>
              <a:t>Frankları’na</a:t>
            </a:r>
            <a:r>
              <a:rPr lang="tr-TR" dirty="0" smtClean="0"/>
              <a:t> imtiyazlar verip denizlerdeki ticarî hâkimiyeti onlara bırakmışlardır (DİA, III, 127). Halbuki </a:t>
            </a:r>
            <a:r>
              <a:rPr lang="tr-TR" dirty="0" err="1" smtClean="0"/>
              <a:t>Memlükler</a:t>
            </a:r>
            <a:r>
              <a:rPr lang="tr-TR" dirty="0" smtClean="0"/>
              <a:t> 690’da (1291) son Haçlı kalesi </a:t>
            </a:r>
            <a:r>
              <a:rPr lang="tr-TR" dirty="0" err="1" smtClean="0"/>
              <a:t>Akkâ’yı</a:t>
            </a:r>
            <a:r>
              <a:rPr lang="tr-TR" dirty="0" smtClean="0"/>
              <a:t> alınca IV. Nicolas’tan başlayarak papalar </a:t>
            </a:r>
            <a:r>
              <a:rPr lang="tr-TR" dirty="0" err="1" smtClean="0"/>
              <a:t>müslüman</a:t>
            </a:r>
            <a:r>
              <a:rPr lang="tr-TR" dirty="0" smtClean="0"/>
              <a:t> hükümdarlarla yapılan ticaret anlaşmalarını, hatta İslâm ülkelerinde seyahat etmeyi dine aykırı sayan bir dizi </a:t>
            </a:r>
            <a:r>
              <a:rPr lang="tr-TR" dirty="0" err="1" smtClean="0"/>
              <a:t>emirnâme</a:t>
            </a:r>
            <a:r>
              <a:rPr lang="tr-TR" dirty="0" smtClean="0"/>
              <a:t> yayımlamıştır.</a:t>
            </a:r>
          </a:p>
          <a:p>
            <a:pPr algn="just">
              <a:lnSpc>
                <a:spcPct val="170000"/>
              </a:lnSpc>
            </a:pPr>
            <a:endParaRPr lang="tr-TR" dirty="0"/>
          </a:p>
        </p:txBody>
      </p:sp>
    </p:spTree>
    <p:extLst>
      <p:ext uri="{BB962C8B-B14F-4D97-AF65-F5344CB8AC3E}">
        <p14:creationId xmlns:p14="http://schemas.microsoft.com/office/powerpoint/2010/main" val="23843896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717</Words>
  <Application>Microsoft Office PowerPoint</Application>
  <PresentationFormat>Geniş ekran</PresentationFormat>
  <Paragraphs>10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Ticaret:</vt:lpstr>
      <vt:lpstr>PowerPoint Sunusu</vt:lpstr>
      <vt:lpstr>İslam’da Ticaret:</vt:lpstr>
      <vt:lpstr>PowerPoint Sunusu</vt:lpstr>
      <vt:lpstr>PowerPoint Sunusu</vt:lpstr>
      <vt:lpstr>Türklerde Ticaret:</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Ticaret:</dc:title>
  <dc:creator>ferda</dc:creator>
  <cp:lastModifiedBy>ferda</cp:lastModifiedBy>
  <cp:revision>2</cp:revision>
  <dcterms:created xsi:type="dcterms:W3CDTF">2018-11-02T17:15:04Z</dcterms:created>
  <dcterms:modified xsi:type="dcterms:W3CDTF">2019-05-27T11:17:46Z</dcterms:modified>
</cp:coreProperties>
</file>