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9165E"/>
    <a:srgbClr val="571A70"/>
    <a:srgbClr val="0036A2"/>
    <a:srgbClr val="C42F00"/>
    <a:srgbClr val="008000"/>
    <a:srgbClr val="66FF33"/>
    <a:srgbClr val="B0692E"/>
    <a:srgbClr val="CC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E9ACE-08DC-4A13-AEEF-6D28F48BEBE0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5DCA5-036B-43AF-A2D1-1A52F7F6D65E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65890-5BC3-7146-A83C-2A125EE9974A}" type="datetimeFigureOut">
              <a:rPr lang="en-US" smtClean="0"/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  <a:endParaRPr lang="tr-TR" smtClean="0"/>
          </a:p>
          <a:p>
            <a:pPr lvl="1"/>
            <a:r>
              <a:rPr lang="tr-TR" smtClean="0"/>
              <a:t>Second level</a:t>
            </a:r>
            <a:endParaRPr lang="tr-TR" smtClean="0"/>
          </a:p>
          <a:p>
            <a:pPr lvl="2"/>
            <a:r>
              <a:rPr lang="tr-TR" smtClean="0"/>
              <a:t>Third level</a:t>
            </a:r>
            <a:endParaRPr lang="tr-TR" smtClean="0"/>
          </a:p>
          <a:p>
            <a:pPr lvl="3"/>
            <a:r>
              <a:rPr lang="tr-TR" smtClean="0"/>
              <a:t>Fourth level</a:t>
            </a:r>
            <a:endParaRPr lang="tr-TR" smtClean="0"/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EC9C1-C44C-BC44-BA17-8210839BD7C8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FC1C-03C1-4CEF-B90E-529F670696C3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45296-6AF8-44B0-BBFE-05B891382CF1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62FF-DF1C-4ADA-97CC-85683C7F93BC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0BEE9-8A82-4A8B-83CE-A561BBA4CAF1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1499-B682-4CBE-8D19-054B8004A9A8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2A285-0E72-4323-A97E-01AA479C3F33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98FF-361A-46D0-AB10-EC9420A81EC5}" type="datetime1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6AC1-2DBB-49A3-AE0D-8C4C429A6762}" type="datetime1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DC83-3B68-4A3D-9D0A-4D4782DF2FA7}" type="datetime1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DCB7E-078C-400D-A8EF-85132A311B85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BF28-D610-458D-9B0C-EEEFDC3C5B66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C93A5036-4EEB-46B6-B1E2-A330061A1C1B}" type="datetime1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6C871318-1244-4445-89D3-7669087EA7A2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8"/>
          <p:cNvSpPr txBox="1">
            <a:spLocks noGrp="1" noChangeArrowheads="1"/>
          </p:cNvSpPr>
          <p:nvPr>
            <p:ph type="sldNum" sz="quarter" idx="12"/>
          </p:nvPr>
        </p:nvSpPr>
        <p:spPr bwMode="auto"/>
        <p:txBody>
          <a:bodyPr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609600" y="2362200"/>
            <a:ext cx="7772400" cy="1736725"/>
          </a:xfrm>
        </p:spPr>
        <p:txBody>
          <a:bodyPr vert="horz" wrap="square" lIns="91440" tIns="45720" rIns="91440" bIns="45720" numCol="1" anchor="b" anchorCtr="1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tr-T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Perinatal</a:t>
            </a:r>
            <a:r>
              <a:rPr kumimoji="0" lang="tr-T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kayıp:</a:t>
            </a:r>
            <a:br>
              <a:rPr kumimoji="0" lang="tr-T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tr-T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Düşük</a:t>
            </a:r>
            <a:r>
              <a:rPr kumimoji="0" lang="tr-T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ölü doğum, doğum sonrası bebek ölümü bir yas </a:t>
            </a:r>
            <a:r>
              <a:rPr kumimoji="0" lang="tr-TR" sz="3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grief</a:t>
            </a:r>
            <a:r>
              <a:rPr kumimoji="0" lang="tr-TR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reaksiyonu şeklindedir.</a:t>
            </a:r>
            <a:endParaRPr kumimoji="0" lang="tr-TR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867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1200" y="3657600"/>
            <a:ext cx="2838450" cy="2838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tr-TR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Kızgınlık,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Kaygı,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Elem,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Uykusuzluk,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İştahsızlık,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Suçluluk,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Suçlama,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Başarısızlık ve 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sz="2800" dirty="0">
                <a:effectLst>
                  <a:outerShdw blurRad="38100" dist="38100" dir="2700000">
                    <a:srgbClr val="000000"/>
                  </a:outerShdw>
                </a:effectLst>
              </a:rPr>
              <a:t>Matem duygularıyla belirgin bir reaksiyondur.</a:t>
            </a: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None/>
            </a:pPr>
            <a:endParaRPr sz="28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eaLnBrk="1" hangingPunct="1"/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Özellikle ilk saat ve günlerde intihar riski açısından dikkatli olunmalıdır.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/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/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Anneye eleminin doğal ve anlaşılabilir olduğunun hissettirilmesi ve paylaşılması en temel yardımcı bir durumdur.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eaLnBrk="1" hangingPunct="1"/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Eş ve aile ile paylaşım gereklidir.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/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İntihar riski varsa kısa süreli pisikofarmakoloji uygulanabilir.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/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Ancak esas amaç duygu ve elemin ifade edilmesi ve paylaşılmasıdır.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8"/>
          <p:cNvSpPr txBox="1">
            <a:spLocks noGrp="1" noChangeArrowheads="1"/>
          </p:cNvSpPr>
          <p:nvPr>
            <p:ph type="sldNum" sz="quarter" idx="12"/>
          </p:nvPr>
        </p:nvSpPr>
        <p:spPr bwMode="auto"/>
        <p:txBody>
          <a:bodyPr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 hasCustomPrompt="1"/>
          </p:nvPr>
        </p:nvSpPr>
        <p:spPr/>
        <p:txBody>
          <a:bodyPr vert="horz" wrap="square" lIns="91440" tIns="45720" rIns="91440" bIns="45720" numCol="1" anchor="b" anchorCtr="1" compatLnSpc="1"/>
          <a:p>
            <a:pPr eaLnBrk="1" hangingPunct="1">
              <a:buClrTx/>
              <a:buSzTx/>
              <a:buFontTx/>
            </a:pPr>
            <a:r>
              <a:rPr sz="3600" dirty="0">
                <a:effectLst>
                  <a:outerShdw blurRad="38100" dist="38100" dir="270000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Kernell,Stierman ve Stottland Bebek Ölümünü Takiben Annelerde Üç Aşamalı Psikolojik Süreç Tanımlamışlardır.</a:t>
            </a:r>
            <a:endParaRPr sz="3600" dirty="0">
              <a:effectLst>
                <a:outerShdw blurRad="38100" dist="38100" dir="2700000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tr-TR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/>
            </a:pPr>
            <a:r>
              <a:rPr kumimoji="0" lang="tr-T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Birinci aşamada:</a:t>
            </a:r>
            <a:endParaRPr kumimoji="0" lang="tr-TR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Şok ve intihar tepkisi bunun yanında boşluk duygusu ve genel geri çekilme bu durum 2 hafta sürebilmektedir.</a:t>
            </a: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tr-TR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/>
            </a:pPr>
            <a:r>
              <a:rPr kumimoji="0" lang="tr-T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İkinci aşamada:</a:t>
            </a:r>
            <a:endParaRPr kumimoji="0" lang="tr-TR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Depresif dönem gelişir.</a:t>
            </a: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Umutsuzluk, kızgınlık, suçluluk, başarısızlık duyguları ön plandadır.</a:t>
            </a: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tr-TR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eaLnBrk="1" hangingPunct="1"/>
            <a:r>
              <a:rPr b="1" dirty="0">
                <a:effectLst>
                  <a:outerShdw blurRad="38100" dist="38100" dir="2700000">
                    <a:srgbClr val="000000"/>
                  </a:outerShdw>
                </a:effectLst>
              </a:rPr>
              <a:t>Üçüncü dönemde:</a:t>
            </a:r>
            <a:endParaRPr b="1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endParaRPr b="1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Öz güven azlığı, dikkatini odaklaştırma güçlüğü, her şeyin boş olduğunu tartışmakla birlikte ,günlük işlerini yerine getirdiği dönemdir.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>
              <a:buNone/>
            </a:pPr>
            <a:r>
              <a:rPr dirty="0">
                <a:effectLst>
                  <a:outerShdw blurRad="38100" dist="38100" dir="2700000">
                    <a:srgbClr val="000000"/>
                  </a:outerShdw>
                </a:effectLst>
              </a:rPr>
              <a:t>Sonunda ölümün kabulü ve uyum gelişir.</a:t>
            </a:r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eaLnBrk="1" hangingPunct="1"/>
            <a:endParaRPr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5 Slayt Numarası Yer Tutucusu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b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tr-TR" sz="1200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tr-TR" sz="12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tr-TR" sz="4400" b="0" i="0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81000" y="1828800"/>
            <a:ext cx="8229600" cy="4495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Bu durumdaki annelerin; </a:t>
            </a: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Uykusuzluk, üzüntü, iştah kaybı, günlük işleri boş verme şeklindeki durum  kayıptan sonra bir kaç ay daha devam edebildiği gözlenmektedir.</a:t>
            </a: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1271</Words>
  <Application>WPS Presentation</Application>
  <PresentationFormat>Ekran Gösterisi (4:3)</PresentationFormat>
  <Paragraphs>63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/>
      <vt:lpstr>Arial Unicode MS</vt:lpstr>
      <vt:lpstr>Tahoma</vt:lpstr>
      <vt:lpstr>Microsoft YaHei</vt:lpstr>
      <vt:lpstr>Calibri</vt:lpstr>
      <vt:lpstr>Default Design</vt:lpstr>
      <vt:lpstr>Perinatal kayıp:  Düşük, ölü doğum, doğum sonrası bebek ölümü bir yas grief reaksiyonu şeklindedir.</vt:lpstr>
      <vt:lpstr>PowerPoint 演示文稿</vt:lpstr>
      <vt:lpstr>PowerPoint 演示文稿</vt:lpstr>
      <vt:lpstr>PowerPoint 演示文稿</vt:lpstr>
      <vt:lpstr>Kernell,Stierman ve Stottland Bebek Ölümünü Takiben Annelerde Üç Aşamalı Psikolojik Süreç Tanımlamışlardır.</vt:lpstr>
      <vt:lpstr>PowerPoint 演示文稿</vt:lpstr>
      <vt:lpstr>PowerPoint 演示文稿</vt:lpstr>
      <vt:lpstr>PowerPoint 演示文稿</vt:lpstr>
      <vt:lpstr>PowerPoint 演示文稿</vt:lpstr>
    </vt:vector>
  </TitlesOfParts>
  <Company>ilkaycavusoglu@yahoo.com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İLKAY ÇAVUŞOĞLU</dc:creator>
  <cp:lastModifiedBy>Nesibe Uzel Yar</cp:lastModifiedBy>
  <cp:revision>521</cp:revision>
  <cp:lastPrinted>2014-04-10T09:25:00Z</cp:lastPrinted>
  <dcterms:created xsi:type="dcterms:W3CDTF">2013-03-02T10:34:00Z</dcterms:created>
  <dcterms:modified xsi:type="dcterms:W3CDTF">2020-02-06T15:13:40Z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