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06" r:id="rId2"/>
    <p:sldId id="307" r:id="rId3"/>
    <p:sldId id="308" r:id="rId4"/>
    <p:sldId id="309" r:id="rId5"/>
    <p:sldId id="310" r:id="rId6"/>
    <p:sldId id="311" r:id="rId7"/>
    <p:sldId id="312" r:id="rId8"/>
    <p:sldId id="313" r:id="rId9"/>
    <p:sldId id="314" r:id="rId10"/>
    <p:sldId id="315" r:id="rId11"/>
    <p:sldId id="316" r:id="rId1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35"/>
  </p:normalViewPr>
  <p:slideViewPr>
    <p:cSldViewPr snapToGrid="0" snapToObjects="1">
      <p:cViewPr varScale="1">
        <p:scale>
          <a:sx n="116" d="100"/>
          <a:sy n="116" d="100"/>
        </p:scale>
        <p:origin x="4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0260" y="4650641"/>
            <a:ext cx="9773120" cy="859205"/>
          </a:xfrm>
          <a:effectLst/>
        </p:spPr>
        <p:txBody>
          <a:bodyPr>
            <a:normAutofit/>
          </a:bodyPr>
          <a:lstStyle>
            <a:lvl1pPr algn="l">
              <a:defRPr sz="3600">
                <a:solidFill>
                  <a:srgbClr val="2A5A06"/>
                </a:solidFill>
              </a:defRPr>
            </a:lvl1pPr>
          </a:lstStyle>
          <a:p>
            <a:r>
              <a:rPr lang="en-US" dirty="0"/>
              <a:t>Click to edit Master title style</a:t>
            </a:r>
          </a:p>
        </p:txBody>
      </p:sp>
      <p:sp>
        <p:nvSpPr>
          <p:cNvPr id="3" name="Subtitle 2"/>
          <p:cNvSpPr>
            <a:spLocks noGrp="1"/>
          </p:cNvSpPr>
          <p:nvPr>
            <p:ph type="subTitle" idx="1"/>
          </p:nvPr>
        </p:nvSpPr>
        <p:spPr>
          <a:xfrm>
            <a:off x="1820260" y="5566871"/>
            <a:ext cx="9773120" cy="458115"/>
          </a:xfrm>
        </p:spPr>
        <p:txBody>
          <a:bodyPr>
            <a:normAutofit/>
          </a:bodyPr>
          <a:lstStyle>
            <a:lvl1pPr marL="0" indent="0" algn="l">
              <a:buNone/>
              <a:defRPr sz="2800">
                <a:solidFill>
                  <a:srgbClr val="7ABC3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2065154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5/5/20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9138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060892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15772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8620" y="1443836"/>
            <a:ext cx="10972800" cy="458115"/>
          </a:xfrm>
        </p:spPr>
        <p:txBody>
          <a:bodyPr>
            <a:normAutofit/>
          </a:bodyPr>
          <a:lstStyle>
            <a:lvl1pPr algn="l">
              <a:defRPr sz="3600">
                <a:solidFill>
                  <a:srgbClr val="2A5A06"/>
                </a:solidFill>
              </a:defRPr>
            </a:lvl1pPr>
          </a:lstStyle>
          <a:p>
            <a:r>
              <a:rPr lang="en-US" dirty="0"/>
              <a:t>Click to edit Master title style</a:t>
            </a:r>
          </a:p>
        </p:txBody>
      </p:sp>
      <p:sp>
        <p:nvSpPr>
          <p:cNvPr id="3" name="Content Placeholder 2"/>
          <p:cNvSpPr>
            <a:spLocks noGrp="1"/>
          </p:cNvSpPr>
          <p:nvPr>
            <p:ph idx="1"/>
          </p:nvPr>
        </p:nvSpPr>
        <p:spPr>
          <a:xfrm>
            <a:off x="598620" y="2054655"/>
            <a:ext cx="10972800" cy="3918803"/>
          </a:xfrm>
        </p:spPr>
        <p:txBody>
          <a:bodyPr/>
          <a:lstStyle>
            <a:lvl1pPr>
              <a:defRPr sz="28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16286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34685" y="374901"/>
            <a:ext cx="8744107" cy="763525"/>
          </a:xfrm>
        </p:spPr>
        <p:txBody>
          <a:bodyPr>
            <a:normAutofit/>
          </a:bodyPr>
          <a:lstStyle>
            <a:lvl1pPr algn="l">
              <a:defRPr sz="3600">
                <a:solidFill>
                  <a:srgbClr val="7ABC32"/>
                </a:solidFill>
              </a:defRPr>
            </a:lvl1pPr>
          </a:lstStyle>
          <a:p>
            <a:r>
              <a:rPr lang="en-US" dirty="0"/>
              <a:t>Click to edit Master title style</a:t>
            </a:r>
          </a:p>
        </p:txBody>
      </p:sp>
      <p:sp>
        <p:nvSpPr>
          <p:cNvPr id="3" name="Content Placeholder 2"/>
          <p:cNvSpPr>
            <a:spLocks noGrp="1"/>
          </p:cNvSpPr>
          <p:nvPr>
            <p:ph idx="1"/>
          </p:nvPr>
        </p:nvSpPr>
        <p:spPr>
          <a:xfrm>
            <a:off x="2634687" y="1291130"/>
            <a:ext cx="8744107" cy="4275740"/>
          </a:xfrm>
        </p:spPr>
        <p:txBody>
          <a:bodyPr/>
          <a:lstStyle>
            <a:lvl1pPr>
              <a:defRPr sz="28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859474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289829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3015"/>
            <a:ext cx="10972800" cy="584623"/>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5/5/20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497534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8620" y="1291130"/>
            <a:ext cx="10972800" cy="532180"/>
          </a:xfrm>
        </p:spPr>
        <p:txBody>
          <a:bodyPr>
            <a:normAutofit/>
          </a:bodyPr>
          <a:lstStyle>
            <a:lvl1pPr algn="l">
              <a:defRPr sz="3600">
                <a:solidFill>
                  <a:schemeClr val="accent3">
                    <a:lumMod val="50000"/>
                  </a:schemeClr>
                </a:solidFill>
              </a:defRPr>
            </a:lvl1pPr>
          </a:lstStyle>
          <a:p>
            <a:r>
              <a:rPr lang="en-US" dirty="0"/>
              <a:t>Click to edit Master title style</a:t>
            </a:r>
          </a:p>
        </p:txBody>
      </p:sp>
      <p:sp>
        <p:nvSpPr>
          <p:cNvPr id="3" name="Text Placeholder 2"/>
          <p:cNvSpPr>
            <a:spLocks noGrp="1"/>
          </p:cNvSpPr>
          <p:nvPr>
            <p:ph type="body" idx="1"/>
          </p:nvPr>
        </p:nvSpPr>
        <p:spPr>
          <a:xfrm>
            <a:off x="598620" y="1882907"/>
            <a:ext cx="5386917" cy="639762"/>
          </a:xfrm>
        </p:spPr>
        <p:txBody>
          <a:bodyPr anchor="b"/>
          <a:lstStyle>
            <a:lvl1pPr marL="0" indent="0">
              <a:buNone/>
              <a:defRPr sz="2400" b="1">
                <a:solidFill>
                  <a:srgbClr val="7ABC3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98620" y="2512770"/>
            <a:ext cx="5386917" cy="3035058"/>
          </a:xfrm>
        </p:spPr>
        <p:txBody>
          <a:bodyPr/>
          <a:lstStyle>
            <a:lvl1pPr>
              <a:defRPr sz="2400">
                <a:solidFill>
                  <a:schemeClr val="accent3">
                    <a:lumMod val="50000"/>
                  </a:schemeClr>
                </a:solidFill>
              </a:defRPr>
            </a:lvl1pPr>
            <a:lvl2pPr>
              <a:defRPr sz="2000">
                <a:solidFill>
                  <a:schemeClr val="accent3">
                    <a:lumMod val="50000"/>
                  </a:schemeClr>
                </a:solidFill>
              </a:defRPr>
            </a:lvl2pPr>
            <a:lvl3pPr>
              <a:defRPr sz="1800">
                <a:solidFill>
                  <a:schemeClr val="accent3">
                    <a:lumMod val="50000"/>
                  </a:schemeClr>
                </a:solidFill>
              </a:defRPr>
            </a:lvl3pPr>
            <a:lvl4pPr>
              <a:defRPr sz="1600">
                <a:solidFill>
                  <a:schemeClr val="accent3">
                    <a:lumMod val="50000"/>
                  </a:schemeClr>
                </a:solidFill>
              </a:defRPr>
            </a:lvl4pPr>
            <a:lvl5pPr>
              <a:defRPr sz="1600">
                <a:solidFill>
                  <a:schemeClr val="accent3">
                    <a:lumMod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2388" y="1882907"/>
            <a:ext cx="5389033" cy="639762"/>
          </a:xfrm>
        </p:spPr>
        <p:txBody>
          <a:bodyPr anchor="b"/>
          <a:lstStyle>
            <a:lvl1pPr marL="0" indent="0">
              <a:buNone/>
              <a:defRPr sz="2400" b="1">
                <a:solidFill>
                  <a:srgbClr val="7ABC3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2388" y="2512770"/>
            <a:ext cx="5389033" cy="3035058"/>
          </a:xfrm>
        </p:spPr>
        <p:txBody>
          <a:bodyPr/>
          <a:lstStyle>
            <a:lvl1pPr>
              <a:defRPr sz="2400">
                <a:solidFill>
                  <a:schemeClr val="accent3">
                    <a:lumMod val="50000"/>
                  </a:schemeClr>
                </a:solidFill>
              </a:defRPr>
            </a:lvl1pPr>
            <a:lvl2pPr>
              <a:defRPr sz="2000">
                <a:solidFill>
                  <a:schemeClr val="accent3">
                    <a:lumMod val="50000"/>
                  </a:schemeClr>
                </a:solidFill>
              </a:defRPr>
            </a:lvl2pPr>
            <a:lvl3pPr>
              <a:defRPr sz="1800">
                <a:solidFill>
                  <a:schemeClr val="accent3">
                    <a:lumMod val="50000"/>
                  </a:schemeClr>
                </a:solidFill>
              </a:defRPr>
            </a:lvl3pPr>
            <a:lvl4pPr>
              <a:defRPr sz="1600">
                <a:solidFill>
                  <a:schemeClr val="accent3">
                    <a:lumMod val="50000"/>
                  </a:schemeClr>
                </a:solidFill>
              </a:defRPr>
            </a:lvl4pPr>
            <a:lvl5pPr>
              <a:defRPr sz="1600">
                <a:solidFill>
                  <a:schemeClr val="accent3">
                    <a:lumMod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5/5/20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140800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5/5/20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4263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5/5/20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833989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5/5/20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93567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5/5/20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95919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05ADB46-A336-364C-9E26-F12B6B129170}"/>
              </a:ext>
            </a:extLst>
          </p:cNvPr>
          <p:cNvSpPr>
            <a:spLocks noGrp="1"/>
          </p:cNvSpPr>
          <p:nvPr>
            <p:ph type="title"/>
          </p:nvPr>
        </p:nvSpPr>
        <p:spPr/>
        <p:txBody>
          <a:bodyPr>
            <a:normAutofit fontScale="90000"/>
          </a:bodyPr>
          <a:lstStyle/>
          <a:p>
            <a:r>
              <a:rPr lang="en" dirty="0"/>
              <a:t>Application of the Partnership Regime</a:t>
            </a:r>
            <a:endParaRPr lang="tr-TR" dirty="0"/>
          </a:p>
        </p:txBody>
      </p:sp>
      <p:sp>
        <p:nvSpPr>
          <p:cNvPr id="3" name="İçerik Yer Tutucusu 2">
            <a:extLst>
              <a:ext uri="{FF2B5EF4-FFF2-40B4-BE49-F238E27FC236}">
                <a16:creationId xmlns:a16="http://schemas.microsoft.com/office/drawing/2014/main" id="{7DBA9068-4D7E-0147-8EB8-67849BB6B40B}"/>
              </a:ext>
            </a:extLst>
          </p:cNvPr>
          <p:cNvSpPr>
            <a:spLocks noGrp="1"/>
          </p:cNvSpPr>
          <p:nvPr>
            <p:ph idx="1"/>
          </p:nvPr>
        </p:nvSpPr>
        <p:spPr/>
        <p:txBody>
          <a:bodyPr/>
          <a:lstStyle/>
          <a:p>
            <a:pPr algn="just"/>
            <a:r>
              <a:rPr lang="en" i="1" dirty="0"/>
              <a:t>Preparatory period (1964-1973): </a:t>
            </a:r>
            <a:r>
              <a:rPr lang="en" i="1" dirty="0">
                <a:solidFill>
                  <a:schemeClr val="tx1"/>
                </a:solidFill>
              </a:rPr>
              <a:t>During the preparatory stage, Community member states have applied import tariff reductions in certain quota for tobacco, grapes, figs, nuts, citrus fruits, wine, textiles and fisheries products that comes from Turkey to partner countries.</a:t>
            </a:r>
          </a:p>
          <a:p>
            <a:pPr algn="just"/>
            <a:endParaRPr lang="en" i="1" dirty="0">
              <a:solidFill>
                <a:schemeClr val="tx1"/>
              </a:solidFill>
            </a:endParaRPr>
          </a:p>
          <a:p>
            <a:pPr algn="just"/>
            <a:endParaRPr lang="tr-TR" dirty="0">
              <a:solidFill>
                <a:schemeClr val="tx1"/>
              </a:solidFill>
            </a:endParaRPr>
          </a:p>
        </p:txBody>
      </p:sp>
      <p:pic>
        <p:nvPicPr>
          <p:cNvPr id="5" name="Resim 4">
            <a:extLst>
              <a:ext uri="{FF2B5EF4-FFF2-40B4-BE49-F238E27FC236}">
                <a16:creationId xmlns:a16="http://schemas.microsoft.com/office/drawing/2014/main" id="{8A68BC68-9641-D04A-AB5F-1D4D77E066C5}"/>
              </a:ext>
            </a:extLst>
          </p:cNvPr>
          <p:cNvPicPr>
            <a:picLocks noChangeAspect="1"/>
          </p:cNvPicPr>
          <p:nvPr/>
        </p:nvPicPr>
        <p:blipFill>
          <a:blip r:embed="rId2"/>
          <a:stretch>
            <a:fillRect/>
          </a:stretch>
        </p:blipFill>
        <p:spPr>
          <a:xfrm>
            <a:off x="8081166" y="4456327"/>
            <a:ext cx="2137870" cy="2137870"/>
          </a:xfrm>
          <a:prstGeom prst="rect">
            <a:avLst/>
          </a:prstGeom>
        </p:spPr>
      </p:pic>
      <p:pic>
        <p:nvPicPr>
          <p:cNvPr id="6" name="Resim 5">
            <a:extLst>
              <a:ext uri="{FF2B5EF4-FFF2-40B4-BE49-F238E27FC236}">
                <a16:creationId xmlns:a16="http://schemas.microsoft.com/office/drawing/2014/main" id="{D48FE14E-415B-3E42-853A-36414D6C26AF}"/>
              </a:ext>
            </a:extLst>
          </p:cNvPr>
          <p:cNvPicPr>
            <a:picLocks noChangeAspect="1"/>
          </p:cNvPicPr>
          <p:nvPr/>
        </p:nvPicPr>
        <p:blipFill>
          <a:blip r:embed="rId3"/>
          <a:stretch>
            <a:fillRect/>
          </a:stretch>
        </p:blipFill>
        <p:spPr>
          <a:xfrm>
            <a:off x="6706821" y="4456999"/>
            <a:ext cx="1592325" cy="1708208"/>
          </a:xfrm>
          <a:prstGeom prst="rect">
            <a:avLst/>
          </a:prstGeom>
        </p:spPr>
      </p:pic>
      <p:pic>
        <p:nvPicPr>
          <p:cNvPr id="7" name="Resim 6">
            <a:extLst>
              <a:ext uri="{FF2B5EF4-FFF2-40B4-BE49-F238E27FC236}">
                <a16:creationId xmlns:a16="http://schemas.microsoft.com/office/drawing/2014/main" id="{E70188B2-6421-7F48-9153-99AA56B29B44}"/>
              </a:ext>
            </a:extLst>
          </p:cNvPr>
          <p:cNvPicPr>
            <a:picLocks noChangeAspect="1"/>
          </p:cNvPicPr>
          <p:nvPr/>
        </p:nvPicPr>
        <p:blipFill>
          <a:blip r:embed="rId4"/>
          <a:stretch>
            <a:fillRect/>
          </a:stretch>
        </p:blipFill>
        <p:spPr>
          <a:xfrm>
            <a:off x="4731073" y="4803345"/>
            <a:ext cx="1959277" cy="1566620"/>
          </a:xfrm>
          <a:prstGeom prst="rect">
            <a:avLst/>
          </a:prstGeom>
        </p:spPr>
      </p:pic>
    </p:spTree>
    <p:extLst>
      <p:ext uri="{BB962C8B-B14F-4D97-AF65-F5344CB8AC3E}">
        <p14:creationId xmlns:p14="http://schemas.microsoft.com/office/powerpoint/2010/main" val="311549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Resim 3">
            <a:extLst>
              <a:ext uri="{FF2B5EF4-FFF2-40B4-BE49-F238E27FC236}">
                <a16:creationId xmlns:a16="http://schemas.microsoft.com/office/drawing/2014/main" id="{97B11742-D651-8044-96AE-BB7D6A81429B}"/>
              </a:ext>
            </a:extLst>
          </p:cNvPr>
          <p:cNvPicPr>
            <a:picLocks noChangeAspect="1"/>
          </p:cNvPicPr>
          <p:nvPr/>
        </p:nvPicPr>
        <p:blipFill rotWithShape="1">
          <a:blip r:embed="rId2">
            <a:alphaModFix/>
            <a:extLst/>
          </a:blip>
          <a:srcRect l="5667" r="-1" b="-1"/>
          <a:stretch/>
        </p:blipFill>
        <p:spPr>
          <a:xfrm>
            <a:off x="1524020" y="10"/>
            <a:ext cx="9143980" cy="6857990"/>
          </a:xfrm>
          <a:prstGeom prst="rect">
            <a:avLst/>
          </a:prstGeom>
        </p:spPr>
      </p:pic>
      <p:sp>
        <p:nvSpPr>
          <p:cNvPr id="11" name="Rectangle 10">
            <a:extLst>
              <a:ext uri="{FF2B5EF4-FFF2-40B4-BE49-F238E27FC236}">
                <a16:creationId xmlns:a16="http://schemas.microsoft.com/office/drawing/2014/main" id="{8D1DF70C-F33E-48BB-B5A5-7B3847E9B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a:extLst>
              <a:ext uri="{FF2B5EF4-FFF2-40B4-BE49-F238E27FC236}">
                <a16:creationId xmlns:a16="http://schemas.microsoft.com/office/drawing/2014/main" id="{36F6B757-8C8E-40A9-BEBB-5C9359F65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891540"/>
            <a:ext cx="4572000"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Unvan 1">
            <a:extLst>
              <a:ext uri="{FF2B5EF4-FFF2-40B4-BE49-F238E27FC236}">
                <a16:creationId xmlns:a16="http://schemas.microsoft.com/office/drawing/2014/main" id="{5368FF09-1645-9A47-9EC0-1114063612AB}"/>
              </a:ext>
            </a:extLst>
          </p:cNvPr>
          <p:cNvSpPr>
            <a:spLocks noGrp="1"/>
          </p:cNvSpPr>
          <p:nvPr>
            <p:ph type="title"/>
          </p:nvPr>
        </p:nvSpPr>
        <p:spPr>
          <a:xfrm>
            <a:off x="6360138" y="1054122"/>
            <a:ext cx="3800652" cy="1184111"/>
          </a:xfrm>
        </p:spPr>
        <p:txBody>
          <a:bodyPr>
            <a:normAutofit/>
          </a:bodyPr>
          <a:lstStyle/>
          <a:p>
            <a:pPr>
              <a:lnSpc>
                <a:spcPct val="90000"/>
              </a:lnSpc>
            </a:pPr>
            <a:r>
              <a:rPr lang="en" sz="2500"/>
              <a:t>Turkey's full membership process to the European Union</a:t>
            </a:r>
            <a:endParaRPr lang="tr-TR" sz="2500"/>
          </a:p>
        </p:txBody>
      </p:sp>
      <p:sp>
        <p:nvSpPr>
          <p:cNvPr id="3" name="İçerik Yer Tutucusu 2">
            <a:extLst>
              <a:ext uri="{FF2B5EF4-FFF2-40B4-BE49-F238E27FC236}">
                <a16:creationId xmlns:a16="http://schemas.microsoft.com/office/drawing/2014/main" id="{08CF3A3B-D728-E04F-B3A3-86EDF39BA666}"/>
              </a:ext>
            </a:extLst>
          </p:cNvPr>
          <p:cNvSpPr>
            <a:spLocks noGrp="1"/>
          </p:cNvSpPr>
          <p:nvPr>
            <p:ph idx="1"/>
          </p:nvPr>
        </p:nvSpPr>
        <p:spPr>
          <a:xfrm>
            <a:off x="6360318" y="2399100"/>
            <a:ext cx="3800470" cy="3400969"/>
          </a:xfrm>
        </p:spPr>
        <p:txBody>
          <a:bodyPr>
            <a:normAutofit fontScale="77500" lnSpcReduction="20000"/>
          </a:bodyPr>
          <a:lstStyle/>
          <a:p>
            <a:pPr marL="0" indent="0" algn="ctr">
              <a:lnSpc>
                <a:spcPct val="90000"/>
              </a:lnSpc>
              <a:buNone/>
            </a:pPr>
            <a:r>
              <a:rPr lang="en" sz="2000" dirty="0">
                <a:solidFill>
                  <a:schemeClr val="tx1"/>
                </a:solidFill>
              </a:rPr>
              <a:t>In 1999 ,August 17 after the Marmara earthquake in Turkey occurred, </a:t>
            </a:r>
            <a:r>
              <a:rPr lang="en" sz="2000" b="1" i="1" dirty="0">
                <a:solidFill>
                  <a:schemeClr val="tx1"/>
                </a:solidFill>
              </a:rPr>
              <a:t>consisting of a softening in relations with Greece, </a:t>
            </a:r>
            <a:r>
              <a:rPr lang="en" sz="2000" dirty="0">
                <a:solidFill>
                  <a:schemeClr val="tx1"/>
                </a:solidFill>
              </a:rPr>
              <a:t>it has reflected positively on the relations with the European Union.</a:t>
            </a:r>
          </a:p>
          <a:p>
            <a:pPr marL="0" indent="0" algn="ctr">
              <a:lnSpc>
                <a:spcPct val="90000"/>
              </a:lnSpc>
              <a:buNone/>
            </a:pPr>
            <a:endParaRPr lang="en" sz="2000" dirty="0">
              <a:solidFill>
                <a:schemeClr val="tx1"/>
              </a:solidFill>
            </a:endParaRPr>
          </a:p>
          <a:p>
            <a:pPr marL="0" indent="0" algn="ctr">
              <a:lnSpc>
                <a:spcPct val="90000"/>
              </a:lnSpc>
              <a:buNone/>
            </a:pPr>
            <a:r>
              <a:rPr lang="en" sz="2000" dirty="0">
                <a:solidFill>
                  <a:schemeClr val="tx1"/>
                </a:solidFill>
              </a:rPr>
              <a:t>Within the recommendation of Commission, Turkey as a candidate country, </a:t>
            </a:r>
            <a:r>
              <a:rPr lang="en" sz="2000" b="1" i="1" dirty="0">
                <a:solidFill>
                  <a:schemeClr val="tx1"/>
                </a:solidFill>
              </a:rPr>
              <a:t>Turkey has been accepted as an EU candidate country in European Union Summit of Heads of State and Government that held in Helsinki on 10-11 December 1999.</a:t>
            </a:r>
          </a:p>
          <a:p>
            <a:pPr marL="0" indent="0" algn="ctr">
              <a:lnSpc>
                <a:spcPct val="90000"/>
              </a:lnSpc>
              <a:buNone/>
            </a:pPr>
            <a:endParaRPr lang="en" sz="2000" dirty="0">
              <a:solidFill>
                <a:schemeClr val="tx1"/>
              </a:solidFill>
            </a:endParaRPr>
          </a:p>
          <a:p>
            <a:pPr marL="0" indent="0" algn="ctr">
              <a:lnSpc>
                <a:spcPct val="90000"/>
              </a:lnSpc>
              <a:buNone/>
            </a:pPr>
            <a:r>
              <a:rPr lang="en" sz="2000" dirty="0">
                <a:solidFill>
                  <a:schemeClr val="tx1"/>
                </a:solidFill>
              </a:rPr>
              <a:t>It is stated in a clear and precise language that </a:t>
            </a:r>
            <a:r>
              <a:rPr lang="en" sz="2000" b="1" i="1" dirty="0">
                <a:solidFill>
                  <a:schemeClr val="tx1"/>
                </a:solidFill>
              </a:rPr>
              <a:t>Turkey will be in equal position with other candidate countries.</a:t>
            </a:r>
          </a:p>
          <a:p>
            <a:pPr>
              <a:lnSpc>
                <a:spcPct val="90000"/>
              </a:lnSpc>
            </a:pPr>
            <a:endParaRPr lang="tr-TR" sz="1400" dirty="0"/>
          </a:p>
        </p:txBody>
      </p:sp>
    </p:spTree>
    <p:extLst>
      <p:ext uri="{BB962C8B-B14F-4D97-AF65-F5344CB8AC3E}">
        <p14:creationId xmlns:p14="http://schemas.microsoft.com/office/powerpoint/2010/main" val="1520314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11" name="Freeform: Shape 1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72993" y="2"/>
            <a:ext cx="866357"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a:endParaRPr>
          </a:p>
        </p:txBody>
      </p:sp>
      <p:sp>
        <p:nvSpPr>
          <p:cNvPr id="3" name="İçerik Yer Tutucusu 2">
            <a:extLst>
              <a:ext uri="{FF2B5EF4-FFF2-40B4-BE49-F238E27FC236}">
                <a16:creationId xmlns:a16="http://schemas.microsoft.com/office/drawing/2014/main" id="{46AAF093-703E-7D40-B93B-BF3901B18CC1}"/>
              </a:ext>
            </a:extLst>
          </p:cNvPr>
          <p:cNvSpPr>
            <a:spLocks noGrp="1"/>
          </p:cNvSpPr>
          <p:nvPr>
            <p:ph idx="1"/>
          </p:nvPr>
        </p:nvSpPr>
        <p:spPr>
          <a:xfrm>
            <a:off x="2152650" y="1825625"/>
            <a:ext cx="4045020" cy="4351338"/>
          </a:xfrm>
        </p:spPr>
        <p:txBody>
          <a:bodyPr>
            <a:normAutofit/>
          </a:bodyPr>
          <a:lstStyle/>
          <a:p>
            <a:pPr marL="0" indent="0">
              <a:buNone/>
            </a:pPr>
            <a:endParaRPr lang="tr-TR" sz="4400" dirty="0"/>
          </a:p>
          <a:p>
            <a:pPr marL="0" indent="0">
              <a:buNone/>
            </a:pPr>
            <a:r>
              <a:rPr lang="tr-TR" sz="4400" dirty="0" err="1"/>
              <a:t>Any</a:t>
            </a:r>
            <a:r>
              <a:rPr lang="tr-TR" sz="4400" dirty="0"/>
              <a:t> </a:t>
            </a:r>
            <a:r>
              <a:rPr lang="tr-TR" sz="4400" dirty="0" err="1"/>
              <a:t>Questions</a:t>
            </a:r>
            <a:r>
              <a:rPr lang="tr-TR" sz="4400" dirty="0"/>
              <a:t> ?</a:t>
            </a:r>
          </a:p>
          <a:p>
            <a:endParaRPr lang="tr-TR" dirty="0"/>
          </a:p>
        </p:txBody>
      </p:sp>
      <p:sp>
        <p:nvSpPr>
          <p:cNvPr id="13" name="Oval 1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0139" y="3423959"/>
            <a:ext cx="473163"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reeform: Shape 1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111670" y="5166683"/>
            <a:ext cx="1376794"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solidFill>
                <a:prstClr val="black"/>
              </a:solidFill>
              <a:latin typeface="Calibri"/>
            </a:endParaRPr>
          </a:p>
        </p:txBody>
      </p:sp>
      <p:pic>
        <p:nvPicPr>
          <p:cNvPr id="4" name="Resim 3">
            <a:extLst>
              <a:ext uri="{FF2B5EF4-FFF2-40B4-BE49-F238E27FC236}">
                <a16:creationId xmlns:a16="http://schemas.microsoft.com/office/drawing/2014/main" id="{BEC178EF-438C-2445-8657-AFC23DD6B3AD}"/>
              </a:ext>
            </a:extLst>
          </p:cNvPr>
          <p:cNvPicPr>
            <a:picLocks noChangeAspect="1"/>
          </p:cNvPicPr>
          <p:nvPr/>
        </p:nvPicPr>
        <p:blipFill rotWithShape="1">
          <a:blip r:embed="rId2"/>
          <a:srcRect l="12788" r="12216" b="5"/>
          <a:stretch/>
        </p:blipFill>
        <p:spPr>
          <a:xfrm>
            <a:off x="7337981" y="1075240"/>
            <a:ext cx="3096452"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Freeform: Shape 1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6202" y="2"/>
            <a:ext cx="1550211"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solidFill>
                <a:prstClr val="black"/>
              </a:solidFill>
              <a:latin typeface="Calibri"/>
            </a:endParaRPr>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28058"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1145" y="6033796"/>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a:endParaRPr>
          </a:p>
        </p:txBody>
      </p:sp>
      <p:sp>
        <p:nvSpPr>
          <p:cNvPr id="23" name="Freeform: Shape 2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62772" y="5519197"/>
            <a:ext cx="1005228"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solidFill>
                <a:prstClr val="black"/>
              </a:solidFill>
              <a:latin typeface="Calibri"/>
            </a:endParaRPr>
          </a:p>
        </p:txBody>
      </p:sp>
    </p:spTree>
    <p:extLst>
      <p:ext uri="{BB962C8B-B14F-4D97-AF65-F5344CB8AC3E}">
        <p14:creationId xmlns:p14="http://schemas.microsoft.com/office/powerpoint/2010/main" val="2371415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p:nvSpPr>
          <p:cNvPr id="2" name="Unvan 1">
            <a:extLst>
              <a:ext uri="{FF2B5EF4-FFF2-40B4-BE49-F238E27FC236}">
                <a16:creationId xmlns:a16="http://schemas.microsoft.com/office/drawing/2014/main" id="{2C7CB3DC-A1F2-EA42-8B50-16C95B7752BB}"/>
              </a:ext>
            </a:extLst>
          </p:cNvPr>
          <p:cNvSpPr>
            <a:spLocks noGrp="1"/>
          </p:cNvSpPr>
          <p:nvPr>
            <p:ph type="title"/>
          </p:nvPr>
        </p:nvSpPr>
        <p:spPr>
          <a:xfrm>
            <a:off x="2152650" y="365126"/>
            <a:ext cx="4045020" cy="1325563"/>
          </a:xfrm>
        </p:spPr>
        <p:txBody>
          <a:bodyPr>
            <a:normAutofit/>
          </a:bodyPr>
          <a:lstStyle/>
          <a:p>
            <a:r>
              <a:rPr lang="en" sz="3300"/>
              <a:t>Additional Protocol and Transition Period</a:t>
            </a:r>
            <a:endParaRPr lang="tr-TR" sz="3300"/>
          </a:p>
        </p:txBody>
      </p:sp>
      <p:sp>
        <p:nvSpPr>
          <p:cNvPr id="11" name="Freeform: Shape 10">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72993" y="2"/>
            <a:ext cx="866357"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a:endParaRPr>
          </a:p>
        </p:txBody>
      </p:sp>
      <p:sp>
        <p:nvSpPr>
          <p:cNvPr id="3" name="İçerik Yer Tutucusu 2">
            <a:extLst>
              <a:ext uri="{FF2B5EF4-FFF2-40B4-BE49-F238E27FC236}">
                <a16:creationId xmlns:a16="http://schemas.microsoft.com/office/drawing/2014/main" id="{A0C40531-DA2A-C14C-BE80-5C3110D68065}"/>
              </a:ext>
            </a:extLst>
          </p:cNvPr>
          <p:cNvSpPr>
            <a:spLocks noGrp="1"/>
          </p:cNvSpPr>
          <p:nvPr>
            <p:ph idx="1"/>
          </p:nvPr>
        </p:nvSpPr>
        <p:spPr>
          <a:xfrm>
            <a:off x="1886539" y="1826760"/>
            <a:ext cx="4045020" cy="4351338"/>
          </a:xfrm>
        </p:spPr>
        <p:txBody>
          <a:bodyPr>
            <a:normAutofit/>
          </a:bodyPr>
          <a:lstStyle/>
          <a:p>
            <a:pPr marL="0" indent="0" algn="ctr">
              <a:lnSpc>
                <a:spcPct val="90000"/>
              </a:lnSpc>
              <a:buNone/>
            </a:pPr>
            <a:r>
              <a:rPr lang="en" dirty="0">
                <a:solidFill>
                  <a:schemeClr val="tx1"/>
                </a:solidFill>
              </a:rPr>
              <a:t>The Additional Protocol was signed on November 23, 1970 in Brussels, and entered into force on January 1, 1973. The Additional Protocol determines the conditions, procedures, sequence and times for the implementation of the transition period.</a:t>
            </a:r>
          </a:p>
          <a:p>
            <a:pPr>
              <a:lnSpc>
                <a:spcPct val="90000"/>
              </a:lnSpc>
            </a:pPr>
            <a:endParaRPr lang="en" dirty="0"/>
          </a:p>
          <a:p>
            <a:pPr>
              <a:lnSpc>
                <a:spcPct val="90000"/>
              </a:lnSpc>
            </a:pPr>
            <a:endParaRPr lang="tr-TR" dirty="0"/>
          </a:p>
        </p:txBody>
      </p:sp>
      <p:sp>
        <p:nvSpPr>
          <p:cNvPr id="13" name="Oval 12">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0139" y="3423959"/>
            <a:ext cx="473163"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reeform: Shape 14">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111670" y="5166683"/>
            <a:ext cx="1376794"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solidFill>
                <a:prstClr val="black"/>
              </a:solidFill>
              <a:latin typeface="Calibri"/>
            </a:endParaRPr>
          </a:p>
        </p:txBody>
      </p:sp>
      <p:pic>
        <p:nvPicPr>
          <p:cNvPr id="4" name="Resim 3">
            <a:extLst>
              <a:ext uri="{FF2B5EF4-FFF2-40B4-BE49-F238E27FC236}">
                <a16:creationId xmlns:a16="http://schemas.microsoft.com/office/drawing/2014/main" id="{840C274A-A1C7-A646-A28E-6FF6D1C5B498}"/>
              </a:ext>
            </a:extLst>
          </p:cNvPr>
          <p:cNvPicPr>
            <a:picLocks noChangeAspect="1"/>
          </p:cNvPicPr>
          <p:nvPr/>
        </p:nvPicPr>
        <p:blipFill rotWithShape="1">
          <a:blip r:embed="rId2"/>
          <a:srcRect l="16982" r="8022" b="5"/>
          <a:stretch/>
        </p:blipFill>
        <p:spPr>
          <a:xfrm>
            <a:off x="7337981" y="1075240"/>
            <a:ext cx="3096452"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 name="Freeform: Shape 16">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6202" y="2"/>
            <a:ext cx="1550211"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solidFill>
                <a:prstClr val="black"/>
              </a:solidFill>
              <a:latin typeface="Calibri"/>
            </a:endParaRPr>
          </a:p>
        </p:txBody>
      </p:sp>
      <p:cxnSp>
        <p:nvCxnSpPr>
          <p:cNvPr id="19" name="Straight Connector 18">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28058"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1145" y="6033796"/>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a:endParaRPr>
          </a:p>
        </p:txBody>
      </p:sp>
      <p:sp>
        <p:nvSpPr>
          <p:cNvPr id="23" name="Freeform: Shape 22">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62772" y="5519197"/>
            <a:ext cx="1005228"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solidFill>
                <a:prstClr val="black"/>
              </a:solidFill>
              <a:latin typeface="Calibri"/>
            </a:endParaRPr>
          </a:p>
        </p:txBody>
      </p:sp>
    </p:spTree>
    <p:extLst>
      <p:ext uri="{BB962C8B-B14F-4D97-AF65-F5344CB8AC3E}">
        <p14:creationId xmlns:p14="http://schemas.microsoft.com/office/powerpoint/2010/main" val="3936172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pic>
        <p:nvPicPr>
          <p:cNvPr id="4" name="Resim 3">
            <a:extLst>
              <a:ext uri="{FF2B5EF4-FFF2-40B4-BE49-F238E27FC236}">
                <a16:creationId xmlns:a16="http://schemas.microsoft.com/office/drawing/2014/main" id="{3CE8E6EF-0ABD-8B4B-A279-3698065DF913}"/>
              </a:ext>
            </a:extLst>
          </p:cNvPr>
          <p:cNvPicPr>
            <a:picLocks noChangeAspect="1"/>
          </p:cNvPicPr>
          <p:nvPr/>
        </p:nvPicPr>
        <p:blipFill rotWithShape="1">
          <a:blip r:embed="rId2"/>
          <a:srcRect l="27277" r="6346"/>
          <a:stretch/>
        </p:blipFill>
        <p:spPr>
          <a:xfrm>
            <a:off x="1518476" y="10"/>
            <a:ext cx="3641692"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0" name="Arc 10">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9148" y="407988"/>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srgbClr val="000000"/>
              </a:solidFill>
              <a:latin typeface="Calibri" panose="020F0502020204030204"/>
            </a:endParaRPr>
          </a:p>
        </p:txBody>
      </p:sp>
      <p:sp>
        <p:nvSpPr>
          <p:cNvPr id="2" name="Unvan 1">
            <a:extLst>
              <a:ext uri="{FF2B5EF4-FFF2-40B4-BE49-F238E27FC236}">
                <a16:creationId xmlns:a16="http://schemas.microsoft.com/office/drawing/2014/main" id="{6B46384C-F516-5744-BBD5-0D5DA260060C}"/>
              </a:ext>
            </a:extLst>
          </p:cNvPr>
          <p:cNvSpPr>
            <a:spLocks noGrp="1"/>
          </p:cNvSpPr>
          <p:nvPr>
            <p:ph type="title"/>
          </p:nvPr>
        </p:nvSpPr>
        <p:spPr>
          <a:xfrm>
            <a:off x="5894287" y="407988"/>
            <a:ext cx="4291113" cy="1325563"/>
          </a:xfrm>
        </p:spPr>
        <p:txBody>
          <a:bodyPr>
            <a:normAutofit/>
          </a:bodyPr>
          <a:lstStyle/>
          <a:p>
            <a:r>
              <a:rPr lang="tr-TR"/>
              <a:t>Additional Protocol</a:t>
            </a:r>
            <a:endParaRPr lang="tr-TR" dirty="0"/>
          </a:p>
        </p:txBody>
      </p:sp>
      <p:sp>
        <p:nvSpPr>
          <p:cNvPr id="3" name="İçerik Yer Tutucusu 2">
            <a:extLst>
              <a:ext uri="{FF2B5EF4-FFF2-40B4-BE49-F238E27FC236}">
                <a16:creationId xmlns:a16="http://schemas.microsoft.com/office/drawing/2014/main" id="{1C9163CA-8832-A14F-9AE9-3AF25F78C891}"/>
              </a:ext>
            </a:extLst>
          </p:cNvPr>
          <p:cNvSpPr>
            <a:spLocks noGrp="1"/>
          </p:cNvSpPr>
          <p:nvPr>
            <p:ph idx="1"/>
          </p:nvPr>
        </p:nvSpPr>
        <p:spPr>
          <a:xfrm>
            <a:off x="5485664" y="1940362"/>
            <a:ext cx="4291113" cy="4351338"/>
          </a:xfrm>
        </p:spPr>
        <p:txBody>
          <a:bodyPr>
            <a:normAutofit/>
          </a:bodyPr>
          <a:lstStyle/>
          <a:p>
            <a:pPr marL="0" indent="0" algn="just">
              <a:lnSpc>
                <a:spcPct val="90000"/>
              </a:lnSpc>
              <a:buNone/>
            </a:pPr>
            <a:r>
              <a:rPr lang="en" dirty="0">
                <a:solidFill>
                  <a:schemeClr val="tx1"/>
                </a:solidFill>
              </a:rPr>
              <a:t>It includes provisions on key issues such as </a:t>
            </a:r>
            <a:r>
              <a:rPr lang="en" i="1" dirty="0">
                <a:solidFill>
                  <a:schemeClr val="tx1"/>
                </a:solidFill>
              </a:rPr>
              <a:t>customs union in industrial products,</a:t>
            </a:r>
            <a:r>
              <a:rPr lang="en" dirty="0">
                <a:solidFill>
                  <a:schemeClr val="tx1"/>
                </a:solidFill>
              </a:rPr>
              <a:t> </a:t>
            </a:r>
            <a:r>
              <a:rPr lang="en" i="1" dirty="0">
                <a:solidFill>
                  <a:schemeClr val="tx1"/>
                </a:solidFill>
              </a:rPr>
              <a:t>a concession regime for agriculture, free movement of labor and foreign capital</a:t>
            </a:r>
            <a:r>
              <a:rPr lang="en" dirty="0">
                <a:solidFill>
                  <a:schemeClr val="tx1"/>
                </a:solidFill>
              </a:rPr>
              <a:t>, </a:t>
            </a:r>
            <a:r>
              <a:rPr lang="en" i="1" dirty="0">
                <a:solidFill>
                  <a:schemeClr val="tx1"/>
                </a:solidFill>
              </a:rPr>
              <a:t>competition and state aids, export promotion and financial aid</a:t>
            </a:r>
            <a:r>
              <a:rPr lang="en" dirty="0">
                <a:solidFill>
                  <a:schemeClr val="tx1"/>
                </a:solidFill>
              </a:rPr>
              <a:t>.</a:t>
            </a:r>
          </a:p>
          <a:p>
            <a:pPr>
              <a:lnSpc>
                <a:spcPct val="90000"/>
              </a:lnSpc>
            </a:pPr>
            <a:endParaRPr lang="tr-TR" dirty="0"/>
          </a:p>
        </p:txBody>
      </p:sp>
    </p:spTree>
    <p:extLst>
      <p:ext uri="{BB962C8B-B14F-4D97-AF65-F5344CB8AC3E}">
        <p14:creationId xmlns:p14="http://schemas.microsoft.com/office/powerpoint/2010/main" val="566784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pic>
        <p:nvPicPr>
          <p:cNvPr id="4" name="Resim 3">
            <a:extLst>
              <a:ext uri="{FF2B5EF4-FFF2-40B4-BE49-F238E27FC236}">
                <a16:creationId xmlns:a16="http://schemas.microsoft.com/office/drawing/2014/main" id="{C778D5C4-9678-B743-A182-7B8A18740418}"/>
              </a:ext>
            </a:extLst>
          </p:cNvPr>
          <p:cNvPicPr>
            <a:picLocks noChangeAspect="1"/>
          </p:cNvPicPr>
          <p:nvPr/>
        </p:nvPicPr>
        <p:blipFill rotWithShape="1">
          <a:blip r:embed="rId2"/>
          <a:srcRect l="13846" r="12703" b="-3"/>
          <a:stretch/>
        </p:blipFill>
        <p:spPr>
          <a:xfrm>
            <a:off x="2167713" y="1165109"/>
            <a:ext cx="3196002"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1" name="Arc 10">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9148" y="407988"/>
            <a:ext cx="2240924"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srgbClr val="000000"/>
              </a:solidFill>
              <a:latin typeface="Calibri" panose="020F0502020204030204"/>
            </a:endParaRPr>
          </a:p>
        </p:txBody>
      </p:sp>
      <p:sp>
        <p:nvSpPr>
          <p:cNvPr id="2" name="Unvan 1">
            <a:extLst>
              <a:ext uri="{FF2B5EF4-FFF2-40B4-BE49-F238E27FC236}">
                <a16:creationId xmlns:a16="http://schemas.microsoft.com/office/drawing/2014/main" id="{7B7B8349-4CE8-C44B-9728-D38BBA1BAC11}"/>
              </a:ext>
            </a:extLst>
          </p:cNvPr>
          <p:cNvSpPr>
            <a:spLocks noGrp="1"/>
          </p:cNvSpPr>
          <p:nvPr>
            <p:ph type="title"/>
          </p:nvPr>
        </p:nvSpPr>
        <p:spPr>
          <a:xfrm>
            <a:off x="5288991" y="461748"/>
            <a:ext cx="4291113" cy="1325563"/>
          </a:xfrm>
        </p:spPr>
        <p:txBody>
          <a:bodyPr>
            <a:normAutofit/>
          </a:bodyPr>
          <a:lstStyle/>
          <a:p>
            <a:pPr>
              <a:lnSpc>
                <a:spcPct val="90000"/>
              </a:lnSpc>
            </a:pPr>
            <a:r>
              <a:rPr lang="en" sz="2500" i="1" dirty="0"/>
              <a:t>The basic principles of the additional protocol regarding the transition period are:</a:t>
            </a:r>
            <a:endParaRPr lang="tr-TR" sz="2500" i="1" dirty="0"/>
          </a:p>
        </p:txBody>
      </p:sp>
      <p:sp>
        <p:nvSpPr>
          <p:cNvPr id="3" name="İçerik Yer Tutucusu 2">
            <a:extLst>
              <a:ext uri="{FF2B5EF4-FFF2-40B4-BE49-F238E27FC236}">
                <a16:creationId xmlns:a16="http://schemas.microsoft.com/office/drawing/2014/main" id="{0BD1EB7E-7015-4648-BC15-2710E399D0E2}"/>
              </a:ext>
            </a:extLst>
          </p:cNvPr>
          <p:cNvSpPr>
            <a:spLocks noGrp="1"/>
          </p:cNvSpPr>
          <p:nvPr>
            <p:ph idx="1"/>
          </p:nvPr>
        </p:nvSpPr>
        <p:spPr>
          <a:xfrm>
            <a:off x="5564048" y="1901936"/>
            <a:ext cx="4291113" cy="3664934"/>
          </a:xfrm>
        </p:spPr>
        <p:txBody>
          <a:bodyPr>
            <a:normAutofit/>
          </a:bodyPr>
          <a:lstStyle/>
          <a:p>
            <a:pPr marL="571500" indent="-571500">
              <a:lnSpc>
                <a:spcPct val="90000"/>
              </a:lnSpc>
              <a:buFont typeface="+mj-lt"/>
              <a:buAutoNum type="romanLcPeriod"/>
            </a:pPr>
            <a:r>
              <a:rPr lang="en" sz="2400" dirty="0"/>
              <a:t>Relations between the parties are based on mutual and balanced principle</a:t>
            </a:r>
          </a:p>
          <a:p>
            <a:pPr marL="571500" indent="-571500">
              <a:lnSpc>
                <a:spcPct val="90000"/>
              </a:lnSpc>
              <a:buFont typeface="+mj-lt"/>
              <a:buAutoNum type="romanLcPeriod"/>
            </a:pPr>
            <a:r>
              <a:rPr lang="en" sz="2400" dirty="0"/>
              <a:t>Progressive establishment of a customs union between the parties</a:t>
            </a:r>
          </a:p>
          <a:p>
            <a:pPr marL="571500" indent="-571500">
              <a:lnSpc>
                <a:spcPct val="90000"/>
              </a:lnSpc>
              <a:buFont typeface="+mj-lt"/>
              <a:buAutoNum type="romanLcPeriod"/>
            </a:pPr>
            <a:r>
              <a:rPr lang="en" sz="2400" dirty="0"/>
              <a:t>Approximation of economic policies of the parties and development of joint activities</a:t>
            </a:r>
          </a:p>
          <a:p>
            <a:pPr marL="571500" indent="-571500">
              <a:lnSpc>
                <a:spcPct val="90000"/>
              </a:lnSpc>
              <a:buFont typeface="+mj-lt"/>
              <a:buAutoNum type="romanLcPeriod"/>
            </a:pPr>
            <a:endParaRPr lang="tr-TR" sz="2600" dirty="0"/>
          </a:p>
        </p:txBody>
      </p:sp>
      <p:sp>
        <p:nvSpPr>
          <p:cNvPr id="5" name="Alt Bilgi Yer Tutucusu 4">
            <a:extLst>
              <a:ext uri="{FF2B5EF4-FFF2-40B4-BE49-F238E27FC236}">
                <a16:creationId xmlns:a16="http://schemas.microsoft.com/office/drawing/2014/main" id="{19525F98-91E5-1B49-BB77-829FDDD11FF0}"/>
              </a:ext>
            </a:extLst>
          </p:cNvPr>
          <p:cNvSpPr>
            <a:spLocks noGrp="1"/>
          </p:cNvSpPr>
          <p:nvPr>
            <p:ph type="ftr" sz="quarter" idx="11"/>
          </p:nvPr>
        </p:nvSpPr>
        <p:spPr>
          <a:xfrm>
            <a:off x="2278375" y="5872281"/>
            <a:ext cx="7991697" cy="849195"/>
          </a:xfrm>
        </p:spPr>
        <p:txBody>
          <a:bodyPr/>
          <a:lstStyle/>
          <a:p>
            <a:r>
              <a:rPr lang="en" sz="1800" dirty="0">
                <a:solidFill>
                  <a:prstClr val="black"/>
                </a:solidFill>
                <a:latin typeface="Calibri"/>
              </a:rPr>
              <a:t>In Additional Protocol, an economic integration exceeding the Customs Union between Community and Turkey was envisaged.</a:t>
            </a:r>
            <a:endParaRPr lang="en-US" sz="1800" dirty="0">
              <a:solidFill>
                <a:prstClr val="black"/>
              </a:solidFill>
              <a:latin typeface="Calibri"/>
            </a:endParaRPr>
          </a:p>
        </p:txBody>
      </p:sp>
    </p:spTree>
    <p:extLst>
      <p:ext uri="{BB962C8B-B14F-4D97-AF65-F5344CB8AC3E}">
        <p14:creationId xmlns:p14="http://schemas.microsoft.com/office/powerpoint/2010/main" val="3481731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Unvan 1">
            <a:extLst>
              <a:ext uri="{FF2B5EF4-FFF2-40B4-BE49-F238E27FC236}">
                <a16:creationId xmlns:a16="http://schemas.microsoft.com/office/drawing/2014/main" id="{AA4ECFB9-DF1D-4244-9332-7DF56E85A683}"/>
              </a:ext>
            </a:extLst>
          </p:cNvPr>
          <p:cNvSpPr>
            <a:spLocks noGrp="1"/>
          </p:cNvSpPr>
          <p:nvPr>
            <p:ph type="title"/>
          </p:nvPr>
        </p:nvSpPr>
        <p:spPr>
          <a:xfrm>
            <a:off x="6953261" y="525983"/>
            <a:ext cx="3212237" cy="1200361"/>
          </a:xfrm>
        </p:spPr>
        <p:txBody>
          <a:bodyPr anchor="b">
            <a:normAutofit/>
          </a:bodyPr>
          <a:lstStyle/>
          <a:p>
            <a:pPr>
              <a:lnSpc>
                <a:spcPct val="90000"/>
              </a:lnSpc>
            </a:pPr>
            <a:r>
              <a:rPr lang="en" sz="2600"/>
              <a:t>Implementation of the Transition Period</a:t>
            </a:r>
            <a:endParaRPr lang="tr-TR" sz="2600"/>
          </a:p>
        </p:txBody>
      </p:sp>
      <p:sp>
        <p:nvSpPr>
          <p:cNvPr id="11" name="Rectangle 1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91227" y="1694387"/>
            <a:ext cx="740664" cy="88751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6675" y="354959"/>
            <a:ext cx="4638730"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Resim 3">
            <a:extLst>
              <a:ext uri="{FF2B5EF4-FFF2-40B4-BE49-F238E27FC236}">
                <a16:creationId xmlns:a16="http://schemas.microsoft.com/office/drawing/2014/main" id="{DCD8AD9E-FB99-444F-A813-A10A937FFA09}"/>
              </a:ext>
            </a:extLst>
          </p:cNvPr>
          <p:cNvPicPr>
            <a:picLocks noChangeAspect="1"/>
          </p:cNvPicPr>
          <p:nvPr/>
        </p:nvPicPr>
        <p:blipFill rotWithShape="1">
          <a:blip r:embed="rId2"/>
          <a:srcRect l="18458" r="16334" b="1"/>
          <a:stretch/>
        </p:blipFill>
        <p:spPr>
          <a:xfrm>
            <a:off x="1956184" y="650494"/>
            <a:ext cx="4221013" cy="5324142"/>
          </a:xfrm>
          <a:prstGeom prst="rect">
            <a:avLst/>
          </a:prstGeom>
        </p:spPr>
      </p:pic>
      <p:sp>
        <p:nvSpPr>
          <p:cNvPr id="15" name="Rectangle 1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2339" y="1944913"/>
            <a:ext cx="30175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İçerik Yer Tutucusu 2">
            <a:extLst>
              <a:ext uri="{FF2B5EF4-FFF2-40B4-BE49-F238E27FC236}">
                <a16:creationId xmlns:a16="http://schemas.microsoft.com/office/drawing/2014/main" id="{705E8795-95DA-DF4C-9423-B7A347D2E779}"/>
              </a:ext>
            </a:extLst>
          </p:cNvPr>
          <p:cNvSpPr>
            <a:spLocks noGrp="1"/>
          </p:cNvSpPr>
          <p:nvPr>
            <p:ph idx="1"/>
          </p:nvPr>
        </p:nvSpPr>
        <p:spPr>
          <a:xfrm>
            <a:off x="6603647" y="2157936"/>
            <a:ext cx="3804205" cy="3816701"/>
          </a:xfrm>
        </p:spPr>
        <p:txBody>
          <a:bodyPr anchor="ctr">
            <a:normAutofit fontScale="92500" lnSpcReduction="20000"/>
          </a:bodyPr>
          <a:lstStyle/>
          <a:p>
            <a:pPr algn="ctr">
              <a:lnSpc>
                <a:spcPct val="90000"/>
              </a:lnSpc>
            </a:pPr>
            <a:r>
              <a:rPr lang="en" sz="2000" b="1" i="1" dirty="0">
                <a:solidFill>
                  <a:schemeClr val="tx1"/>
                </a:solidFill>
              </a:rPr>
              <a:t>Due to the economic crisis experienced in the 1970s </a:t>
            </a:r>
            <a:r>
              <a:rPr lang="en" sz="2000" i="1" dirty="0">
                <a:solidFill>
                  <a:schemeClr val="tx1"/>
                </a:solidFill>
              </a:rPr>
              <a:t>Turkey had difficulties to fulfill their obligations under the Additional Protocol.</a:t>
            </a:r>
          </a:p>
          <a:p>
            <a:pPr algn="ctr">
              <a:lnSpc>
                <a:spcPct val="90000"/>
              </a:lnSpc>
            </a:pPr>
            <a:r>
              <a:rPr lang="en" sz="2000" i="1" dirty="0">
                <a:solidFill>
                  <a:schemeClr val="tx1"/>
                </a:solidFill>
              </a:rPr>
              <a:t>The problems, which were only economic at the beginning, </a:t>
            </a:r>
            <a:r>
              <a:rPr lang="en" sz="2000" b="1" i="1" dirty="0">
                <a:solidFill>
                  <a:schemeClr val="tx1"/>
                </a:solidFill>
              </a:rPr>
              <a:t>started to gain a political dimension </a:t>
            </a:r>
            <a:r>
              <a:rPr lang="en" sz="2000" i="1" dirty="0">
                <a:solidFill>
                  <a:schemeClr val="tx1"/>
                </a:solidFill>
              </a:rPr>
              <a:t>by changing the quality during the military administration of 12 September 1980.</a:t>
            </a:r>
          </a:p>
          <a:p>
            <a:pPr algn="ctr">
              <a:lnSpc>
                <a:spcPct val="90000"/>
              </a:lnSpc>
            </a:pPr>
            <a:r>
              <a:rPr lang="en" sz="2000" b="1" i="1" dirty="0">
                <a:solidFill>
                  <a:schemeClr val="tx1"/>
                </a:solidFill>
              </a:rPr>
              <a:t>The fact that Greece became a full member of the Community </a:t>
            </a:r>
            <a:r>
              <a:rPr lang="en" sz="2000" i="1" dirty="0">
                <a:solidFill>
                  <a:schemeClr val="tx1"/>
                </a:solidFill>
              </a:rPr>
              <a:t>in 1980 increased further political problems.</a:t>
            </a:r>
          </a:p>
          <a:p>
            <a:pPr>
              <a:lnSpc>
                <a:spcPct val="90000"/>
              </a:lnSpc>
            </a:pPr>
            <a:endParaRPr lang="tr-TR" sz="1500" i="1" dirty="0"/>
          </a:p>
        </p:txBody>
      </p:sp>
      <p:sp>
        <p:nvSpPr>
          <p:cNvPr id="17" name="Rectangle 1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189301" y="6072627"/>
            <a:ext cx="740664" cy="1155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866939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Resim 3">
            <a:extLst>
              <a:ext uri="{FF2B5EF4-FFF2-40B4-BE49-F238E27FC236}">
                <a16:creationId xmlns:a16="http://schemas.microsoft.com/office/drawing/2014/main" id="{C75C9E6B-C0B9-FB45-933C-A10CB453A710}"/>
              </a:ext>
            </a:extLst>
          </p:cNvPr>
          <p:cNvPicPr>
            <a:picLocks noChangeAspect="1"/>
          </p:cNvPicPr>
          <p:nvPr/>
        </p:nvPicPr>
        <p:blipFill rotWithShape="1">
          <a:blip r:embed="rId2">
            <a:alphaModFix/>
            <a:extLst/>
          </a:blip>
          <a:srcRect l="5000" r="-1" b="-1"/>
          <a:stretch/>
        </p:blipFill>
        <p:spPr>
          <a:xfrm>
            <a:off x="1524020" y="10"/>
            <a:ext cx="9143980" cy="6857990"/>
          </a:xfrm>
          <a:prstGeom prst="rect">
            <a:avLst/>
          </a:prstGeom>
        </p:spPr>
      </p:pic>
      <p:sp>
        <p:nvSpPr>
          <p:cNvPr id="11" name="Rectangle 10">
            <a:extLst>
              <a:ext uri="{FF2B5EF4-FFF2-40B4-BE49-F238E27FC236}">
                <a16:creationId xmlns:a16="http://schemas.microsoft.com/office/drawing/2014/main" id="{8D1DF70C-F33E-48BB-B5A5-7B3847E9B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a:extLst>
              <a:ext uri="{FF2B5EF4-FFF2-40B4-BE49-F238E27FC236}">
                <a16:creationId xmlns:a16="http://schemas.microsoft.com/office/drawing/2014/main" id="{36F6B757-8C8E-40A9-BEBB-5C9359F65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891540"/>
            <a:ext cx="4572000"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Unvan 1">
            <a:extLst>
              <a:ext uri="{FF2B5EF4-FFF2-40B4-BE49-F238E27FC236}">
                <a16:creationId xmlns:a16="http://schemas.microsoft.com/office/drawing/2014/main" id="{E36653FB-625D-7C4C-9E24-2D9BE2C6F446}"/>
              </a:ext>
            </a:extLst>
          </p:cNvPr>
          <p:cNvSpPr>
            <a:spLocks noGrp="1"/>
          </p:cNvSpPr>
          <p:nvPr>
            <p:ph type="title"/>
          </p:nvPr>
        </p:nvSpPr>
        <p:spPr>
          <a:xfrm>
            <a:off x="6360138" y="1054122"/>
            <a:ext cx="3800652" cy="1184111"/>
          </a:xfrm>
        </p:spPr>
        <p:txBody>
          <a:bodyPr>
            <a:normAutofit/>
          </a:bodyPr>
          <a:lstStyle/>
          <a:p>
            <a:r>
              <a:rPr lang="tr-TR" sz="3500"/>
              <a:t>Last period (1996)</a:t>
            </a:r>
          </a:p>
        </p:txBody>
      </p:sp>
      <p:sp>
        <p:nvSpPr>
          <p:cNvPr id="3" name="İçerik Yer Tutucusu 2">
            <a:extLst>
              <a:ext uri="{FF2B5EF4-FFF2-40B4-BE49-F238E27FC236}">
                <a16:creationId xmlns:a16="http://schemas.microsoft.com/office/drawing/2014/main" id="{12212ECA-D161-2942-8D06-ADAE20A72173}"/>
              </a:ext>
            </a:extLst>
          </p:cNvPr>
          <p:cNvSpPr>
            <a:spLocks noGrp="1"/>
          </p:cNvSpPr>
          <p:nvPr>
            <p:ph idx="1"/>
          </p:nvPr>
        </p:nvSpPr>
        <p:spPr>
          <a:xfrm>
            <a:off x="6360318" y="2399100"/>
            <a:ext cx="3800470" cy="3400969"/>
          </a:xfrm>
        </p:spPr>
        <p:txBody>
          <a:bodyPr>
            <a:noAutofit/>
          </a:bodyPr>
          <a:lstStyle/>
          <a:p>
            <a:pPr marL="0" indent="0" algn="ctr">
              <a:buNone/>
            </a:pPr>
            <a:r>
              <a:rPr lang="en" sz="2000" dirty="0">
                <a:solidFill>
                  <a:schemeClr val="tx1"/>
                </a:solidFill>
              </a:rPr>
              <a:t>At the Association Council meeting held in Brussels on 6 March 1995, it was decided to put the last period of the Customs Union into effect as of 1 January 1996. </a:t>
            </a:r>
          </a:p>
          <a:p>
            <a:pPr marL="0" indent="0" algn="ctr">
              <a:buNone/>
            </a:pPr>
            <a:endParaRPr lang="en" sz="2000" dirty="0">
              <a:solidFill>
                <a:schemeClr val="tx1"/>
              </a:solidFill>
            </a:endParaRPr>
          </a:p>
          <a:p>
            <a:pPr marL="0" indent="0" algn="ctr">
              <a:buNone/>
            </a:pPr>
            <a:r>
              <a:rPr lang="en" sz="2000" dirty="0">
                <a:solidFill>
                  <a:schemeClr val="tx1"/>
                </a:solidFill>
              </a:rPr>
              <a:t>The transition period to the Customs Union ended on January 1, 1996 and the last period started.</a:t>
            </a:r>
            <a:endParaRPr lang="tr-TR" sz="2000" dirty="0">
              <a:solidFill>
                <a:schemeClr val="tx1"/>
              </a:solidFill>
            </a:endParaRPr>
          </a:p>
        </p:txBody>
      </p:sp>
    </p:spTree>
    <p:extLst>
      <p:ext uri="{BB962C8B-B14F-4D97-AF65-F5344CB8AC3E}">
        <p14:creationId xmlns:p14="http://schemas.microsoft.com/office/powerpoint/2010/main" val="1599870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AC57303-DFC9-A541-9F0B-34744D66C576}"/>
              </a:ext>
            </a:extLst>
          </p:cNvPr>
          <p:cNvSpPr>
            <a:spLocks noGrp="1"/>
          </p:cNvSpPr>
          <p:nvPr>
            <p:ph type="title"/>
          </p:nvPr>
        </p:nvSpPr>
        <p:spPr>
          <a:xfrm>
            <a:off x="1884759" y="3752850"/>
            <a:ext cx="2468166" cy="2452687"/>
          </a:xfrm>
        </p:spPr>
        <p:txBody>
          <a:bodyPr anchor="ctr">
            <a:normAutofit/>
          </a:bodyPr>
          <a:lstStyle/>
          <a:p>
            <a:r>
              <a:rPr lang="en" sz="3100"/>
              <a:t>At the Association Council meeting;</a:t>
            </a:r>
            <a:endParaRPr lang="tr-TR" sz="3100"/>
          </a:p>
        </p:txBody>
      </p:sp>
      <p:pic>
        <p:nvPicPr>
          <p:cNvPr id="4" name="Resim 3">
            <a:extLst>
              <a:ext uri="{FF2B5EF4-FFF2-40B4-BE49-F238E27FC236}">
                <a16:creationId xmlns:a16="http://schemas.microsoft.com/office/drawing/2014/main" id="{871B695F-F409-3747-B4A7-A3484107B519}"/>
              </a:ext>
            </a:extLst>
          </p:cNvPr>
          <p:cNvPicPr>
            <a:picLocks noChangeAspect="1"/>
          </p:cNvPicPr>
          <p:nvPr/>
        </p:nvPicPr>
        <p:blipFill rotWithShape="1">
          <a:blip r:embed="rId2"/>
          <a:srcRect t="14978" b="12880"/>
          <a:stretch/>
        </p:blipFill>
        <p:spPr>
          <a:xfrm>
            <a:off x="1524020" y="11"/>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İçerik Yer Tutucusu 2">
            <a:extLst>
              <a:ext uri="{FF2B5EF4-FFF2-40B4-BE49-F238E27FC236}">
                <a16:creationId xmlns:a16="http://schemas.microsoft.com/office/drawing/2014/main" id="{3E65E14A-6CD0-5144-9FFD-4D88B679A5FD}"/>
              </a:ext>
            </a:extLst>
          </p:cNvPr>
          <p:cNvSpPr>
            <a:spLocks noGrp="1"/>
          </p:cNvSpPr>
          <p:nvPr>
            <p:ph idx="1"/>
          </p:nvPr>
        </p:nvSpPr>
        <p:spPr>
          <a:xfrm>
            <a:off x="4263541" y="4104779"/>
            <a:ext cx="6043701" cy="2739658"/>
          </a:xfrm>
        </p:spPr>
        <p:txBody>
          <a:bodyPr anchor="ctr">
            <a:normAutofit fontScale="92500" lnSpcReduction="20000"/>
          </a:bodyPr>
          <a:lstStyle/>
          <a:p>
            <a:pPr marL="571500" indent="-571500">
              <a:buFont typeface="+mj-lt"/>
              <a:buAutoNum type="romanLcPeriod"/>
            </a:pPr>
            <a:r>
              <a:rPr lang="tr-TR" sz="2000" dirty="0">
                <a:solidFill>
                  <a:schemeClr val="tx1"/>
                </a:solidFill>
              </a:rPr>
              <a:t>A</a:t>
            </a:r>
            <a:r>
              <a:rPr lang="en" sz="2000" dirty="0">
                <a:solidFill>
                  <a:schemeClr val="tx1"/>
                </a:solidFill>
              </a:rPr>
              <a:t> recommendation deciding to strengthen the relations between the parties in areas not envisaged by the Ankara Treaty.</a:t>
            </a:r>
          </a:p>
          <a:p>
            <a:pPr marL="571500" indent="-571500">
              <a:buFont typeface="+mj-lt"/>
              <a:buAutoNum type="romanLcPeriod"/>
            </a:pPr>
            <a:r>
              <a:rPr lang="en" sz="2000" dirty="0">
                <a:solidFill>
                  <a:schemeClr val="tx1"/>
                </a:solidFill>
              </a:rPr>
              <a:t>Turkey's decision determining sensitive products would impose a tax on the common customs tariff against third countries</a:t>
            </a:r>
          </a:p>
          <a:p>
            <a:pPr marL="571500" indent="-571500">
              <a:buFont typeface="+mj-lt"/>
              <a:buAutoNum type="romanLcPeriod"/>
            </a:pPr>
            <a:r>
              <a:rPr lang="en" sz="2000" dirty="0">
                <a:solidFill>
                  <a:schemeClr val="tx1"/>
                </a:solidFill>
              </a:rPr>
              <a:t>The Community Declaration, which sets the framework for financial aid and cooperation that the Turkish economy will need the changes with the Customs Union.</a:t>
            </a:r>
          </a:p>
          <a:p>
            <a:pPr marL="571500" indent="-571500">
              <a:buFont typeface="+mj-lt"/>
              <a:buAutoNum type="romanLcPeriod"/>
            </a:pPr>
            <a:endParaRPr lang="en" sz="1600" dirty="0"/>
          </a:p>
          <a:p>
            <a:endParaRPr lang="tr-TR" sz="1600" dirty="0"/>
          </a:p>
        </p:txBody>
      </p:sp>
    </p:spTree>
    <p:extLst>
      <p:ext uri="{BB962C8B-B14F-4D97-AF65-F5344CB8AC3E}">
        <p14:creationId xmlns:p14="http://schemas.microsoft.com/office/powerpoint/2010/main" val="3748104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Resim 3">
            <a:extLst>
              <a:ext uri="{FF2B5EF4-FFF2-40B4-BE49-F238E27FC236}">
                <a16:creationId xmlns:a16="http://schemas.microsoft.com/office/drawing/2014/main" id="{2DFA484E-E805-9546-82AB-CA1F99BB7B2B}"/>
              </a:ext>
            </a:extLst>
          </p:cNvPr>
          <p:cNvPicPr>
            <a:picLocks noChangeAspect="1"/>
          </p:cNvPicPr>
          <p:nvPr/>
        </p:nvPicPr>
        <p:blipFill rotWithShape="1">
          <a:blip r:embed="rId2">
            <a:alphaModFix/>
            <a:extLst/>
          </a:blip>
          <a:srcRect l="15715" r="952"/>
          <a:stretch/>
        </p:blipFill>
        <p:spPr>
          <a:xfrm>
            <a:off x="1524020" y="10"/>
            <a:ext cx="9143980" cy="6857990"/>
          </a:xfrm>
          <a:prstGeom prst="rect">
            <a:avLst/>
          </a:prstGeom>
        </p:spPr>
      </p:pic>
      <p:sp>
        <p:nvSpPr>
          <p:cNvPr id="11" name="Rectangle 10">
            <a:extLst>
              <a:ext uri="{FF2B5EF4-FFF2-40B4-BE49-F238E27FC236}">
                <a16:creationId xmlns:a16="http://schemas.microsoft.com/office/drawing/2014/main" id="{8D1DF70C-F33E-48BB-B5A5-7B3847E9B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a:extLst>
              <a:ext uri="{FF2B5EF4-FFF2-40B4-BE49-F238E27FC236}">
                <a16:creationId xmlns:a16="http://schemas.microsoft.com/office/drawing/2014/main" id="{36F6B757-8C8E-40A9-BEBB-5C9359F65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891540"/>
            <a:ext cx="4572000"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Unvan 1">
            <a:extLst>
              <a:ext uri="{FF2B5EF4-FFF2-40B4-BE49-F238E27FC236}">
                <a16:creationId xmlns:a16="http://schemas.microsoft.com/office/drawing/2014/main" id="{76ACCBC7-EF73-9649-A40A-A74736EEFC71}"/>
              </a:ext>
            </a:extLst>
          </p:cNvPr>
          <p:cNvSpPr>
            <a:spLocks noGrp="1"/>
          </p:cNvSpPr>
          <p:nvPr>
            <p:ph type="title"/>
          </p:nvPr>
        </p:nvSpPr>
        <p:spPr>
          <a:xfrm>
            <a:off x="6360138" y="1054122"/>
            <a:ext cx="3800652" cy="1184111"/>
          </a:xfrm>
        </p:spPr>
        <p:txBody>
          <a:bodyPr>
            <a:normAutofit/>
          </a:bodyPr>
          <a:lstStyle/>
          <a:p>
            <a:pPr>
              <a:lnSpc>
                <a:spcPct val="90000"/>
              </a:lnSpc>
            </a:pPr>
            <a:r>
              <a:rPr lang="en" sz="2700"/>
              <a:t>Turkey's full membership to the European Union</a:t>
            </a:r>
            <a:endParaRPr lang="tr-TR" sz="2700"/>
          </a:p>
        </p:txBody>
      </p:sp>
      <p:sp>
        <p:nvSpPr>
          <p:cNvPr id="3" name="İçerik Yer Tutucusu 2">
            <a:extLst>
              <a:ext uri="{FF2B5EF4-FFF2-40B4-BE49-F238E27FC236}">
                <a16:creationId xmlns:a16="http://schemas.microsoft.com/office/drawing/2014/main" id="{0D3B8C58-8DB6-C740-AA5B-136A9894A7B8}"/>
              </a:ext>
            </a:extLst>
          </p:cNvPr>
          <p:cNvSpPr>
            <a:spLocks noGrp="1"/>
          </p:cNvSpPr>
          <p:nvPr>
            <p:ph idx="1"/>
          </p:nvPr>
        </p:nvSpPr>
        <p:spPr>
          <a:xfrm>
            <a:off x="6248705" y="2054656"/>
            <a:ext cx="3800470" cy="3400969"/>
          </a:xfrm>
        </p:spPr>
        <p:txBody>
          <a:bodyPr>
            <a:normAutofit lnSpcReduction="10000"/>
          </a:bodyPr>
          <a:lstStyle/>
          <a:p>
            <a:pPr marL="0" indent="0">
              <a:lnSpc>
                <a:spcPct val="90000"/>
              </a:lnSpc>
              <a:buNone/>
            </a:pPr>
            <a:r>
              <a:rPr lang="tr-TR" sz="1600" b="1" i="1" dirty="0">
                <a:solidFill>
                  <a:srgbClr val="FF0000"/>
                </a:solidFill>
              </a:rPr>
              <a:t>Legal Framework</a:t>
            </a:r>
          </a:p>
          <a:p>
            <a:pPr marL="0" indent="0">
              <a:lnSpc>
                <a:spcPct val="90000"/>
              </a:lnSpc>
              <a:buNone/>
            </a:pPr>
            <a:endParaRPr lang="tr-TR" sz="1600" b="1" i="1" dirty="0">
              <a:solidFill>
                <a:srgbClr val="FF0000"/>
              </a:solidFill>
            </a:endParaRPr>
          </a:p>
          <a:p>
            <a:pPr marL="0" indent="0">
              <a:lnSpc>
                <a:spcPct val="90000"/>
              </a:lnSpc>
              <a:buNone/>
            </a:pPr>
            <a:r>
              <a:rPr lang="en" sz="1600" i="1" dirty="0"/>
              <a:t>Turkey's full membership to the European Union is linked to the provision of Article 28 of the Ankara Agreement.</a:t>
            </a:r>
          </a:p>
          <a:p>
            <a:pPr marL="0" indent="0">
              <a:lnSpc>
                <a:spcPct val="90000"/>
              </a:lnSpc>
              <a:buNone/>
            </a:pPr>
            <a:endParaRPr lang="en" sz="1600" i="1" dirty="0"/>
          </a:p>
          <a:p>
            <a:pPr marL="0" indent="0">
              <a:lnSpc>
                <a:spcPct val="90000"/>
              </a:lnSpc>
              <a:buNone/>
            </a:pPr>
            <a:r>
              <a:rPr lang="en" sz="1600" i="1" dirty="0"/>
              <a:t>The text of the matter is as follows;</a:t>
            </a:r>
          </a:p>
          <a:p>
            <a:pPr marL="0" indent="0">
              <a:lnSpc>
                <a:spcPct val="90000"/>
              </a:lnSpc>
              <a:buNone/>
            </a:pPr>
            <a:endParaRPr lang="en" sz="1600" i="1" dirty="0"/>
          </a:p>
          <a:p>
            <a:pPr marL="0" indent="0" algn="just">
              <a:lnSpc>
                <a:spcPct val="90000"/>
              </a:lnSpc>
              <a:buNone/>
            </a:pPr>
            <a:r>
              <a:rPr lang="en" sz="1600" b="1" i="1" dirty="0"/>
              <a:t>“When the operation of the Agreement has demonstrated that all of the obligations -under the Agreement establishing the Community-, assumed by Turkey, the Parties shall examine the possibility of Turkey's participation in the Community”</a:t>
            </a:r>
            <a:endParaRPr lang="tr-TR" sz="1600" b="1" i="1" dirty="0"/>
          </a:p>
        </p:txBody>
      </p:sp>
    </p:spTree>
    <p:extLst>
      <p:ext uri="{BB962C8B-B14F-4D97-AF65-F5344CB8AC3E}">
        <p14:creationId xmlns:p14="http://schemas.microsoft.com/office/powerpoint/2010/main" val="1506394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8">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Unvan 1">
            <a:extLst>
              <a:ext uri="{FF2B5EF4-FFF2-40B4-BE49-F238E27FC236}">
                <a16:creationId xmlns:a16="http://schemas.microsoft.com/office/drawing/2014/main" id="{DB8F4E6E-0B75-4B4A-811E-16CC6979EDAE}"/>
              </a:ext>
            </a:extLst>
          </p:cNvPr>
          <p:cNvSpPr>
            <a:spLocks noGrp="1"/>
          </p:cNvSpPr>
          <p:nvPr>
            <p:ph type="title"/>
          </p:nvPr>
        </p:nvSpPr>
        <p:spPr>
          <a:xfrm>
            <a:off x="7528565" y="505365"/>
            <a:ext cx="2766819" cy="1960157"/>
          </a:xfrm>
        </p:spPr>
        <p:txBody>
          <a:bodyPr>
            <a:normAutofit/>
          </a:bodyPr>
          <a:lstStyle/>
          <a:p>
            <a:pPr>
              <a:lnSpc>
                <a:spcPct val="90000"/>
              </a:lnSpc>
            </a:pPr>
            <a:r>
              <a:rPr lang="en" sz="3000" dirty="0"/>
              <a:t>Turkey's full membership process to the European Union</a:t>
            </a:r>
            <a:endParaRPr lang="tr-TR" sz="3000" dirty="0"/>
          </a:p>
        </p:txBody>
      </p:sp>
      <p:pic>
        <p:nvPicPr>
          <p:cNvPr id="4" name="Resim 3">
            <a:extLst>
              <a:ext uri="{FF2B5EF4-FFF2-40B4-BE49-F238E27FC236}">
                <a16:creationId xmlns:a16="http://schemas.microsoft.com/office/drawing/2014/main" id="{F2B25622-F253-594E-B3DB-76173DF139C8}"/>
              </a:ext>
            </a:extLst>
          </p:cNvPr>
          <p:cNvPicPr>
            <a:picLocks noChangeAspect="1"/>
          </p:cNvPicPr>
          <p:nvPr/>
        </p:nvPicPr>
        <p:blipFill rotWithShape="1">
          <a:blip r:embed="rId2"/>
          <a:srcRect l="4074" r="11237"/>
          <a:stretch/>
        </p:blipFill>
        <p:spPr>
          <a:xfrm>
            <a:off x="1524021" y="10"/>
            <a:ext cx="5807941"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sp>
        <p:nvSpPr>
          <p:cNvPr id="3" name="İçerik Yer Tutucusu 2">
            <a:extLst>
              <a:ext uri="{FF2B5EF4-FFF2-40B4-BE49-F238E27FC236}">
                <a16:creationId xmlns:a16="http://schemas.microsoft.com/office/drawing/2014/main" id="{E91BC25D-96C3-134B-8761-650D46DE2278}"/>
              </a:ext>
            </a:extLst>
          </p:cNvPr>
          <p:cNvSpPr>
            <a:spLocks noGrp="1"/>
          </p:cNvSpPr>
          <p:nvPr>
            <p:ph idx="1"/>
          </p:nvPr>
        </p:nvSpPr>
        <p:spPr>
          <a:xfrm>
            <a:off x="7331961" y="2665476"/>
            <a:ext cx="3336018" cy="3687161"/>
          </a:xfrm>
        </p:spPr>
        <p:txBody>
          <a:bodyPr>
            <a:noAutofit/>
          </a:bodyPr>
          <a:lstStyle/>
          <a:p>
            <a:pPr marL="0" indent="0" algn="ctr">
              <a:lnSpc>
                <a:spcPct val="90000"/>
              </a:lnSpc>
              <a:buNone/>
            </a:pPr>
            <a:r>
              <a:rPr lang="en" sz="1800" b="1" dirty="0"/>
              <a:t>In 14 April 1987</a:t>
            </a:r>
            <a:r>
              <a:rPr lang="en" sz="1800" dirty="0"/>
              <a:t>, </a:t>
            </a:r>
            <a:r>
              <a:rPr lang="en" sz="1800" b="1" i="1" dirty="0"/>
              <a:t>Turkey has made application for full membership  </a:t>
            </a:r>
            <a:r>
              <a:rPr lang="en" sz="1800" dirty="0"/>
              <a:t>without waiting for the completion of the integration process foreseen staged in Ankara Agreement.</a:t>
            </a:r>
          </a:p>
          <a:p>
            <a:pPr marL="0" indent="0" algn="ctr">
              <a:lnSpc>
                <a:spcPct val="90000"/>
              </a:lnSpc>
              <a:buNone/>
            </a:pPr>
            <a:r>
              <a:rPr lang="en" sz="1800" dirty="0"/>
              <a:t>Turkey has not been raised among the candidate countries at </a:t>
            </a:r>
            <a:r>
              <a:rPr lang="en" sz="1800" b="1" i="1" dirty="0"/>
              <a:t>the Luxembourg Summit held on 12-13 December 1997. </a:t>
            </a:r>
          </a:p>
          <a:p>
            <a:pPr marL="0" indent="0" algn="ctr">
              <a:lnSpc>
                <a:spcPct val="90000"/>
              </a:lnSpc>
              <a:buNone/>
            </a:pPr>
            <a:r>
              <a:rPr lang="en" sz="1800" dirty="0"/>
              <a:t>Thus, </a:t>
            </a:r>
            <a:r>
              <a:rPr lang="en" sz="1800" b="1" i="1" dirty="0"/>
              <a:t>Turkey has been left out of the European Union's </a:t>
            </a:r>
            <a:r>
              <a:rPr lang="en" sz="1800" dirty="0"/>
              <a:t>current enlargement process.</a:t>
            </a:r>
            <a:endParaRPr lang="tr-TR" sz="1800" dirty="0"/>
          </a:p>
        </p:txBody>
      </p:sp>
    </p:spTree>
    <p:extLst>
      <p:ext uri="{BB962C8B-B14F-4D97-AF65-F5344CB8AC3E}">
        <p14:creationId xmlns:p14="http://schemas.microsoft.com/office/powerpoint/2010/main" val="41054774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655</Words>
  <Application>Microsoft Macintosh PowerPoint</Application>
  <PresentationFormat>Geniş ekran</PresentationFormat>
  <Paragraphs>43</Paragraphs>
  <Slides>11</Slides>
  <Notes>0</Notes>
  <HiddenSlides>0</HiddenSlides>
  <MMClips>0</MMClips>
  <ScaleCrop>false</ScaleCrop>
  <HeadingPairs>
    <vt:vector size="6" baseType="variant">
      <vt:variant>
        <vt:lpstr>Kullanılan Yazı Tipleri</vt:lpstr>
      </vt:variant>
      <vt:variant>
        <vt:i4>2</vt:i4>
      </vt:variant>
      <vt:variant>
        <vt:lpstr>Tema</vt:lpstr>
      </vt:variant>
      <vt:variant>
        <vt:i4>1</vt:i4>
      </vt:variant>
      <vt:variant>
        <vt:lpstr>Slayt Başlıkları</vt:lpstr>
      </vt:variant>
      <vt:variant>
        <vt:i4>11</vt:i4>
      </vt:variant>
    </vt:vector>
  </HeadingPairs>
  <TitlesOfParts>
    <vt:vector size="14" baseType="lpstr">
      <vt:lpstr>Arial</vt:lpstr>
      <vt:lpstr>Calibri</vt:lpstr>
      <vt:lpstr>Office Theme</vt:lpstr>
      <vt:lpstr>Application of the Partnership Regime</vt:lpstr>
      <vt:lpstr>Additional Protocol and Transition Period</vt:lpstr>
      <vt:lpstr>Additional Protocol</vt:lpstr>
      <vt:lpstr>The basic principles of the additional protocol regarding the transition period are:</vt:lpstr>
      <vt:lpstr>Implementation of the Transition Period</vt:lpstr>
      <vt:lpstr>Last period (1996)</vt:lpstr>
      <vt:lpstr>At the Association Council meeting;</vt:lpstr>
      <vt:lpstr>Turkey's full membership to the European Union</vt:lpstr>
      <vt:lpstr>Turkey's full membership process to the European Union</vt:lpstr>
      <vt:lpstr>Turkey's full membership process to the European Union</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of the Partnership Regime</dc:title>
  <dc:creator>Arzu Gökdai</dc:creator>
  <cp:lastModifiedBy>Arzu Gökdai</cp:lastModifiedBy>
  <cp:revision>1</cp:revision>
  <dcterms:created xsi:type="dcterms:W3CDTF">2020-05-05T15:06:55Z</dcterms:created>
  <dcterms:modified xsi:type="dcterms:W3CDTF">2020-05-05T15:07:11Z</dcterms:modified>
</cp:coreProperties>
</file>