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67" r:id="rId4"/>
    <p:sldId id="272" r:id="rId5"/>
    <p:sldId id="263" r:id="rId6"/>
    <p:sldId id="264" r:id="rId7"/>
    <p:sldId id="265" r:id="rId8"/>
    <p:sldId id="266" r:id="rId9"/>
    <p:sldId id="268" r:id="rId10"/>
    <p:sldId id="270" r:id="rId11"/>
    <p:sldId id="257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65" autoAdjust="0"/>
    <p:restoredTop sz="94660"/>
  </p:normalViewPr>
  <p:slideViewPr>
    <p:cSldViewPr snapToGrid="0">
      <p:cViewPr varScale="1">
        <p:scale>
          <a:sx n="87" d="100"/>
          <a:sy n="87" d="100"/>
        </p:scale>
        <p:origin x="-228" y="-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AA4A-1C88-4AEB-A741-A95D24240AA2}" type="datetimeFigureOut">
              <a:rPr lang="en-CA" smtClean="0"/>
              <a:t>05/04/2019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0BAF850F-C349-4392-80C3-6D6B2C2B07F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40133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AA4A-1C88-4AEB-A741-A95D24240AA2}" type="datetimeFigureOut">
              <a:rPr lang="en-CA" smtClean="0"/>
              <a:t>05/04/2019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BAF850F-C349-4392-80C3-6D6B2C2B07F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30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AA4A-1C88-4AEB-A741-A95D24240AA2}" type="datetimeFigureOut">
              <a:rPr lang="en-CA" smtClean="0"/>
              <a:t>05/04/2019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BAF850F-C349-4392-80C3-6D6B2C2B07FE}" type="slidenum">
              <a:rPr lang="en-CA" smtClean="0"/>
              <a:t>‹#›</a:t>
            </a:fld>
            <a:endParaRPr lang="en-CA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630231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AA4A-1C88-4AEB-A741-A95D24240AA2}" type="datetimeFigureOut">
              <a:rPr lang="en-CA" smtClean="0"/>
              <a:t>05/04/2019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BAF850F-C349-4392-80C3-6D6B2C2B07F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649844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AA4A-1C88-4AEB-A741-A95D24240AA2}" type="datetimeFigureOut">
              <a:rPr lang="en-CA" smtClean="0"/>
              <a:t>05/04/2019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BAF850F-C349-4392-80C3-6D6B2C2B07FE}" type="slidenum">
              <a:rPr lang="en-CA" smtClean="0"/>
              <a:t>‹#›</a:t>
            </a:fld>
            <a:endParaRPr lang="en-CA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108439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AA4A-1C88-4AEB-A741-A95D24240AA2}" type="datetimeFigureOut">
              <a:rPr lang="en-CA" smtClean="0"/>
              <a:t>05/04/2019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BAF850F-C349-4392-80C3-6D6B2C2B07F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254654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AA4A-1C88-4AEB-A741-A95D24240AA2}" type="datetimeFigureOut">
              <a:rPr lang="en-CA" smtClean="0"/>
              <a:t>05/04/2019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F850F-C349-4392-80C3-6D6B2C2B07F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210026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AA4A-1C88-4AEB-A741-A95D24240AA2}" type="datetimeFigureOut">
              <a:rPr lang="en-CA" smtClean="0"/>
              <a:t>05/04/2019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F850F-C349-4392-80C3-6D6B2C2B07F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998847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AA4A-1C88-4AEB-A741-A95D24240AA2}" type="datetimeFigureOut">
              <a:rPr lang="en-CA" smtClean="0"/>
              <a:t>05/04/2019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F850F-C349-4392-80C3-6D6B2C2B07F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067862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AA4A-1C88-4AEB-A741-A95D24240AA2}" type="datetimeFigureOut">
              <a:rPr lang="en-CA" smtClean="0"/>
              <a:t>05/04/2019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BAF850F-C349-4392-80C3-6D6B2C2B07F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00767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AA4A-1C88-4AEB-A741-A95D24240AA2}" type="datetimeFigureOut">
              <a:rPr lang="en-CA" smtClean="0"/>
              <a:t>05/04/2019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BAF850F-C349-4392-80C3-6D6B2C2B07F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178345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AA4A-1C88-4AEB-A741-A95D24240AA2}" type="datetimeFigureOut">
              <a:rPr lang="en-CA" smtClean="0"/>
              <a:t>05/04/2019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BAF850F-C349-4392-80C3-6D6B2C2B07F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773279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AA4A-1C88-4AEB-A741-A95D24240AA2}" type="datetimeFigureOut">
              <a:rPr lang="en-CA" smtClean="0"/>
              <a:t>05/04/2019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F850F-C349-4392-80C3-6D6B2C2B07F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176225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AA4A-1C88-4AEB-A741-A95D24240AA2}" type="datetimeFigureOut">
              <a:rPr lang="en-CA" smtClean="0"/>
              <a:t>05/04/2019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F850F-C349-4392-80C3-6D6B2C2B07F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91403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AA4A-1C88-4AEB-A741-A95D24240AA2}" type="datetimeFigureOut">
              <a:rPr lang="en-CA" smtClean="0"/>
              <a:t>05/04/2019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F850F-C349-4392-80C3-6D6B2C2B07F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90657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AA4A-1C88-4AEB-A741-A95D24240AA2}" type="datetimeFigureOut">
              <a:rPr lang="en-CA" smtClean="0"/>
              <a:t>05/04/2019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BAF850F-C349-4392-80C3-6D6B2C2B07F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104578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66AA4A-1C88-4AEB-A741-A95D24240AA2}" type="datetimeFigureOut">
              <a:rPr lang="en-CA" smtClean="0"/>
              <a:t>05/04/2019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0BAF850F-C349-4392-80C3-6D6B2C2B07F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32534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D85FFF67-B2A4-44D1-A247-282431C30AB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/>
              <a:t>Sociology of Religion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xmlns="" id="{465B9C9E-90DD-4B8B-B073-57C1BE3E8C8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>
              <a:lnSpc>
                <a:spcPct val="115000"/>
              </a:lnSpc>
              <a:spcAft>
                <a:spcPts val="1000"/>
              </a:spcAft>
            </a:pPr>
            <a:r>
              <a:rPr lang="tr-TR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Week</a:t>
            </a:r>
            <a:r>
              <a:rPr lang="tr-T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3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Dimensions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tr-TR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Religious</a:t>
            </a:r>
            <a:r>
              <a:rPr lang="tr-TR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Commitment</a:t>
            </a:r>
            <a:endParaRPr lang="en-CA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15000"/>
              </a:lnSpc>
              <a:spcAft>
                <a:spcPts val="1000"/>
              </a:spcAft>
            </a:pPr>
            <a:r>
              <a:rPr lang="tr-T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tr-TR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March</a:t>
            </a:r>
            <a:r>
              <a:rPr lang="tr-T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7th 2019)</a:t>
            </a:r>
            <a:endParaRPr lang="en-CA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1950777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5B2225CD-8AE3-4A95-A2F6-2BD6499CC6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342900" lvl="0" indent="-342900" algn="ctr">
              <a:spcBef>
                <a:spcPts val="1000"/>
              </a:spcBef>
            </a:pPr>
            <a:r>
              <a:rPr lang="en-CA" b="1" dirty="0">
                <a:solidFill>
                  <a:srgbClr val="3B3835"/>
                </a:solidFill>
                <a:latin typeface="Helvetica Neue"/>
                <a:ea typeface="+mn-ea"/>
                <a:cs typeface="+mn-cs"/>
              </a:rPr>
              <a:t>Material </a:t>
            </a:r>
            <a:r>
              <a:rPr lang="en-CA" sz="1800" dirty="0">
                <a:solidFill>
                  <a:srgbClr val="3B3835"/>
                </a:solidFill>
                <a:latin typeface="Helvetica Neue"/>
                <a:ea typeface="+mn-ea"/>
                <a:cs typeface="+mn-cs"/>
              </a:rPr>
              <a:t/>
            </a:r>
            <a:br>
              <a:rPr lang="en-CA" sz="1800" dirty="0">
                <a:solidFill>
                  <a:srgbClr val="3B3835"/>
                </a:solidFill>
                <a:latin typeface="Helvetica Neue"/>
                <a:ea typeface="+mn-ea"/>
                <a:cs typeface="+mn-cs"/>
              </a:rPr>
            </a:br>
            <a:endParaRPr lang="en-CA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16A29285-BAF5-419F-94CC-FF6C047287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625600"/>
            <a:ext cx="8915400" cy="4285622"/>
          </a:xfrm>
        </p:spPr>
        <p:txBody>
          <a:bodyPr/>
          <a:lstStyle/>
          <a:p>
            <a:r>
              <a:rPr lang="en-CA" sz="2800" b="1" dirty="0">
                <a:solidFill>
                  <a:srgbClr val="3B3835"/>
                </a:solidFill>
                <a:latin typeface="Helvetica Neue"/>
              </a:rPr>
              <a:t>An outgrowth of religious experience/encounter. </a:t>
            </a:r>
          </a:p>
          <a:p>
            <a:r>
              <a:rPr lang="en-CA" sz="2800" b="1" dirty="0">
                <a:solidFill>
                  <a:srgbClr val="3B3835"/>
                </a:solidFill>
                <a:latin typeface="Helvetica Neue"/>
              </a:rPr>
              <a:t>Music </a:t>
            </a:r>
          </a:p>
          <a:p>
            <a:r>
              <a:rPr lang="en-CA" sz="2800" b="1" dirty="0">
                <a:solidFill>
                  <a:srgbClr val="3B3835"/>
                </a:solidFill>
                <a:latin typeface="Helvetica Neue"/>
              </a:rPr>
              <a:t>Art </a:t>
            </a:r>
          </a:p>
          <a:p>
            <a:r>
              <a:rPr lang="en-CA" sz="2800" b="1" dirty="0">
                <a:solidFill>
                  <a:srgbClr val="3B3835"/>
                </a:solidFill>
                <a:latin typeface="Helvetica Neue"/>
              </a:rPr>
              <a:t>Symbol </a:t>
            </a:r>
          </a:p>
          <a:p>
            <a:r>
              <a:rPr lang="en-CA" sz="2800" b="1" dirty="0">
                <a:solidFill>
                  <a:srgbClr val="3B3835"/>
                </a:solidFill>
                <a:latin typeface="Helvetica Neue"/>
              </a:rPr>
              <a:t>Architecture</a:t>
            </a:r>
          </a:p>
          <a:p>
            <a:endParaRPr lang="en-CA" dirty="0">
              <a:solidFill>
                <a:srgbClr val="3B3835"/>
              </a:solidFill>
              <a:latin typeface="Helvetica Neue"/>
            </a:endParaRPr>
          </a:p>
          <a:p>
            <a:r>
              <a:rPr lang="en-US" dirty="0"/>
              <a:t>Seven Dimensions of Religion are from The World’s Religions by </a:t>
            </a:r>
            <a:r>
              <a:rPr lang="en-US" dirty="0" err="1"/>
              <a:t>Ninian</a:t>
            </a:r>
            <a:r>
              <a:rPr lang="en-US" dirty="0"/>
              <a:t> Smart 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959613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44A63F40-D30F-49D2-8150-ED4AB842EA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5066741D-8B6B-4311-BF99-403232E918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r-TR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Anne </a:t>
            </a:r>
            <a:r>
              <a:rPr lang="tr-TR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Warfield</a:t>
            </a:r>
            <a:r>
              <a:rPr lang="tr-TR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Rawls</a:t>
            </a:r>
            <a:r>
              <a:rPr lang="tr-TR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2005. </a:t>
            </a:r>
            <a:r>
              <a:rPr lang="tr-TR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Epistemology</a:t>
            </a:r>
            <a:r>
              <a:rPr lang="tr-TR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tr-TR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Practice</a:t>
            </a:r>
            <a:r>
              <a:rPr lang="tr-TR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tr-TR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Durkheim's</a:t>
            </a:r>
            <a:r>
              <a:rPr lang="tr-TR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tr-TR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Elementary</a:t>
            </a:r>
            <a:r>
              <a:rPr lang="tr-TR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Forms of </a:t>
            </a:r>
            <a:r>
              <a:rPr lang="tr-TR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Religious</a:t>
            </a:r>
            <a:r>
              <a:rPr lang="tr-TR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Life. Cambridge </a:t>
            </a:r>
            <a:r>
              <a:rPr lang="tr-TR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University</a:t>
            </a:r>
            <a:r>
              <a:rPr lang="tr-TR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Press</a:t>
            </a:r>
            <a:r>
              <a:rPr lang="tr-TR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CA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Lorne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L.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Dawson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Joel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Thiessen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2014.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Socıology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Religion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Canadian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Perspective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. Oxford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University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Press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(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Chapter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3).</a:t>
            </a:r>
            <a:endParaRPr lang="en-CA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Glock Y. C. (1962). On The Study Of Religious Commitment, Religious Education, “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Dindarlığın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Boyutları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Üzerine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”, (2007), Eds.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Aktay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Y. &amp;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Köktaş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M.E.  Din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Sosyolojisi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Ankara: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Vadi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Yay.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2267633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52AAAA86-E983-474D-926B-B98BE3981D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342900" lvl="0" indent="-342900">
              <a:spcBef>
                <a:spcPts val="1000"/>
              </a:spcBef>
            </a:pPr>
            <a:r>
              <a:rPr lang="en-US" sz="3200" dirty="0">
                <a:solidFill>
                  <a:prstClr val="black">
                    <a:lumMod val="75000"/>
                    <a:lumOff val="25000"/>
                  </a:prstClr>
                </a:solidFill>
                <a:ea typeface="+mn-ea"/>
                <a:cs typeface="+mn-cs"/>
              </a:rPr>
              <a:t>Seven Dimensions of Religion Understanding a human phenomenon</a:t>
            </a:r>
            <a:endParaRPr lang="en-CA" sz="3200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B3A3AD8B-60C5-450C-B429-8AF3F43141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727200"/>
            <a:ext cx="8915400" cy="4184022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n-CA" sz="2400" dirty="0">
                <a:solidFill>
                  <a:srgbClr val="3B3835"/>
                </a:solidFill>
                <a:latin typeface="Helvetica Neue"/>
              </a:rPr>
              <a:t>Practical and Ritual Dimension </a:t>
            </a:r>
          </a:p>
          <a:p>
            <a:pPr>
              <a:lnSpc>
                <a:spcPct val="150000"/>
              </a:lnSpc>
            </a:pPr>
            <a:r>
              <a:rPr lang="en-CA" sz="2400" dirty="0">
                <a:solidFill>
                  <a:srgbClr val="3B3835"/>
                </a:solidFill>
                <a:latin typeface="Helvetica Neue"/>
              </a:rPr>
              <a:t>Experiential and Emotional </a:t>
            </a:r>
          </a:p>
          <a:p>
            <a:pPr>
              <a:lnSpc>
                <a:spcPct val="150000"/>
              </a:lnSpc>
            </a:pPr>
            <a:r>
              <a:rPr lang="en-CA" sz="2400" dirty="0">
                <a:solidFill>
                  <a:srgbClr val="3B3835"/>
                </a:solidFill>
                <a:latin typeface="Helvetica Neue"/>
              </a:rPr>
              <a:t>Narrative or Mythic Dimension </a:t>
            </a:r>
          </a:p>
          <a:p>
            <a:pPr>
              <a:lnSpc>
                <a:spcPct val="150000"/>
              </a:lnSpc>
            </a:pPr>
            <a:r>
              <a:rPr lang="en-CA" sz="2400" dirty="0">
                <a:solidFill>
                  <a:srgbClr val="3B3835"/>
                </a:solidFill>
                <a:latin typeface="Helvetica Neue"/>
              </a:rPr>
              <a:t>Doctrinal and Philosophical Dimension </a:t>
            </a:r>
          </a:p>
          <a:p>
            <a:pPr>
              <a:lnSpc>
                <a:spcPct val="150000"/>
              </a:lnSpc>
            </a:pPr>
            <a:r>
              <a:rPr lang="en-CA" sz="2400" dirty="0">
                <a:solidFill>
                  <a:srgbClr val="3B3835"/>
                </a:solidFill>
                <a:latin typeface="Helvetica Neue"/>
              </a:rPr>
              <a:t>Ethical and Legal Dimension </a:t>
            </a:r>
          </a:p>
          <a:p>
            <a:pPr>
              <a:lnSpc>
                <a:spcPct val="150000"/>
              </a:lnSpc>
            </a:pPr>
            <a:r>
              <a:rPr lang="en-CA" sz="2400" dirty="0">
                <a:solidFill>
                  <a:srgbClr val="3B3835"/>
                </a:solidFill>
                <a:latin typeface="Helvetica Neue"/>
              </a:rPr>
              <a:t>Social and Institutional Dimension </a:t>
            </a:r>
          </a:p>
          <a:p>
            <a:pPr>
              <a:lnSpc>
                <a:spcPct val="150000"/>
              </a:lnSpc>
            </a:pPr>
            <a:r>
              <a:rPr lang="en-CA" sz="2400" dirty="0">
                <a:solidFill>
                  <a:srgbClr val="3B3835"/>
                </a:solidFill>
                <a:latin typeface="Helvetica Neue"/>
              </a:rPr>
              <a:t>Material Dimension</a:t>
            </a:r>
            <a:endParaRPr lang="en-CA" sz="2400" dirty="0"/>
          </a:p>
        </p:txBody>
      </p:sp>
    </p:spTree>
    <p:extLst>
      <p:ext uri="{BB962C8B-B14F-4D97-AF65-F5344CB8AC3E}">
        <p14:creationId xmlns:p14="http://schemas.microsoft.com/office/powerpoint/2010/main" val="9536506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62A70DBA-140F-4C07-AFE2-91A870495B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03790"/>
            <a:ext cx="8911687" cy="1280890"/>
          </a:xfrm>
        </p:spPr>
        <p:txBody>
          <a:bodyPr/>
          <a:lstStyle/>
          <a:p>
            <a:r>
              <a:rPr lang="en-CA" dirty="0"/>
              <a:t>1.Belief/intellectual dimension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369B7B65-F160-4461-932A-659DE527BA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493520"/>
            <a:ext cx="8915400" cy="4417702"/>
          </a:xfrm>
        </p:spPr>
        <p:txBody>
          <a:bodyPr>
            <a:normAutofit/>
          </a:bodyPr>
          <a:lstStyle/>
          <a:p>
            <a:r>
              <a:rPr lang="en-CA" b="1" dirty="0" smtClean="0">
                <a:solidFill>
                  <a:schemeClr val="tx1"/>
                </a:solidFill>
              </a:rPr>
              <a:t>meaning </a:t>
            </a:r>
            <a:r>
              <a:rPr lang="en-CA" b="1" dirty="0">
                <a:solidFill>
                  <a:schemeClr val="tx1"/>
                </a:solidFill>
              </a:rPr>
              <a:t>of life, beginning of life, end of life</a:t>
            </a:r>
          </a:p>
          <a:p>
            <a:r>
              <a:rPr lang="en-CA" b="1" dirty="0">
                <a:solidFill>
                  <a:schemeClr val="tx1"/>
                </a:solidFill>
              </a:rPr>
              <a:t>Reincarnation or migration of the souls throughs many lifetimes..</a:t>
            </a:r>
          </a:p>
          <a:p>
            <a:r>
              <a:rPr lang="en-CA" b="1" dirty="0">
                <a:solidFill>
                  <a:schemeClr val="tx1"/>
                </a:solidFill>
              </a:rPr>
              <a:t>Heaven, paradise, nirvana</a:t>
            </a:r>
          </a:p>
          <a:p>
            <a:r>
              <a:rPr lang="en-CA" b="1" dirty="0">
                <a:solidFill>
                  <a:schemeClr val="tx1"/>
                </a:solidFill>
              </a:rPr>
              <a:t>Sets of doctrines</a:t>
            </a:r>
          </a:p>
          <a:p>
            <a:r>
              <a:rPr lang="en-CA" b="1" dirty="0">
                <a:solidFill>
                  <a:schemeClr val="tx1"/>
                </a:solidFill>
              </a:rPr>
              <a:t>Myths and stories</a:t>
            </a:r>
          </a:p>
          <a:p>
            <a:r>
              <a:rPr lang="en-CA" b="1" dirty="0">
                <a:solidFill>
                  <a:schemeClr val="tx1"/>
                </a:solidFill>
              </a:rPr>
              <a:t>Sectarians </a:t>
            </a:r>
          </a:p>
          <a:p>
            <a:endParaRPr lang="en-CA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1722774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5E85366B-5D3E-41BA-B5E3-BE3297C654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2.Ritual</a:t>
            </a:r>
            <a:br>
              <a:rPr lang="en-CA" dirty="0"/>
            </a:br>
            <a:endParaRPr lang="en-CA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189EFE56-3013-4B0E-8A69-1D11F0587A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320800"/>
            <a:ext cx="8915400" cy="4590422"/>
          </a:xfrm>
        </p:spPr>
        <p:txBody>
          <a:bodyPr/>
          <a:lstStyle/>
          <a:p>
            <a:endParaRPr lang="en-CA" sz="2000" b="1" dirty="0"/>
          </a:p>
          <a:p>
            <a:r>
              <a:rPr lang="en-CA" sz="2000" b="1" dirty="0"/>
              <a:t>Being religious entails more than holding certain beliefs. It is about doing things especially certain kind of actions.. </a:t>
            </a:r>
            <a:r>
              <a:rPr lang="en-CA" sz="2000" b="1" dirty="0" err="1"/>
              <a:t>Namaz</a:t>
            </a:r>
            <a:r>
              <a:rPr lang="en-CA" sz="2000" b="1" dirty="0"/>
              <a:t>, </a:t>
            </a:r>
          </a:p>
          <a:p>
            <a:r>
              <a:rPr lang="en-CA" sz="2000" b="1" dirty="0"/>
              <a:t>Rituals can be simple, barely attracting notice (e.g.., saying ‘bless you’ after someone sneezes)</a:t>
            </a:r>
          </a:p>
          <a:p>
            <a:endParaRPr lang="en-CA" dirty="0">
              <a:solidFill>
                <a:srgbClr val="222222"/>
              </a:solidFill>
              <a:latin typeface="Open Sans"/>
            </a:endParaRPr>
          </a:p>
          <a:p>
            <a:endParaRPr lang="en-CA" dirty="0">
              <a:solidFill>
                <a:srgbClr val="222222"/>
              </a:solidFill>
              <a:latin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11253697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F1B58991-35F0-45CC-BDC3-4351A104B3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946778"/>
            <a:ext cx="8911687" cy="958222"/>
          </a:xfrm>
        </p:spPr>
        <p:txBody>
          <a:bodyPr>
            <a:normAutofit/>
          </a:bodyPr>
          <a:lstStyle/>
          <a:p>
            <a:pPr marL="342900" lvl="0" indent="-342900">
              <a:spcBef>
                <a:spcPts val="1000"/>
              </a:spcBef>
            </a:pPr>
            <a:r>
              <a:rPr lang="en-US" sz="2800" dirty="0">
                <a:solidFill>
                  <a:srgbClr val="3B3835"/>
                </a:solidFill>
                <a:latin typeface="Helvetica Neue"/>
                <a:ea typeface="+mn-ea"/>
                <a:cs typeface="+mn-cs"/>
              </a:rPr>
              <a:t>3.Experiential and Emotional </a:t>
            </a:r>
            <a:endParaRPr lang="en-CA" sz="2800" b="1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3CC6C6D6-AB80-4505-ADF4-DCD7C28091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483360"/>
            <a:ext cx="8915400" cy="4427862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3B3835"/>
                </a:solidFill>
                <a:latin typeface="Helvetica Neue"/>
              </a:rPr>
              <a:t>People </a:t>
            </a:r>
            <a:r>
              <a:rPr lang="en-US" b="1" dirty="0">
                <a:solidFill>
                  <a:srgbClr val="3B3835"/>
                </a:solidFill>
                <a:latin typeface="Helvetica Neue"/>
              </a:rPr>
              <a:t>react when they have encountered something which they believe is very profound.</a:t>
            </a:r>
          </a:p>
          <a:p>
            <a:r>
              <a:rPr lang="en-US" b="1" dirty="0">
                <a:solidFill>
                  <a:srgbClr val="3B3835"/>
                </a:solidFill>
                <a:latin typeface="Helvetica Neue"/>
              </a:rPr>
              <a:t>To be religious is not just to think in certain ways or not just during the performance of rituals: it is about feeling certain ways as well</a:t>
            </a:r>
            <a:r>
              <a:rPr lang="en-US" b="1" dirty="0" smtClean="0">
                <a:solidFill>
                  <a:srgbClr val="3B3835"/>
                </a:solidFill>
                <a:latin typeface="Helvetica Neue"/>
              </a:rPr>
              <a:t>.</a:t>
            </a:r>
            <a:endParaRPr lang="en-US" b="1" dirty="0">
              <a:solidFill>
                <a:srgbClr val="3B3835"/>
              </a:solidFill>
              <a:latin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0325362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BE46857F-41AF-4577-80B4-0DF8DAA88A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853440"/>
            <a:ext cx="8911687" cy="670560"/>
          </a:xfrm>
        </p:spPr>
        <p:txBody>
          <a:bodyPr>
            <a:normAutofit fontScale="90000"/>
          </a:bodyPr>
          <a:lstStyle/>
          <a:p>
            <a:pPr marL="342900" lvl="0" indent="-342900" algn="ctr">
              <a:spcBef>
                <a:spcPts val="1000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en-CA" dirty="0"/>
              <a:t/>
            </a:r>
            <a:br>
              <a:rPr lang="en-CA" dirty="0"/>
            </a:br>
            <a:r>
              <a:rPr lang="en-US" sz="2400" b="1" dirty="0">
                <a:solidFill>
                  <a:srgbClr val="000000"/>
                </a:solidFill>
                <a:latin typeface="Arial" panose="020B0604020202020204" pitchFamily="34" charset="0"/>
              </a:rPr>
              <a:t>Religious</a:t>
            </a:r>
            <a:r>
              <a:rPr lang="en-US" sz="2400" dirty="0">
                <a:solidFill>
                  <a:srgbClr val="222222"/>
                </a:solidFill>
                <a:latin typeface="Arial" panose="020B0604020202020204" pitchFamily="34" charset="0"/>
              </a:rPr>
              <a:t> </a:t>
            </a:r>
            <a:r>
              <a:rPr lang="en-US" sz="2400" b="1" dirty="0">
                <a:solidFill>
                  <a:srgbClr val="000000"/>
                </a:solidFill>
                <a:latin typeface="Arial" panose="020B0604020202020204" pitchFamily="34" charset="0"/>
              </a:rPr>
              <a:t>Knowledge</a:t>
            </a:r>
            <a:r>
              <a:rPr lang="en-US" sz="2400" dirty="0">
                <a:solidFill>
                  <a:srgbClr val="222222"/>
                </a:solidFill>
                <a:latin typeface="Arial" panose="020B0604020202020204" pitchFamily="34" charset="0"/>
              </a:rPr>
              <a:t> (The Intellectual </a:t>
            </a:r>
            <a:r>
              <a:rPr lang="en-US" sz="2400" b="1" dirty="0">
                <a:solidFill>
                  <a:srgbClr val="000000"/>
                </a:solidFill>
                <a:latin typeface="Arial" panose="020B0604020202020204" pitchFamily="34" charset="0"/>
              </a:rPr>
              <a:t>Dimension</a:t>
            </a:r>
            <a:r>
              <a:rPr lang="en-US" sz="2400" dirty="0">
                <a:solidFill>
                  <a:srgbClr val="222222"/>
                </a:solidFill>
                <a:latin typeface="Arial" panose="020B0604020202020204" pitchFamily="34" charset="0"/>
              </a:rPr>
              <a:t>)</a:t>
            </a:r>
            <a:endParaRPr lang="en-CA" sz="2400" b="1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AE170E2B-29F6-4157-8018-BDF7D0BAB3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8240" y="1905000"/>
            <a:ext cx="10346372" cy="4749800"/>
          </a:xfrm>
        </p:spPr>
        <p:txBody>
          <a:bodyPr>
            <a:normAutofit/>
          </a:bodyPr>
          <a:lstStyle/>
          <a:p>
            <a:r>
              <a:rPr lang="en-US" b="1" dirty="0"/>
              <a:t>It is constituted by the expectation that the religious person should have some knowledge about the basic tenets of his/her faith and its religious scriptures. </a:t>
            </a:r>
          </a:p>
          <a:p>
            <a:r>
              <a:rPr lang="en-US" b="1" dirty="0"/>
              <a:t>The intellectual dimension also can be divided into two components: religious knowledge and intellectual scrutiny." </a:t>
            </a:r>
          </a:p>
        </p:txBody>
      </p:sp>
    </p:spTree>
    <p:extLst>
      <p:ext uri="{BB962C8B-B14F-4D97-AF65-F5344CB8AC3E}">
        <p14:creationId xmlns:p14="http://schemas.microsoft.com/office/powerpoint/2010/main" val="9479075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F0182FDD-09C7-479E-93F1-8E462B0FC3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03790"/>
            <a:ext cx="8911687" cy="1280890"/>
          </a:xfrm>
        </p:spPr>
        <p:txBody>
          <a:bodyPr>
            <a:normAutofit/>
          </a:bodyPr>
          <a:lstStyle/>
          <a:p>
            <a:pPr marL="342900" lvl="0" indent="-342900">
              <a:spcBef>
                <a:spcPts val="1000"/>
              </a:spcBef>
            </a:pPr>
            <a:r>
              <a:rPr lang="en-CA" dirty="0">
                <a:solidFill>
                  <a:srgbClr val="3B3835"/>
                </a:solidFill>
                <a:latin typeface="Helvetica Neue"/>
                <a:ea typeface="+mn-ea"/>
                <a:cs typeface="+mn-cs"/>
              </a:rPr>
              <a:t>Social and Institutional </a:t>
            </a:r>
            <a:endParaRPr lang="en-CA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C6404B89-2C64-4DB5-A32A-EE9412DA0E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>
                <a:solidFill>
                  <a:srgbClr val="3B3835"/>
                </a:solidFill>
                <a:latin typeface="Helvetica Neue"/>
              </a:rPr>
              <a:t>Social outgrowth of religious experience. </a:t>
            </a:r>
          </a:p>
          <a:p>
            <a:r>
              <a:rPr lang="en-CA" dirty="0">
                <a:solidFill>
                  <a:srgbClr val="3B3835"/>
                </a:solidFill>
                <a:latin typeface="Helvetica Neue"/>
              </a:rPr>
              <a:t>Masjid </a:t>
            </a:r>
          </a:p>
          <a:p>
            <a:r>
              <a:rPr lang="en-CA" dirty="0">
                <a:solidFill>
                  <a:srgbClr val="3B3835"/>
                </a:solidFill>
                <a:latin typeface="Helvetica Neue"/>
              </a:rPr>
              <a:t>Church </a:t>
            </a:r>
          </a:p>
          <a:p>
            <a:r>
              <a:rPr lang="en-CA" dirty="0">
                <a:solidFill>
                  <a:srgbClr val="3B3835"/>
                </a:solidFill>
                <a:latin typeface="Helvetica Neue"/>
              </a:rPr>
              <a:t>Synagogue </a:t>
            </a:r>
          </a:p>
          <a:p>
            <a:r>
              <a:rPr lang="en-CA" dirty="0">
                <a:solidFill>
                  <a:srgbClr val="3B3835"/>
                </a:solidFill>
                <a:latin typeface="Helvetica Neue"/>
              </a:rPr>
              <a:t>Sangha 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2847342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922F1328-1268-49A8-A075-19534D386B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342900" lvl="0" indent="-342900">
              <a:spcBef>
                <a:spcPts val="1000"/>
              </a:spcBef>
            </a:pPr>
            <a:r>
              <a:rPr lang="en-US" sz="1800" dirty="0">
                <a:solidFill>
                  <a:srgbClr val="3B3835"/>
                </a:solidFill>
                <a:latin typeface="Helvetica Neue"/>
                <a:ea typeface="+mn-ea"/>
                <a:cs typeface="+mn-cs"/>
              </a:rPr>
              <a:t/>
            </a:r>
            <a:br>
              <a:rPr lang="en-US" sz="1800" dirty="0">
                <a:solidFill>
                  <a:srgbClr val="3B3835"/>
                </a:solidFill>
                <a:latin typeface="Helvetica Neue"/>
                <a:ea typeface="+mn-ea"/>
                <a:cs typeface="+mn-cs"/>
              </a:rPr>
            </a:br>
            <a:r>
              <a:rPr lang="en-US" dirty="0">
                <a:solidFill>
                  <a:srgbClr val="3B3835"/>
                </a:solidFill>
                <a:latin typeface="Helvetica Neue"/>
                <a:ea typeface="+mn-ea"/>
                <a:cs typeface="+mn-cs"/>
              </a:rPr>
              <a:t>Ethical and Legal </a:t>
            </a:r>
            <a:endParaRPr lang="en-CA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80537979-75EA-4676-BA9C-39C89D54C9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solidFill>
                  <a:srgbClr val="3B3835"/>
                </a:solidFill>
                <a:latin typeface="Helvetica Neue"/>
              </a:rPr>
              <a:t>Ideas and laws that shape behavior. Sins, mitzvah</a:t>
            </a:r>
          </a:p>
          <a:p>
            <a:r>
              <a:rPr lang="en-US" sz="2800" dirty="0">
                <a:solidFill>
                  <a:srgbClr val="3B3835"/>
                </a:solidFill>
                <a:latin typeface="Helvetica Neue"/>
              </a:rPr>
              <a:t>Laws of Manu (for Hindu law)</a:t>
            </a:r>
          </a:p>
          <a:p>
            <a:r>
              <a:rPr lang="en-US" sz="2800" dirty="0">
                <a:solidFill>
                  <a:srgbClr val="3B3835"/>
                </a:solidFill>
                <a:latin typeface="Helvetica Neue"/>
              </a:rPr>
              <a:t>5 Precepts  (for Buddhist ethic)</a:t>
            </a:r>
          </a:p>
          <a:p>
            <a:r>
              <a:rPr lang="en-US" sz="2800" dirty="0">
                <a:solidFill>
                  <a:srgbClr val="3B3835"/>
                </a:solidFill>
                <a:latin typeface="Helvetica Neue"/>
              </a:rPr>
              <a:t>Ten Commandments  ( for Jews)</a:t>
            </a:r>
          </a:p>
          <a:p>
            <a:r>
              <a:rPr lang="en-US" sz="2800" dirty="0">
                <a:solidFill>
                  <a:srgbClr val="3B3835"/>
                </a:solidFill>
                <a:latin typeface="Helvetica Neue"/>
              </a:rPr>
              <a:t>Beatitudes </a:t>
            </a:r>
            <a:endParaRPr lang="en-CA" sz="2800" dirty="0"/>
          </a:p>
        </p:txBody>
      </p:sp>
    </p:spTree>
    <p:extLst>
      <p:ext uri="{BB962C8B-B14F-4D97-AF65-F5344CB8AC3E}">
        <p14:creationId xmlns:p14="http://schemas.microsoft.com/office/powerpoint/2010/main" val="40571344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6AB589A9-45F4-4925-930B-4E5DE41E84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342900" lvl="0" indent="-342900">
              <a:spcBef>
                <a:spcPts val="1000"/>
              </a:spcBef>
            </a:pPr>
            <a:r>
              <a:rPr lang="en-US" sz="1800" dirty="0">
                <a:solidFill>
                  <a:srgbClr val="3B3835"/>
                </a:solidFill>
                <a:latin typeface="Helvetica Neue"/>
                <a:ea typeface="+mn-ea"/>
                <a:cs typeface="+mn-cs"/>
              </a:rPr>
              <a:t/>
            </a:r>
            <a:br>
              <a:rPr lang="en-US" sz="1800" dirty="0">
                <a:solidFill>
                  <a:srgbClr val="3B3835"/>
                </a:solidFill>
                <a:latin typeface="Helvetica Neue"/>
                <a:ea typeface="+mn-ea"/>
                <a:cs typeface="+mn-cs"/>
              </a:rPr>
            </a:br>
            <a:r>
              <a:rPr lang="en-US" sz="1800" dirty="0">
                <a:solidFill>
                  <a:srgbClr val="3B3835"/>
                </a:solidFill>
                <a:latin typeface="Helvetica Neue"/>
                <a:ea typeface="+mn-ea"/>
                <a:cs typeface="+mn-cs"/>
              </a:rPr>
              <a:t/>
            </a:r>
            <a:br>
              <a:rPr lang="en-US" sz="1800" dirty="0">
                <a:solidFill>
                  <a:srgbClr val="3B3835"/>
                </a:solidFill>
                <a:latin typeface="Helvetica Neue"/>
                <a:ea typeface="+mn-ea"/>
                <a:cs typeface="+mn-cs"/>
              </a:rPr>
            </a:br>
            <a:r>
              <a:rPr lang="en-US" sz="1800" dirty="0">
                <a:solidFill>
                  <a:srgbClr val="3B3835"/>
                </a:solidFill>
                <a:latin typeface="Helvetica Neue"/>
                <a:ea typeface="+mn-ea"/>
                <a:cs typeface="+mn-cs"/>
              </a:rPr>
              <a:t>Narrative or Mythic </a:t>
            </a:r>
            <a:endParaRPr lang="en-CA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FAB439FB-3465-47A4-8D26-60AB4479B5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3B3835"/>
                </a:solidFill>
                <a:latin typeface="Helvetica Neue"/>
              </a:rPr>
              <a:t>Stories which explain and inspire. </a:t>
            </a:r>
          </a:p>
        </p:txBody>
      </p:sp>
    </p:spTree>
    <p:extLst>
      <p:ext uri="{BB962C8B-B14F-4D97-AF65-F5344CB8AC3E}">
        <p14:creationId xmlns:p14="http://schemas.microsoft.com/office/powerpoint/2010/main" val="4082243956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933</TotalTime>
  <Words>382</Words>
  <Application>Microsoft Office PowerPoint</Application>
  <PresentationFormat>Özel</PresentationFormat>
  <Paragraphs>53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2" baseType="lpstr">
      <vt:lpstr>Duman</vt:lpstr>
      <vt:lpstr>Sociology of Religion</vt:lpstr>
      <vt:lpstr>Seven Dimensions of Religion Understanding a human phenomenon</vt:lpstr>
      <vt:lpstr>1.Belief/intellectual dimension</vt:lpstr>
      <vt:lpstr>2.Ritual </vt:lpstr>
      <vt:lpstr>3.Experiential and Emotional </vt:lpstr>
      <vt:lpstr> Religious Knowledge (The Intellectual Dimension)</vt:lpstr>
      <vt:lpstr>Social and Institutional </vt:lpstr>
      <vt:lpstr> Ethical and Legal </vt:lpstr>
      <vt:lpstr>  Narrative or Mythic </vt:lpstr>
      <vt:lpstr>Material  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Sociology of Religion</dc:title>
  <dc:creator>fatma kenvir</dc:creator>
  <cp:lastModifiedBy>Administrator</cp:lastModifiedBy>
  <cp:revision>41</cp:revision>
  <dcterms:created xsi:type="dcterms:W3CDTF">2019-03-03T10:01:26Z</dcterms:created>
  <dcterms:modified xsi:type="dcterms:W3CDTF">2019-04-05T10:29:48Z</dcterms:modified>
</cp:coreProperties>
</file>