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8B758-A7C4-4ECD-A606-23F92017CBEF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3C347-7D0A-45E9-AD41-7FAE95990D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08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42B435-2DD2-4EE0-8053-29DB771BE394}" type="datetime1">
              <a:rPr lang="tr-TR" altLang="tr-TR" smtClean="0"/>
              <a:pPr>
                <a:spcBef>
                  <a:spcPct val="0"/>
                </a:spcBef>
              </a:pPr>
              <a:t>31.01.2020</a:t>
            </a:fld>
            <a:endParaRPr lang="tr-TR" altLang="tr-TR" smtClean="0"/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47855E-8631-4ED0-AFCC-6A2226B801BC}" type="slidenum">
              <a:rPr lang="tr-TR" altLang="tr-TR" smtClean="0"/>
              <a:pPr>
                <a:spcBef>
                  <a:spcPct val="0"/>
                </a:spcBef>
              </a:pPr>
              <a:t>23</a:t>
            </a:fld>
            <a:endParaRPr lang="tr-TR" altLang="tr-TR" smtClean="0"/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0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42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73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07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4242-8C4B-46E7-A0D0-B343EBF4020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34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2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59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03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89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12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02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75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3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5675-DB20-4165-B86B-E6C32DAEE6D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645D-64DB-4697-8D55-EB3E695D7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1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05039"/>
            <a:ext cx="8229600" cy="2663825"/>
          </a:xfrm>
          <a:solidFill>
            <a:srgbClr val="FAFCA2"/>
          </a:solidFill>
        </p:spPr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FF0000"/>
                </a:solidFill>
              </a:rPr>
              <a:t>3. BÖLÜM</a:t>
            </a:r>
            <a:br>
              <a:rPr lang="tr-TR" altLang="tr-TR" sz="4000" b="1" dirty="0">
                <a:solidFill>
                  <a:srgbClr val="FF0000"/>
                </a:solidFill>
              </a:rPr>
            </a:br>
            <a:r>
              <a:rPr lang="tr-TR" altLang="tr-TR" sz="4000" b="1" dirty="0">
                <a:solidFill>
                  <a:srgbClr val="FF0000"/>
                </a:solidFill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</a:rPr>
            </a:br>
            <a:r>
              <a:rPr lang="tr-TR" altLang="tr-TR" sz="4000" b="1" dirty="0">
                <a:solidFill>
                  <a:srgbClr val="FF0000"/>
                </a:solidFill>
              </a:rPr>
              <a:t>TOPRAK-BİTKİ-SU</a:t>
            </a:r>
            <a:br>
              <a:rPr lang="tr-TR" altLang="tr-TR" sz="4000" b="1" dirty="0">
                <a:solidFill>
                  <a:srgbClr val="FF0000"/>
                </a:solidFill>
              </a:rPr>
            </a:br>
            <a:r>
              <a:rPr lang="tr-TR" altLang="tr-TR" sz="4000" b="1" dirty="0">
                <a:solidFill>
                  <a:srgbClr val="FF0000"/>
                </a:solidFill>
              </a:rPr>
              <a:t>İLİŞKİLERİ</a:t>
            </a:r>
          </a:p>
        </p:txBody>
      </p:sp>
    </p:spTree>
    <p:extLst>
      <p:ext uri="{BB962C8B-B14F-4D97-AF65-F5344CB8AC3E}">
        <p14:creationId xmlns:p14="http://schemas.microsoft.com/office/powerpoint/2010/main" val="318776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4814"/>
            <a:ext cx="7772400" cy="89058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Toprak neminin ölçülmesi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2875462" y="1986470"/>
            <a:ext cx="396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chemeClr val="accent2"/>
                </a:solidFill>
                <a:latin typeface="Times New Roman" panose="02020603050405020304" pitchFamily="18" charset="0"/>
              </a:rPr>
              <a:t>1) Gravimetrik yöntem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2028826" y="3162489"/>
            <a:ext cx="4930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>
                <a:latin typeface="Times New Roman" panose="02020603050405020304" pitchFamily="18" charset="0"/>
              </a:rPr>
              <a:t>                               W - W</a:t>
            </a:r>
            <a:r>
              <a:rPr lang="tr-TR" altLang="tr-TR" baseline="-25000">
                <a:latin typeface="Times New Roman" panose="02020603050405020304" pitchFamily="18" charset="0"/>
              </a:rPr>
              <a:t>s</a:t>
            </a:r>
            <a:endParaRPr lang="tr-TR" altLang="tr-TR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>
                <a:latin typeface="Times New Roman" panose="02020603050405020304" pitchFamily="18" charset="0"/>
              </a:rPr>
              <a:t>P</a:t>
            </a:r>
            <a:r>
              <a:rPr lang="tr-TR" altLang="tr-TR" baseline="-25000">
                <a:latin typeface="Times New Roman" panose="02020603050405020304" pitchFamily="18" charset="0"/>
              </a:rPr>
              <a:t>w</a:t>
            </a:r>
            <a:r>
              <a:rPr lang="tr-TR" altLang="tr-TR">
                <a:latin typeface="Times New Roman" panose="02020603050405020304" pitchFamily="18" charset="0"/>
              </a:rPr>
              <a:t> = 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>
                <a:latin typeface="Times New Roman" panose="02020603050405020304" pitchFamily="18" charset="0"/>
              </a:rPr>
              <a:t>                              W</a:t>
            </a:r>
            <a:r>
              <a:rPr lang="tr-TR" altLang="tr-TR" baseline="-25000">
                <a:latin typeface="Times New Roman" panose="02020603050405020304" pitchFamily="18" charset="0"/>
              </a:rPr>
              <a:t>s</a:t>
            </a:r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0965" name="Line 8"/>
          <p:cNvSpPr>
            <a:spLocks noChangeShapeType="1"/>
          </p:cNvSpPr>
          <p:nvPr/>
        </p:nvSpPr>
        <p:spPr bwMode="auto">
          <a:xfrm>
            <a:off x="5384800" y="3933825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43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837439" y="683311"/>
            <a:ext cx="3183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FF3300"/>
                </a:solidFill>
                <a:latin typeface="Times New Roman" panose="02020603050405020304" pitchFamily="18" charset="0"/>
              </a:rPr>
              <a:t>2) Tansiyometre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6172200" y="2514600"/>
            <a:ext cx="228600" cy="2895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172200" y="2286000"/>
            <a:ext cx="228600" cy="228600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134100" y="2895600"/>
            <a:ext cx="304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5829300" y="30099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6057900" y="3124200"/>
            <a:ext cx="7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 flipH="1" flipV="1">
            <a:off x="5867400" y="30861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93" name="AutoShape 11"/>
          <p:cNvSpPr>
            <a:spLocks noChangeArrowheads="1"/>
          </p:cNvSpPr>
          <p:nvPr/>
        </p:nvSpPr>
        <p:spPr bwMode="auto">
          <a:xfrm>
            <a:off x="6172200" y="5426075"/>
            <a:ext cx="228600" cy="228600"/>
          </a:xfrm>
          <a:prstGeom prst="flowChartOffpageConnector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pSp>
        <p:nvGrpSpPr>
          <p:cNvPr id="41994" name="Group 13"/>
          <p:cNvGrpSpPr>
            <a:grpSpLocks/>
          </p:cNvGrpSpPr>
          <p:nvPr/>
        </p:nvGrpSpPr>
        <p:grpSpPr bwMode="auto">
          <a:xfrm>
            <a:off x="6394450" y="3505200"/>
            <a:ext cx="1377950" cy="76200"/>
            <a:chOff x="336" y="1440"/>
            <a:chExt cx="868" cy="48"/>
          </a:xfrm>
        </p:grpSpPr>
        <p:sp>
          <p:nvSpPr>
            <p:cNvPr id="42020" name="Line 14"/>
            <p:cNvSpPr>
              <a:spLocks noChangeShapeType="1"/>
            </p:cNvSpPr>
            <p:nvPr/>
          </p:nvSpPr>
          <p:spPr bwMode="auto">
            <a:xfrm>
              <a:off x="375" y="1440"/>
              <a:ext cx="8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42021" name="Group 15"/>
            <p:cNvGrpSpPr>
              <a:grpSpLocks/>
            </p:cNvGrpSpPr>
            <p:nvPr/>
          </p:nvGrpSpPr>
          <p:grpSpPr bwMode="auto">
            <a:xfrm>
              <a:off x="612" y="1440"/>
              <a:ext cx="277" cy="48"/>
              <a:chOff x="672" y="3120"/>
              <a:chExt cx="336" cy="48"/>
            </a:xfrm>
          </p:grpSpPr>
          <p:sp>
            <p:nvSpPr>
              <p:cNvPr id="42032" name="Line 16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33" name="Line 17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34" name="Line 18"/>
              <p:cNvSpPr>
                <a:spLocks noChangeShapeType="1"/>
              </p:cNvSpPr>
              <p:nvPr/>
            </p:nvSpPr>
            <p:spPr bwMode="auto">
              <a:xfrm>
                <a:off x="86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35" name="Line 19"/>
              <p:cNvSpPr>
                <a:spLocks noChangeShapeType="1"/>
              </p:cNvSpPr>
              <p:nvPr/>
            </p:nvSpPr>
            <p:spPr bwMode="auto">
              <a:xfrm>
                <a:off x="960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2022" name="Group 20"/>
            <p:cNvGrpSpPr>
              <a:grpSpLocks/>
            </p:cNvGrpSpPr>
            <p:nvPr/>
          </p:nvGrpSpPr>
          <p:grpSpPr bwMode="auto">
            <a:xfrm>
              <a:off x="336" y="1440"/>
              <a:ext cx="276" cy="48"/>
              <a:chOff x="1296" y="3120"/>
              <a:chExt cx="336" cy="48"/>
            </a:xfrm>
          </p:grpSpPr>
          <p:sp>
            <p:nvSpPr>
              <p:cNvPr id="42028" name="Line 21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29" name="Line 22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30" name="Line 23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31" name="Line 24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2023" name="Group 25"/>
            <p:cNvGrpSpPr>
              <a:grpSpLocks/>
            </p:cNvGrpSpPr>
            <p:nvPr/>
          </p:nvGrpSpPr>
          <p:grpSpPr bwMode="auto">
            <a:xfrm>
              <a:off x="889" y="1440"/>
              <a:ext cx="276" cy="48"/>
              <a:chOff x="1296" y="3120"/>
              <a:chExt cx="336" cy="48"/>
            </a:xfrm>
          </p:grpSpPr>
          <p:sp>
            <p:nvSpPr>
              <p:cNvPr id="42024" name="Line 26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25" name="Line 27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26" name="Line 28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27" name="Line 29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41995" name="Group 30"/>
          <p:cNvGrpSpPr>
            <a:grpSpLocks/>
          </p:cNvGrpSpPr>
          <p:nvPr/>
        </p:nvGrpSpPr>
        <p:grpSpPr bwMode="auto">
          <a:xfrm>
            <a:off x="4794250" y="3505200"/>
            <a:ext cx="1377950" cy="76200"/>
            <a:chOff x="336" y="1440"/>
            <a:chExt cx="868" cy="48"/>
          </a:xfrm>
        </p:grpSpPr>
        <p:sp>
          <p:nvSpPr>
            <p:cNvPr id="42004" name="Line 31"/>
            <p:cNvSpPr>
              <a:spLocks noChangeShapeType="1"/>
            </p:cNvSpPr>
            <p:nvPr/>
          </p:nvSpPr>
          <p:spPr bwMode="auto">
            <a:xfrm>
              <a:off x="375" y="1440"/>
              <a:ext cx="8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42005" name="Group 32"/>
            <p:cNvGrpSpPr>
              <a:grpSpLocks/>
            </p:cNvGrpSpPr>
            <p:nvPr/>
          </p:nvGrpSpPr>
          <p:grpSpPr bwMode="auto">
            <a:xfrm>
              <a:off x="612" y="1440"/>
              <a:ext cx="277" cy="48"/>
              <a:chOff x="672" y="3120"/>
              <a:chExt cx="336" cy="48"/>
            </a:xfrm>
          </p:grpSpPr>
          <p:sp>
            <p:nvSpPr>
              <p:cNvPr id="42016" name="Line 33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7" name="Line 34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8" name="Line 35"/>
              <p:cNvSpPr>
                <a:spLocks noChangeShapeType="1"/>
              </p:cNvSpPr>
              <p:nvPr/>
            </p:nvSpPr>
            <p:spPr bwMode="auto">
              <a:xfrm>
                <a:off x="86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9" name="Line 36"/>
              <p:cNvSpPr>
                <a:spLocks noChangeShapeType="1"/>
              </p:cNvSpPr>
              <p:nvPr/>
            </p:nvSpPr>
            <p:spPr bwMode="auto">
              <a:xfrm>
                <a:off x="960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2006" name="Group 37"/>
            <p:cNvGrpSpPr>
              <a:grpSpLocks/>
            </p:cNvGrpSpPr>
            <p:nvPr/>
          </p:nvGrpSpPr>
          <p:grpSpPr bwMode="auto">
            <a:xfrm>
              <a:off x="336" y="1440"/>
              <a:ext cx="276" cy="48"/>
              <a:chOff x="1296" y="3120"/>
              <a:chExt cx="336" cy="48"/>
            </a:xfrm>
          </p:grpSpPr>
          <p:sp>
            <p:nvSpPr>
              <p:cNvPr id="42012" name="Line 38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3" name="Line 39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4" name="Line 40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5" name="Line 41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2007" name="Group 42"/>
            <p:cNvGrpSpPr>
              <a:grpSpLocks/>
            </p:cNvGrpSpPr>
            <p:nvPr/>
          </p:nvGrpSpPr>
          <p:grpSpPr bwMode="auto">
            <a:xfrm>
              <a:off x="889" y="1440"/>
              <a:ext cx="276" cy="48"/>
              <a:chOff x="1296" y="3120"/>
              <a:chExt cx="336" cy="48"/>
            </a:xfrm>
          </p:grpSpPr>
          <p:sp>
            <p:nvSpPr>
              <p:cNvPr id="42008" name="Line 43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09" name="Line 44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0" name="Line 45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2011" name="Line 46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41996" name="Text Box 47"/>
          <p:cNvSpPr txBox="1">
            <a:spLocks noChangeArrowheads="1"/>
          </p:cNvSpPr>
          <p:nvPr/>
        </p:nvSpPr>
        <p:spPr bwMode="auto">
          <a:xfrm>
            <a:off x="4028609" y="2055169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Lastik tapa</a:t>
            </a:r>
          </a:p>
        </p:txBody>
      </p:sp>
      <p:sp>
        <p:nvSpPr>
          <p:cNvPr id="41997" name="Line 48"/>
          <p:cNvSpPr>
            <a:spLocks noChangeShapeType="1"/>
          </p:cNvSpPr>
          <p:nvPr/>
        </p:nvSpPr>
        <p:spPr bwMode="auto">
          <a:xfrm>
            <a:off x="55626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98" name="Text Box 49"/>
          <p:cNvSpPr txBox="1">
            <a:spLocks noChangeArrowheads="1"/>
          </p:cNvSpPr>
          <p:nvPr/>
        </p:nvSpPr>
        <p:spPr bwMode="auto">
          <a:xfrm>
            <a:off x="6879221" y="2436169"/>
            <a:ext cx="1816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Saydam boru</a:t>
            </a:r>
          </a:p>
        </p:txBody>
      </p:sp>
      <p:sp>
        <p:nvSpPr>
          <p:cNvPr id="41999" name="Line 51"/>
          <p:cNvSpPr>
            <a:spLocks noChangeShapeType="1"/>
          </p:cNvSpPr>
          <p:nvPr/>
        </p:nvSpPr>
        <p:spPr bwMode="auto">
          <a:xfrm flipH="1">
            <a:off x="6477000" y="2667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00" name="Text Box 52"/>
          <p:cNvSpPr txBox="1">
            <a:spLocks noChangeArrowheads="1"/>
          </p:cNvSpPr>
          <p:nvPr/>
        </p:nvSpPr>
        <p:spPr bwMode="auto">
          <a:xfrm>
            <a:off x="2852018" y="2817169"/>
            <a:ext cx="237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Vakum göstergesi</a:t>
            </a:r>
          </a:p>
        </p:txBody>
      </p:sp>
      <p:sp>
        <p:nvSpPr>
          <p:cNvPr id="42001" name="Line 53"/>
          <p:cNvSpPr>
            <a:spLocks noChangeShapeType="1"/>
          </p:cNvSpPr>
          <p:nvPr/>
        </p:nvSpPr>
        <p:spPr bwMode="auto">
          <a:xfrm>
            <a:off x="5334000" y="3124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02" name="Text Box 54"/>
          <p:cNvSpPr txBox="1">
            <a:spLocks noChangeArrowheads="1"/>
          </p:cNvSpPr>
          <p:nvPr/>
        </p:nvSpPr>
        <p:spPr bwMode="auto">
          <a:xfrm>
            <a:off x="3865720" y="5331769"/>
            <a:ext cx="15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Seramik uç</a:t>
            </a:r>
          </a:p>
        </p:txBody>
      </p:sp>
      <p:sp>
        <p:nvSpPr>
          <p:cNvPr id="42003" name="Line 55"/>
          <p:cNvSpPr>
            <a:spLocks noChangeShapeType="1"/>
          </p:cNvSpPr>
          <p:nvPr/>
        </p:nvSpPr>
        <p:spPr bwMode="auto">
          <a:xfrm>
            <a:off x="5486400" y="5562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59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>
                <a:solidFill>
                  <a:srgbClr val="006600"/>
                </a:solidFill>
              </a:rPr>
              <a:t>Tansiyometre kalibrasyon eğrisi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940050" y="1700213"/>
            <a:ext cx="6324600" cy="424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43012" name="Arc 4"/>
          <p:cNvSpPr>
            <a:spLocks/>
          </p:cNvSpPr>
          <p:nvPr/>
        </p:nvSpPr>
        <p:spPr bwMode="auto">
          <a:xfrm rot="10140958">
            <a:off x="4440238" y="1835151"/>
            <a:ext cx="3776662" cy="3287713"/>
          </a:xfrm>
          <a:custGeom>
            <a:avLst/>
            <a:gdLst>
              <a:gd name="T0" fmla="*/ 2147483646 w 21600"/>
              <a:gd name="T1" fmla="*/ 0 h 21587"/>
              <a:gd name="T2" fmla="*/ 2147483646 w 21600"/>
              <a:gd name="T3" fmla="*/ 2147483646 h 21587"/>
              <a:gd name="T4" fmla="*/ 0 w 21600"/>
              <a:gd name="T5" fmla="*/ 2147483646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743" y="-1"/>
                </a:moveTo>
                <a:cubicBezTo>
                  <a:pt x="12376" y="400"/>
                  <a:pt x="21600" y="9946"/>
                  <a:pt x="21600" y="21587"/>
                </a:cubicBezTo>
              </a:path>
              <a:path w="21600" h="21587" stroke="0" extrusionOk="0">
                <a:moveTo>
                  <a:pt x="743" y="-1"/>
                </a:moveTo>
                <a:cubicBezTo>
                  <a:pt x="12376" y="400"/>
                  <a:pt x="21600" y="9946"/>
                  <a:pt x="21600" y="21587"/>
                </a:cubicBezTo>
                <a:lnTo>
                  <a:pt x="0" y="21587"/>
                </a:lnTo>
                <a:lnTo>
                  <a:pt x="743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702050" y="2024064"/>
            <a:ext cx="0" cy="329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702050" y="5322888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978835" y="1840340"/>
            <a:ext cx="6463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P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endParaRPr lang="tr-TR" altLang="tr-TR" sz="2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(%)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5112342" y="5442894"/>
            <a:ext cx="3850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Tansiyometre okumaları (mb)</a:t>
            </a:r>
          </a:p>
        </p:txBody>
      </p:sp>
    </p:spTree>
    <p:extLst>
      <p:ext uri="{BB962C8B-B14F-4D97-AF65-F5344CB8AC3E}">
        <p14:creationId xmlns:p14="http://schemas.microsoft.com/office/powerpoint/2010/main" val="253557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3657600" y="106680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4571429" imgH="4571429" progId="Paint.Picture">
                  <p:embed/>
                </p:oleObj>
              </mc:Choice>
              <mc:Fallback>
                <p:oleObj name="Bitmap Image" r:id="rId3" imgW="4571429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66800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64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3886200" y="1295400"/>
          <a:ext cx="49149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1905266" imgH="1905266" progId="Paint.Picture">
                  <p:embed/>
                </p:oleObj>
              </mc:Choice>
              <mc:Fallback>
                <p:oleObj name="Bitmap Image" r:id="rId3" imgW="1905266" imgH="19052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95400"/>
                        <a:ext cx="4914900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95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4" y="274638"/>
            <a:ext cx="7907337" cy="1143000"/>
          </a:xfrm>
        </p:spPr>
        <p:txBody>
          <a:bodyPr/>
          <a:lstStyle/>
          <a:p>
            <a:pPr algn="l" eaLnBrk="1" hangingPunct="1"/>
            <a:r>
              <a:rPr lang="tr-TR" altLang="tr-TR" sz="3200" b="1" i="1">
                <a:solidFill>
                  <a:srgbClr val="996633"/>
                </a:solidFill>
              </a:rPr>
              <a:t>3) Nötron yöntemi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6013450" y="2643188"/>
            <a:ext cx="1377950" cy="93662"/>
            <a:chOff x="336" y="1440"/>
            <a:chExt cx="868" cy="48"/>
          </a:xfrm>
        </p:grpSpPr>
        <p:sp>
          <p:nvSpPr>
            <p:cNvPr id="46113" name="Line 4"/>
            <p:cNvSpPr>
              <a:spLocks noChangeShapeType="1"/>
            </p:cNvSpPr>
            <p:nvPr/>
          </p:nvSpPr>
          <p:spPr bwMode="auto">
            <a:xfrm>
              <a:off x="375" y="1440"/>
              <a:ext cx="8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46114" name="Group 5"/>
            <p:cNvGrpSpPr>
              <a:grpSpLocks/>
            </p:cNvGrpSpPr>
            <p:nvPr/>
          </p:nvGrpSpPr>
          <p:grpSpPr bwMode="auto">
            <a:xfrm>
              <a:off x="612" y="1440"/>
              <a:ext cx="277" cy="48"/>
              <a:chOff x="672" y="3120"/>
              <a:chExt cx="336" cy="48"/>
            </a:xfrm>
          </p:grpSpPr>
          <p:sp>
            <p:nvSpPr>
              <p:cNvPr id="46125" name="Line 6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6" name="Line 7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7" name="Line 8"/>
              <p:cNvSpPr>
                <a:spLocks noChangeShapeType="1"/>
              </p:cNvSpPr>
              <p:nvPr/>
            </p:nvSpPr>
            <p:spPr bwMode="auto">
              <a:xfrm>
                <a:off x="86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8" name="Line 9"/>
              <p:cNvSpPr>
                <a:spLocks noChangeShapeType="1"/>
              </p:cNvSpPr>
              <p:nvPr/>
            </p:nvSpPr>
            <p:spPr bwMode="auto">
              <a:xfrm>
                <a:off x="960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6115" name="Group 10"/>
            <p:cNvGrpSpPr>
              <a:grpSpLocks/>
            </p:cNvGrpSpPr>
            <p:nvPr/>
          </p:nvGrpSpPr>
          <p:grpSpPr bwMode="auto">
            <a:xfrm>
              <a:off x="336" y="1440"/>
              <a:ext cx="276" cy="48"/>
              <a:chOff x="1296" y="3120"/>
              <a:chExt cx="336" cy="48"/>
            </a:xfrm>
          </p:grpSpPr>
          <p:sp>
            <p:nvSpPr>
              <p:cNvPr id="46121" name="Line 11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2" name="Line 12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3" name="Line 13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4" name="Line 14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6116" name="Group 15"/>
            <p:cNvGrpSpPr>
              <a:grpSpLocks/>
            </p:cNvGrpSpPr>
            <p:nvPr/>
          </p:nvGrpSpPr>
          <p:grpSpPr bwMode="auto">
            <a:xfrm>
              <a:off x="889" y="1440"/>
              <a:ext cx="276" cy="48"/>
              <a:chOff x="1296" y="3120"/>
              <a:chExt cx="336" cy="48"/>
            </a:xfrm>
          </p:grpSpPr>
          <p:sp>
            <p:nvSpPr>
              <p:cNvPr id="46117" name="Line 16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18" name="Line 17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19" name="Line 18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20" name="Line 19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46084" name="Rectangle 20"/>
          <p:cNvSpPr>
            <a:spLocks noChangeArrowheads="1"/>
          </p:cNvSpPr>
          <p:nvPr/>
        </p:nvSpPr>
        <p:spPr bwMode="auto">
          <a:xfrm>
            <a:off x="5791200" y="2174876"/>
            <a:ext cx="228600" cy="35591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6085" name="Rectangle 21"/>
          <p:cNvSpPr>
            <a:spLocks noChangeArrowheads="1"/>
          </p:cNvSpPr>
          <p:nvPr/>
        </p:nvSpPr>
        <p:spPr bwMode="auto">
          <a:xfrm>
            <a:off x="5715000" y="1893889"/>
            <a:ext cx="381000" cy="280987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6086" name="Rectangle 22"/>
          <p:cNvSpPr>
            <a:spLocks noChangeArrowheads="1"/>
          </p:cNvSpPr>
          <p:nvPr/>
        </p:nvSpPr>
        <p:spPr bwMode="auto">
          <a:xfrm>
            <a:off x="5829300" y="4329114"/>
            <a:ext cx="152400" cy="280987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6087" name="Line 23"/>
          <p:cNvSpPr>
            <a:spLocks noChangeShapeType="1"/>
          </p:cNvSpPr>
          <p:nvPr/>
        </p:nvSpPr>
        <p:spPr bwMode="auto">
          <a:xfrm>
            <a:off x="5905500" y="2174875"/>
            <a:ext cx="0" cy="2154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6088" name="Group 24"/>
          <p:cNvGrpSpPr>
            <a:grpSpLocks/>
          </p:cNvGrpSpPr>
          <p:nvPr/>
        </p:nvGrpSpPr>
        <p:grpSpPr bwMode="auto">
          <a:xfrm>
            <a:off x="4413250" y="2643188"/>
            <a:ext cx="1377950" cy="93662"/>
            <a:chOff x="336" y="1440"/>
            <a:chExt cx="868" cy="48"/>
          </a:xfrm>
        </p:grpSpPr>
        <p:sp>
          <p:nvSpPr>
            <p:cNvPr id="46097" name="Line 25"/>
            <p:cNvSpPr>
              <a:spLocks noChangeShapeType="1"/>
            </p:cNvSpPr>
            <p:nvPr/>
          </p:nvSpPr>
          <p:spPr bwMode="auto">
            <a:xfrm>
              <a:off x="375" y="1440"/>
              <a:ext cx="8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46098" name="Group 26"/>
            <p:cNvGrpSpPr>
              <a:grpSpLocks/>
            </p:cNvGrpSpPr>
            <p:nvPr/>
          </p:nvGrpSpPr>
          <p:grpSpPr bwMode="auto">
            <a:xfrm>
              <a:off x="612" y="1440"/>
              <a:ext cx="277" cy="48"/>
              <a:chOff x="672" y="3120"/>
              <a:chExt cx="336" cy="48"/>
            </a:xfrm>
          </p:grpSpPr>
          <p:sp>
            <p:nvSpPr>
              <p:cNvPr id="46109" name="Line 27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10" name="Line 28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11" name="Line 29"/>
              <p:cNvSpPr>
                <a:spLocks noChangeShapeType="1"/>
              </p:cNvSpPr>
              <p:nvPr/>
            </p:nvSpPr>
            <p:spPr bwMode="auto">
              <a:xfrm>
                <a:off x="86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12" name="Line 30"/>
              <p:cNvSpPr>
                <a:spLocks noChangeShapeType="1"/>
              </p:cNvSpPr>
              <p:nvPr/>
            </p:nvSpPr>
            <p:spPr bwMode="auto">
              <a:xfrm>
                <a:off x="960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6099" name="Group 31"/>
            <p:cNvGrpSpPr>
              <a:grpSpLocks/>
            </p:cNvGrpSpPr>
            <p:nvPr/>
          </p:nvGrpSpPr>
          <p:grpSpPr bwMode="auto">
            <a:xfrm>
              <a:off x="336" y="1440"/>
              <a:ext cx="276" cy="48"/>
              <a:chOff x="1296" y="3120"/>
              <a:chExt cx="336" cy="48"/>
            </a:xfrm>
          </p:grpSpPr>
          <p:sp>
            <p:nvSpPr>
              <p:cNvPr id="46105" name="Line 32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06" name="Line 33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07" name="Line 34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08" name="Line 35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6100" name="Group 36"/>
            <p:cNvGrpSpPr>
              <a:grpSpLocks/>
            </p:cNvGrpSpPr>
            <p:nvPr/>
          </p:nvGrpSpPr>
          <p:grpSpPr bwMode="auto">
            <a:xfrm>
              <a:off x="889" y="1440"/>
              <a:ext cx="276" cy="48"/>
              <a:chOff x="1296" y="3120"/>
              <a:chExt cx="336" cy="48"/>
            </a:xfrm>
          </p:grpSpPr>
          <p:sp>
            <p:nvSpPr>
              <p:cNvPr id="46101" name="Line 37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02" name="Line 38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03" name="Line 39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6104" name="Line 40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46089" name="Text Box 41"/>
          <p:cNvSpPr txBox="1">
            <a:spLocks noChangeArrowheads="1"/>
          </p:cNvSpPr>
          <p:nvPr/>
        </p:nvSpPr>
        <p:spPr bwMode="auto">
          <a:xfrm>
            <a:off x="4502150" y="1819275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Sayaç</a:t>
            </a:r>
          </a:p>
        </p:txBody>
      </p:sp>
      <p:sp>
        <p:nvSpPr>
          <p:cNvPr id="46090" name="Line 42"/>
          <p:cNvSpPr>
            <a:spLocks noChangeShapeType="1"/>
          </p:cNvSpPr>
          <p:nvPr/>
        </p:nvSpPr>
        <p:spPr bwMode="auto">
          <a:xfrm>
            <a:off x="5430838" y="208121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91" name="Text Box 43"/>
          <p:cNvSpPr txBox="1">
            <a:spLocks noChangeArrowheads="1"/>
          </p:cNvSpPr>
          <p:nvPr/>
        </p:nvSpPr>
        <p:spPr bwMode="auto">
          <a:xfrm>
            <a:off x="4477620" y="3256907"/>
            <a:ext cx="93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Kablo</a:t>
            </a:r>
          </a:p>
        </p:txBody>
      </p:sp>
      <p:sp>
        <p:nvSpPr>
          <p:cNvPr id="46092" name="Line 44"/>
          <p:cNvSpPr>
            <a:spLocks noChangeShapeType="1"/>
          </p:cNvSpPr>
          <p:nvPr/>
        </p:nvSpPr>
        <p:spPr bwMode="auto">
          <a:xfrm>
            <a:off x="5456238" y="348615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93" name="Text Box 45"/>
          <p:cNvSpPr txBox="1">
            <a:spLocks noChangeArrowheads="1"/>
          </p:cNvSpPr>
          <p:nvPr/>
        </p:nvSpPr>
        <p:spPr bwMode="auto">
          <a:xfrm>
            <a:off x="2711450" y="4186665"/>
            <a:ext cx="244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Radyoaktif madde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(Am + Be)</a:t>
            </a:r>
          </a:p>
        </p:txBody>
      </p:sp>
      <p:sp>
        <p:nvSpPr>
          <p:cNvPr id="46094" name="Line 46"/>
          <p:cNvSpPr>
            <a:spLocks noChangeShapeType="1"/>
          </p:cNvSpPr>
          <p:nvPr/>
        </p:nvSpPr>
        <p:spPr bwMode="auto">
          <a:xfrm>
            <a:off x="5270500" y="450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95" name="Text Box 47"/>
          <p:cNvSpPr txBox="1">
            <a:spLocks noChangeArrowheads="1"/>
          </p:cNvSpPr>
          <p:nvPr/>
        </p:nvSpPr>
        <p:spPr bwMode="auto">
          <a:xfrm>
            <a:off x="6289192" y="2880669"/>
            <a:ext cx="3021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Alüminyum (PVC) tüp</a:t>
            </a:r>
          </a:p>
        </p:txBody>
      </p:sp>
      <p:sp>
        <p:nvSpPr>
          <p:cNvPr id="46096" name="Line 48"/>
          <p:cNvSpPr>
            <a:spLocks noChangeShapeType="1"/>
          </p:cNvSpPr>
          <p:nvPr/>
        </p:nvSpPr>
        <p:spPr bwMode="auto">
          <a:xfrm flipH="1">
            <a:off x="6024563" y="31115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09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b="1" i="1">
                <a:solidFill>
                  <a:srgbClr val="336600"/>
                </a:solidFill>
              </a:rPr>
              <a:t>Nötronmetre kalibrasyon doğrusu</a:t>
            </a:r>
          </a:p>
        </p:txBody>
      </p:sp>
      <p:grpSp>
        <p:nvGrpSpPr>
          <p:cNvPr id="47107" name="Group 12"/>
          <p:cNvGrpSpPr>
            <a:grpSpLocks/>
          </p:cNvGrpSpPr>
          <p:nvPr/>
        </p:nvGrpSpPr>
        <p:grpSpPr bwMode="auto">
          <a:xfrm>
            <a:off x="2362200" y="1628776"/>
            <a:ext cx="7696200" cy="4392613"/>
            <a:chOff x="528" y="1117"/>
            <a:chExt cx="4848" cy="2767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528" y="1117"/>
              <a:ext cx="4848" cy="276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47109" name="Line 6"/>
            <p:cNvSpPr>
              <a:spLocks noChangeShapeType="1"/>
            </p:cNvSpPr>
            <p:nvPr/>
          </p:nvSpPr>
          <p:spPr bwMode="auto">
            <a:xfrm>
              <a:off x="1344" y="1488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1344" y="3456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11" name="Text Box 8"/>
            <p:cNvSpPr txBox="1">
              <a:spLocks noChangeArrowheads="1"/>
            </p:cNvSpPr>
            <p:nvPr/>
          </p:nvSpPr>
          <p:spPr bwMode="auto">
            <a:xfrm>
              <a:off x="890" y="1437"/>
              <a:ext cx="4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P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v</a:t>
              </a:r>
              <a:endParaRPr lang="tr-TR" altLang="tr-TR" sz="24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(%)</a:t>
              </a:r>
            </a:p>
          </p:txBody>
        </p:sp>
        <p:sp>
          <p:nvSpPr>
            <p:cNvPr id="47112" name="Text Box 9"/>
            <p:cNvSpPr txBox="1">
              <a:spLocks noChangeArrowheads="1"/>
            </p:cNvSpPr>
            <p:nvPr/>
          </p:nvSpPr>
          <p:spPr bwMode="auto">
            <a:xfrm>
              <a:off x="1558" y="3459"/>
              <a:ext cx="36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Sayım oranı (sayaç okuması/standart okuma)</a:t>
              </a:r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 flipV="1">
              <a:off x="1536" y="1872"/>
              <a:ext cx="3216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29927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03084"/>
              </p:ext>
            </p:extLst>
          </p:nvPr>
        </p:nvGraphicFramePr>
        <p:xfrm>
          <a:off x="1762699" y="0"/>
          <a:ext cx="835078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5706272" imgH="4571429" progId="Paint.Picture">
                  <p:embed/>
                </p:oleObj>
              </mc:Choice>
              <mc:Fallback>
                <p:oleObj name="Bitmap Image" r:id="rId3" imgW="5706272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99" y="0"/>
                        <a:ext cx="835078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88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4.   TDR yöntemi</a:t>
            </a:r>
            <a:br>
              <a:rPr lang="tr-TR" altLang="tr-TR" sz="3600"/>
            </a:br>
            <a:r>
              <a:rPr lang="tr-TR" altLang="tr-TR" sz="3600"/>
              <a:t>(time domain reflectometry)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981200" y="2895601"/>
          <a:ext cx="86106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14533333" imgH="4571429" progId="Paint.Picture">
                  <p:embed/>
                </p:oleObj>
              </mc:Choice>
              <mc:Fallback>
                <p:oleObj name="Bitmap Image" r:id="rId3" imgW="14533333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1"/>
                        <a:ext cx="8610600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14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450" y="701675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altLang="tr-TR" sz="3600" b="1" i="1">
                <a:solidFill>
                  <a:srgbClr val="800000"/>
                </a:solidFill>
              </a:rPr>
              <a:t>5) Elle kontrol yoluyla tahmin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475" y="2143126"/>
            <a:ext cx="8229600" cy="4525963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Toprak örneğinin rengi</a:t>
            </a:r>
          </a:p>
          <a:p>
            <a:pPr eaLnBrk="1" hangingPunct="1"/>
            <a:r>
              <a:rPr lang="tr-TR" altLang="tr-TR" b="1" smtClean="0"/>
              <a:t>Avuçta bıraktığı ıslaklık</a:t>
            </a:r>
          </a:p>
          <a:p>
            <a:pPr eaLnBrk="1" hangingPunct="1"/>
            <a:r>
              <a:rPr lang="tr-TR" altLang="tr-TR" b="1" smtClean="0"/>
              <a:t>Top oluşturma durumu</a:t>
            </a:r>
          </a:p>
          <a:p>
            <a:pPr eaLnBrk="1" hangingPunct="1"/>
            <a:r>
              <a:rPr lang="tr-TR" altLang="tr-TR" b="1" smtClean="0"/>
              <a:t>Sicim - şerit oluşturma durumu</a:t>
            </a:r>
          </a:p>
        </p:txBody>
      </p:sp>
    </p:spTree>
    <p:extLst>
      <p:ext uri="{BB962C8B-B14F-4D97-AF65-F5344CB8AC3E}">
        <p14:creationId xmlns:p14="http://schemas.microsoft.com/office/powerpoint/2010/main" val="29828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4000" b="1">
                <a:solidFill>
                  <a:srgbClr val="006600"/>
                </a:solidFill>
              </a:rPr>
              <a:t>Sulama yönünden önemli bazı toprak özellikleri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484313"/>
            <a:ext cx="8207375" cy="5040312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sz="3600" b="1">
                <a:solidFill>
                  <a:srgbClr val="FF0000"/>
                </a:solidFill>
              </a:rPr>
              <a:t>Toprak fazları</a:t>
            </a:r>
          </a:p>
          <a:p>
            <a:pPr lvl="1" eaLnBrk="1" hangingPunct="1"/>
            <a:r>
              <a:rPr lang="tr-TR" altLang="tr-TR" b="1" smtClean="0"/>
              <a:t>Katı (toprak taneleri)</a:t>
            </a:r>
          </a:p>
          <a:p>
            <a:pPr lvl="1" eaLnBrk="1" hangingPunct="1"/>
            <a:r>
              <a:rPr lang="tr-TR" altLang="tr-TR" b="1" smtClean="0"/>
              <a:t>Sıvı (toprak suyu)</a:t>
            </a:r>
          </a:p>
          <a:p>
            <a:pPr lvl="1" eaLnBrk="1" hangingPunct="1"/>
            <a:r>
              <a:rPr lang="tr-TR" altLang="tr-TR" b="1" smtClean="0"/>
              <a:t>Gaz (toprak havası)</a:t>
            </a:r>
          </a:p>
          <a:p>
            <a:pPr eaLnBrk="1" hangingPunct="1"/>
            <a:r>
              <a:rPr lang="tr-TR" altLang="tr-TR" sz="3600" b="1">
                <a:solidFill>
                  <a:srgbClr val="FF0000"/>
                </a:solidFill>
              </a:rPr>
              <a:t>Toprak bünyesi :</a:t>
            </a:r>
            <a:r>
              <a:rPr lang="tr-TR" altLang="tr-TR" b="1" smtClean="0"/>
              <a:t> Toprak tanelerinin büyüklük dağılımı</a:t>
            </a:r>
          </a:p>
          <a:p>
            <a:pPr lvl="1" eaLnBrk="1" hangingPunct="1"/>
            <a:r>
              <a:rPr lang="tr-TR" altLang="tr-TR" b="1" smtClean="0"/>
              <a:t>Kil (&lt; 0.002 mm)</a:t>
            </a:r>
          </a:p>
          <a:p>
            <a:pPr lvl="1" eaLnBrk="1" hangingPunct="1"/>
            <a:r>
              <a:rPr lang="tr-TR" altLang="tr-TR" b="1" smtClean="0"/>
              <a:t>Mil (0.002 - 0.05 mm)</a:t>
            </a:r>
          </a:p>
          <a:p>
            <a:pPr lvl="1" eaLnBrk="1" hangingPunct="1"/>
            <a:r>
              <a:rPr lang="tr-TR" altLang="tr-TR" b="1" smtClean="0"/>
              <a:t>Kum (0.05-2 mm)</a:t>
            </a:r>
          </a:p>
        </p:txBody>
      </p:sp>
    </p:spTree>
    <p:extLst>
      <p:ext uri="{BB962C8B-B14F-4D97-AF65-F5344CB8AC3E}">
        <p14:creationId xmlns:p14="http://schemas.microsoft.com/office/powerpoint/2010/main" val="4193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336600"/>
                </a:solidFill>
              </a:rPr>
              <a:t>Toprakta suyun hareketi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196976"/>
            <a:ext cx="8458200" cy="5661025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3300"/>
                </a:solidFill>
              </a:rPr>
              <a:t>Doymuş toprak koşullarında</a:t>
            </a:r>
          </a:p>
          <a:p>
            <a:pPr lvl="1" eaLnBrk="1" hangingPunct="1"/>
            <a:r>
              <a:rPr lang="tr-TR" altLang="tr-TR" b="1" smtClean="0"/>
              <a:t>Yerçekiminin etkisi ile</a:t>
            </a:r>
          </a:p>
          <a:p>
            <a:pPr lvl="1" eaLnBrk="1" hangingPunct="1"/>
            <a:r>
              <a:rPr lang="tr-TR" altLang="tr-TR" b="1" smtClean="0"/>
              <a:t>Basınç yükünün yüksek olduğu noktadan basınç yükünün düşük olduğu noktaya doğru</a:t>
            </a:r>
            <a:endParaRPr lang="tr-TR" altLang="tr-TR" b="1"/>
          </a:p>
          <a:p>
            <a:pPr eaLnBrk="1" hangingPunct="1"/>
            <a:r>
              <a:rPr lang="tr-TR" altLang="tr-TR" b="1" smtClean="0">
                <a:solidFill>
                  <a:srgbClr val="6666FF"/>
                </a:solidFill>
              </a:rPr>
              <a:t>Doymamış toprak koşullarında</a:t>
            </a:r>
          </a:p>
          <a:p>
            <a:pPr lvl="1" eaLnBrk="1" hangingPunct="1"/>
            <a:r>
              <a:rPr lang="tr-TR" altLang="tr-TR" b="1" smtClean="0"/>
              <a:t>Kapilar kuvvetler ve yerçekiminin etkisi ile</a:t>
            </a:r>
          </a:p>
          <a:p>
            <a:pPr lvl="1" eaLnBrk="1" hangingPunct="1"/>
            <a:r>
              <a:rPr lang="tr-TR" altLang="tr-TR" b="1" smtClean="0"/>
              <a:t>TRG’nin düşük olduğu noktadan yüksek olduğu noktaya doğru (Nemin yüksek olduğu noktadan düşük olduğu noktaya doğru)</a:t>
            </a:r>
          </a:p>
        </p:txBody>
      </p:sp>
    </p:spTree>
    <p:extLst>
      <p:ext uri="{BB962C8B-B14F-4D97-AF65-F5344CB8AC3E}">
        <p14:creationId xmlns:p14="http://schemas.microsoft.com/office/powerpoint/2010/main" val="130404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04813"/>
            <a:ext cx="7772400" cy="1001712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800000"/>
                </a:solidFill>
              </a:rPr>
              <a:t>Sulama sırasında</a:t>
            </a:r>
          </a:p>
        </p:txBody>
      </p:sp>
      <p:grpSp>
        <p:nvGrpSpPr>
          <p:cNvPr id="52227" name="Group 42"/>
          <p:cNvGrpSpPr>
            <a:grpSpLocks/>
          </p:cNvGrpSpPr>
          <p:nvPr/>
        </p:nvGrpSpPr>
        <p:grpSpPr bwMode="auto">
          <a:xfrm>
            <a:off x="1919288" y="1196976"/>
            <a:ext cx="8331200" cy="4710113"/>
            <a:chOff x="384" y="1065"/>
            <a:chExt cx="5248" cy="2967"/>
          </a:xfrm>
        </p:grpSpPr>
        <p:sp>
          <p:nvSpPr>
            <p:cNvPr id="52228" name="Rectangle 5"/>
            <p:cNvSpPr>
              <a:spLocks noChangeArrowheads="1"/>
            </p:cNvSpPr>
            <p:nvPr/>
          </p:nvSpPr>
          <p:spPr bwMode="auto">
            <a:xfrm>
              <a:off x="1056" y="1536"/>
              <a:ext cx="196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66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52229" name="Rectangle 6"/>
            <p:cNvSpPr>
              <a:spLocks noChangeArrowheads="1"/>
            </p:cNvSpPr>
            <p:nvPr/>
          </p:nvSpPr>
          <p:spPr bwMode="auto">
            <a:xfrm>
              <a:off x="1056" y="1596"/>
              <a:ext cx="1968" cy="384"/>
            </a:xfrm>
            <a:prstGeom prst="rect">
              <a:avLst/>
            </a:prstGeom>
            <a:solidFill>
              <a:srgbClr val="4FB0B7"/>
            </a:solidFill>
            <a:ln w="12700">
              <a:solidFill>
                <a:srgbClr val="4FB0B7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52230" name="Rectangle 7"/>
            <p:cNvSpPr>
              <a:spLocks noChangeArrowheads="1"/>
            </p:cNvSpPr>
            <p:nvPr/>
          </p:nvSpPr>
          <p:spPr bwMode="auto">
            <a:xfrm>
              <a:off x="1056" y="1947"/>
              <a:ext cx="1968" cy="576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66CC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rgbClr val="0066FF"/>
                </a:solidFill>
              </a:endParaRPr>
            </a:p>
          </p:txBody>
        </p:sp>
        <p:sp>
          <p:nvSpPr>
            <p:cNvPr id="52231" name="Rectangle 8"/>
            <p:cNvSpPr>
              <a:spLocks noChangeArrowheads="1"/>
            </p:cNvSpPr>
            <p:nvPr/>
          </p:nvSpPr>
          <p:spPr bwMode="auto">
            <a:xfrm>
              <a:off x="1056" y="2523"/>
              <a:ext cx="1968" cy="576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CCEC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1056" y="3067"/>
              <a:ext cx="1968" cy="9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52233" name="Line 10"/>
            <p:cNvSpPr>
              <a:spLocks noChangeShapeType="1"/>
            </p:cNvSpPr>
            <p:nvPr/>
          </p:nvSpPr>
          <p:spPr bwMode="auto">
            <a:xfrm>
              <a:off x="1296" y="182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4" name="Line 11"/>
            <p:cNvSpPr>
              <a:spLocks noChangeShapeType="1"/>
            </p:cNvSpPr>
            <p:nvPr/>
          </p:nvSpPr>
          <p:spPr bwMode="auto">
            <a:xfrm>
              <a:off x="1296" y="24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5" name="Line 12"/>
            <p:cNvSpPr>
              <a:spLocks noChangeShapeType="1"/>
            </p:cNvSpPr>
            <p:nvPr/>
          </p:nvSpPr>
          <p:spPr bwMode="auto">
            <a:xfrm>
              <a:off x="1680" y="182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6" name="Line 13"/>
            <p:cNvSpPr>
              <a:spLocks noChangeShapeType="1"/>
            </p:cNvSpPr>
            <p:nvPr/>
          </p:nvSpPr>
          <p:spPr bwMode="auto">
            <a:xfrm>
              <a:off x="1680" y="24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7" name="Line 14"/>
            <p:cNvSpPr>
              <a:spLocks noChangeShapeType="1"/>
            </p:cNvSpPr>
            <p:nvPr/>
          </p:nvSpPr>
          <p:spPr bwMode="auto">
            <a:xfrm>
              <a:off x="2064" y="182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8" name="Line 15"/>
            <p:cNvSpPr>
              <a:spLocks noChangeShapeType="1"/>
            </p:cNvSpPr>
            <p:nvPr/>
          </p:nvSpPr>
          <p:spPr bwMode="auto">
            <a:xfrm>
              <a:off x="2064" y="24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9" name="Line 16"/>
            <p:cNvSpPr>
              <a:spLocks noChangeShapeType="1"/>
            </p:cNvSpPr>
            <p:nvPr/>
          </p:nvSpPr>
          <p:spPr bwMode="auto">
            <a:xfrm>
              <a:off x="2448" y="182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0" name="Line 17"/>
            <p:cNvSpPr>
              <a:spLocks noChangeShapeType="1"/>
            </p:cNvSpPr>
            <p:nvPr/>
          </p:nvSpPr>
          <p:spPr bwMode="auto">
            <a:xfrm>
              <a:off x="2448" y="24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1" name="Line 18"/>
            <p:cNvSpPr>
              <a:spLocks noChangeShapeType="1"/>
            </p:cNvSpPr>
            <p:nvPr/>
          </p:nvSpPr>
          <p:spPr bwMode="auto">
            <a:xfrm>
              <a:off x="2832" y="182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2" name="Line 19"/>
            <p:cNvSpPr>
              <a:spLocks noChangeShapeType="1"/>
            </p:cNvSpPr>
            <p:nvPr/>
          </p:nvSpPr>
          <p:spPr bwMode="auto">
            <a:xfrm>
              <a:off x="2832" y="24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3" name="Line 20"/>
            <p:cNvSpPr>
              <a:spLocks noChangeShapeType="1"/>
            </p:cNvSpPr>
            <p:nvPr/>
          </p:nvSpPr>
          <p:spPr bwMode="auto">
            <a:xfrm>
              <a:off x="1296" y="12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4" name="Line 21"/>
            <p:cNvSpPr>
              <a:spLocks noChangeShapeType="1"/>
            </p:cNvSpPr>
            <p:nvPr/>
          </p:nvSpPr>
          <p:spPr bwMode="auto">
            <a:xfrm>
              <a:off x="1680" y="12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5" name="Line 22"/>
            <p:cNvSpPr>
              <a:spLocks noChangeShapeType="1"/>
            </p:cNvSpPr>
            <p:nvPr/>
          </p:nvSpPr>
          <p:spPr bwMode="auto">
            <a:xfrm>
              <a:off x="2064" y="12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6" name="Line 23"/>
            <p:cNvSpPr>
              <a:spLocks noChangeShapeType="1"/>
            </p:cNvSpPr>
            <p:nvPr/>
          </p:nvSpPr>
          <p:spPr bwMode="auto">
            <a:xfrm>
              <a:off x="2448" y="12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7" name="Line 24"/>
            <p:cNvSpPr>
              <a:spLocks noChangeShapeType="1"/>
            </p:cNvSpPr>
            <p:nvPr/>
          </p:nvSpPr>
          <p:spPr bwMode="auto">
            <a:xfrm>
              <a:off x="2832" y="12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48" name="Text Box 25"/>
            <p:cNvSpPr txBox="1">
              <a:spLocks noChangeArrowheads="1"/>
            </p:cNvSpPr>
            <p:nvPr/>
          </p:nvSpPr>
          <p:spPr bwMode="auto">
            <a:xfrm>
              <a:off x="462" y="1065"/>
              <a:ext cx="7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latin typeface="Times New Roman" panose="02020603050405020304" pitchFamily="18" charset="0"/>
                </a:rPr>
                <a:t>SULAMA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latin typeface="Times New Roman" panose="02020603050405020304" pitchFamily="18" charset="0"/>
                </a:rPr>
                <a:t>SUYU</a:t>
              </a:r>
            </a:p>
          </p:txBody>
        </p:sp>
        <p:sp>
          <p:nvSpPr>
            <p:cNvPr id="52249" name="Text Box 26"/>
            <p:cNvSpPr txBox="1">
              <a:spLocks noChangeArrowheads="1"/>
            </p:cNvSpPr>
            <p:nvPr/>
          </p:nvSpPr>
          <p:spPr bwMode="auto">
            <a:xfrm>
              <a:off x="3031" y="1391"/>
              <a:ext cx="12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Doyma noktası</a:t>
              </a:r>
            </a:p>
          </p:txBody>
        </p:sp>
        <p:sp>
          <p:nvSpPr>
            <p:cNvPr id="52250" name="Text Box 27"/>
            <p:cNvSpPr txBox="1">
              <a:spLocks noChangeArrowheads="1"/>
            </p:cNvSpPr>
            <p:nvPr/>
          </p:nvSpPr>
          <p:spPr bwMode="auto">
            <a:xfrm>
              <a:off x="3020" y="1631"/>
              <a:ext cx="8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Çok ıslak</a:t>
              </a:r>
            </a:p>
          </p:txBody>
        </p:sp>
        <p:sp>
          <p:nvSpPr>
            <p:cNvPr id="52251" name="Text Box 28"/>
            <p:cNvSpPr txBox="1">
              <a:spLocks noChangeArrowheads="1"/>
            </p:cNvSpPr>
            <p:nvPr/>
          </p:nvSpPr>
          <p:spPr bwMode="auto">
            <a:xfrm>
              <a:off x="3071" y="2111"/>
              <a:ext cx="4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Islak</a:t>
              </a:r>
            </a:p>
          </p:txBody>
        </p:sp>
        <p:sp>
          <p:nvSpPr>
            <p:cNvPr id="52252" name="Text Box 29"/>
            <p:cNvSpPr txBox="1">
              <a:spLocks noChangeArrowheads="1"/>
            </p:cNvSpPr>
            <p:nvPr/>
          </p:nvSpPr>
          <p:spPr bwMode="auto">
            <a:xfrm>
              <a:off x="3069" y="2687"/>
              <a:ext cx="8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TK civarı</a:t>
              </a:r>
            </a:p>
          </p:txBody>
        </p:sp>
        <p:sp>
          <p:nvSpPr>
            <p:cNvPr id="52253" name="Text Box 30"/>
            <p:cNvSpPr txBox="1">
              <a:spLocks noChangeArrowheads="1"/>
            </p:cNvSpPr>
            <p:nvPr/>
          </p:nvSpPr>
          <p:spPr bwMode="auto">
            <a:xfrm>
              <a:off x="3047" y="3407"/>
              <a:ext cx="1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TK’den düşük</a:t>
              </a:r>
            </a:p>
          </p:txBody>
        </p:sp>
        <p:sp>
          <p:nvSpPr>
            <p:cNvPr id="52254" name="Text Box 31"/>
            <p:cNvSpPr txBox="1">
              <a:spLocks noChangeArrowheads="1"/>
            </p:cNvSpPr>
            <p:nvPr/>
          </p:nvSpPr>
          <p:spPr bwMode="auto">
            <a:xfrm>
              <a:off x="4468" y="1899"/>
              <a:ext cx="115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Yerçekimi ile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aşağı doğru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nem hareketi</a:t>
              </a:r>
            </a:p>
          </p:txBody>
        </p:sp>
        <p:sp>
          <p:nvSpPr>
            <p:cNvPr id="52255" name="Text Box 32"/>
            <p:cNvSpPr txBox="1">
              <a:spLocks noChangeArrowheads="1"/>
            </p:cNvSpPr>
            <p:nvPr/>
          </p:nvSpPr>
          <p:spPr bwMode="auto">
            <a:xfrm>
              <a:off x="4468" y="3270"/>
              <a:ext cx="116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Nem hareketi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yok</a:t>
              </a:r>
            </a:p>
          </p:txBody>
        </p:sp>
        <p:sp>
          <p:nvSpPr>
            <p:cNvPr id="52256" name="Line 33"/>
            <p:cNvSpPr>
              <a:spLocks noChangeShapeType="1"/>
            </p:cNvSpPr>
            <p:nvPr/>
          </p:nvSpPr>
          <p:spPr bwMode="auto">
            <a:xfrm>
              <a:off x="4368" y="153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57" name="Line 34"/>
            <p:cNvSpPr>
              <a:spLocks noChangeShapeType="1"/>
            </p:cNvSpPr>
            <p:nvPr/>
          </p:nvSpPr>
          <p:spPr bwMode="auto">
            <a:xfrm>
              <a:off x="4368" y="307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>
              <a:off x="4368" y="403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59" name="Line 36"/>
            <p:cNvSpPr>
              <a:spLocks noChangeShapeType="1"/>
            </p:cNvSpPr>
            <p:nvPr/>
          </p:nvSpPr>
          <p:spPr bwMode="auto">
            <a:xfrm>
              <a:off x="4464" y="1536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60" name="Line 37"/>
            <p:cNvSpPr>
              <a:spLocks noChangeShapeType="1"/>
            </p:cNvSpPr>
            <p:nvPr/>
          </p:nvSpPr>
          <p:spPr bwMode="auto">
            <a:xfrm>
              <a:off x="4464" y="3072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61" name="Line 38"/>
            <p:cNvSpPr>
              <a:spLocks noChangeShapeType="1"/>
            </p:cNvSpPr>
            <p:nvPr/>
          </p:nvSpPr>
          <p:spPr bwMode="auto">
            <a:xfrm>
              <a:off x="384" y="153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384" y="398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63" name="Line 40"/>
            <p:cNvSpPr>
              <a:spLocks noChangeShapeType="1"/>
            </p:cNvSpPr>
            <p:nvPr/>
          </p:nvSpPr>
          <p:spPr bwMode="auto">
            <a:xfrm>
              <a:off x="480" y="1536"/>
              <a:ext cx="0" cy="2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64" name="Text Box 41"/>
            <p:cNvSpPr txBox="1">
              <a:spLocks noChangeArrowheads="1"/>
            </p:cNvSpPr>
            <p:nvPr/>
          </p:nvSpPr>
          <p:spPr bwMode="auto">
            <a:xfrm>
              <a:off x="480" y="268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45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450" y="731838"/>
            <a:ext cx="8229600" cy="685800"/>
          </a:xfrm>
        </p:spPr>
        <p:txBody>
          <a:bodyPr/>
          <a:lstStyle/>
          <a:p>
            <a:pPr algn="l" eaLnBrk="1" hangingPunct="1"/>
            <a:r>
              <a:rPr lang="tr-TR" altLang="tr-TR" sz="3200" b="1" i="1">
                <a:solidFill>
                  <a:schemeClr val="accent2"/>
                </a:solidFill>
                <a:cs typeface="Arial" panose="020B0604020202020204" pitchFamily="34" charset="0"/>
              </a:rPr>
              <a:t>• </a:t>
            </a:r>
            <a:r>
              <a:rPr lang="tr-TR" altLang="tr-TR" sz="3200" b="1" i="1">
                <a:solidFill>
                  <a:schemeClr val="accent2"/>
                </a:solidFill>
              </a:rPr>
              <a:t>Sulamadan sonra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865438" y="2362200"/>
            <a:ext cx="3581400" cy="35877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2865438" y="2667000"/>
            <a:ext cx="3581400" cy="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865438" y="3352800"/>
            <a:ext cx="3581400" cy="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2865438" y="4343400"/>
            <a:ext cx="3581400" cy="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55" name="Freeform 9"/>
          <p:cNvSpPr>
            <a:spLocks/>
          </p:cNvSpPr>
          <p:nvPr/>
        </p:nvSpPr>
        <p:spPr bwMode="auto">
          <a:xfrm>
            <a:off x="3600451" y="1709738"/>
            <a:ext cx="487363" cy="582612"/>
          </a:xfrm>
          <a:custGeom>
            <a:avLst/>
            <a:gdLst>
              <a:gd name="T0" fmla="*/ 2147483646 w 307"/>
              <a:gd name="T1" fmla="*/ 2147483646 h 367"/>
              <a:gd name="T2" fmla="*/ 2147483646 w 307"/>
              <a:gd name="T3" fmla="*/ 2147483646 h 367"/>
              <a:gd name="T4" fmla="*/ 0 w 307"/>
              <a:gd name="T5" fmla="*/ 2147483646 h 367"/>
              <a:gd name="T6" fmla="*/ 2147483646 w 307"/>
              <a:gd name="T7" fmla="*/ 2147483646 h 367"/>
              <a:gd name="T8" fmla="*/ 2147483646 w 307"/>
              <a:gd name="T9" fmla="*/ 0 h 367"/>
              <a:gd name="T10" fmla="*/ 2147483646 w 307"/>
              <a:gd name="T11" fmla="*/ 2147483646 h 367"/>
              <a:gd name="T12" fmla="*/ 2147483646 w 307"/>
              <a:gd name="T13" fmla="*/ 2147483646 h 367"/>
              <a:gd name="T14" fmla="*/ 2147483646 w 307"/>
              <a:gd name="T15" fmla="*/ 2147483646 h 367"/>
              <a:gd name="T16" fmla="*/ 2147483646 w 307"/>
              <a:gd name="T17" fmla="*/ 2147483646 h 367"/>
              <a:gd name="T18" fmla="*/ 2147483646 w 307"/>
              <a:gd name="T19" fmla="*/ 2147483646 h 3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367"/>
              <a:gd name="T32" fmla="*/ 307 w 307"/>
              <a:gd name="T33" fmla="*/ 367 h 3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367">
                <a:moveTo>
                  <a:pt x="128" y="367"/>
                </a:moveTo>
                <a:cubicBezTo>
                  <a:pt x="117" y="335"/>
                  <a:pt x="97" y="332"/>
                  <a:pt x="75" y="307"/>
                </a:cubicBezTo>
                <a:cubicBezTo>
                  <a:pt x="33" y="258"/>
                  <a:pt x="13" y="212"/>
                  <a:pt x="0" y="150"/>
                </a:cubicBezTo>
                <a:cubicBezTo>
                  <a:pt x="9" y="116"/>
                  <a:pt x="12" y="71"/>
                  <a:pt x="38" y="45"/>
                </a:cubicBezTo>
                <a:cubicBezTo>
                  <a:pt x="72" y="11"/>
                  <a:pt x="143" y="7"/>
                  <a:pt x="187" y="0"/>
                </a:cubicBezTo>
                <a:cubicBezTo>
                  <a:pt x="212" y="2"/>
                  <a:pt x="238" y="2"/>
                  <a:pt x="262" y="7"/>
                </a:cubicBezTo>
                <a:cubicBezTo>
                  <a:pt x="296" y="15"/>
                  <a:pt x="301" y="70"/>
                  <a:pt x="307" y="97"/>
                </a:cubicBezTo>
                <a:cubicBezTo>
                  <a:pt x="292" y="163"/>
                  <a:pt x="276" y="216"/>
                  <a:pt x="217" y="254"/>
                </a:cubicBezTo>
                <a:cubicBezTo>
                  <a:pt x="200" y="280"/>
                  <a:pt x="180" y="292"/>
                  <a:pt x="158" y="314"/>
                </a:cubicBezTo>
                <a:cubicBezTo>
                  <a:pt x="141" y="364"/>
                  <a:pt x="157" y="352"/>
                  <a:pt x="128" y="367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3256" name="Freeform 10"/>
          <p:cNvSpPr>
            <a:spLocks/>
          </p:cNvSpPr>
          <p:nvPr/>
        </p:nvSpPr>
        <p:spPr bwMode="auto">
          <a:xfrm rot="-3607288">
            <a:off x="3324226" y="1860551"/>
            <a:ext cx="487363" cy="582613"/>
          </a:xfrm>
          <a:custGeom>
            <a:avLst/>
            <a:gdLst>
              <a:gd name="T0" fmla="*/ 2147483646 w 307"/>
              <a:gd name="T1" fmla="*/ 2147483646 h 367"/>
              <a:gd name="T2" fmla="*/ 2147483646 w 307"/>
              <a:gd name="T3" fmla="*/ 2147483646 h 367"/>
              <a:gd name="T4" fmla="*/ 0 w 307"/>
              <a:gd name="T5" fmla="*/ 2147483646 h 367"/>
              <a:gd name="T6" fmla="*/ 2147483646 w 307"/>
              <a:gd name="T7" fmla="*/ 2147483646 h 367"/>
              <a:gd name="T8" fmla="*/ 2147483646 w 307"/>
              <a:gd name="T9" fmla="*/ 0 h 367"/>
              <a:gd name="T10" fmla="*/ 2147483646 w 307"/>
              <a:gd name="T11" fmla="*/ 2147483646 h 367"/>
              <a:gd name="T12" fmla="*/ 2147483646 w 307"/>
              <a:gd name="T13" fmla="*/ 2147483646 h 367"/>
              <a:gd name="T14" fmla="*/ 2147483646 w 307"/>
              <a:gd name="T15" fmla="*/ 2147483646 h 367"/>
              <a:gd name="T16" fmla="*/ 2147483646 w 307"/>
              <a:gd name="T17" fmla="*/ 2147483646 h 367"/>
              <a:gd name="T18" fmla="*/ 2147483646 w 307"/>
              <a:gd name="T19" fmla="*/ 2147483646 h 3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367"/>
              <a:gd name="T32" fmla="*/ 307 w 307"/>
              <a:gd name="T33" fmla="*/ 367 h 3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367">
                <a:moveTo>
                  <a:pt x="128" y="367"/>
                </a:moveTo>
                <a:cubicBezTo>
                  <a:pt x="117" y="335"/>
                  <a:pt x="97" y="332"/>
                  <a:pt x="75" y="307"/>
                </a:cubicBezTo>
                <a:cubicBezTo>
                  <a:pt x="33" y="258"/>
                  <a:pt x="13" y="212"/>
                  <a:pt x="0" y="150"/>
                </a:cubicBezTo>
                <a:cubicBezTo>
                  <a:pt x="9" y="116"/>
                  <a:pt x="12" y="71"/>
                  <a:pt x="38" y="45"/>
                </a:cubicBezTo>
                <a:cubicBezTo>
                  <a:pt x="72" y="11"/>
                  <a:pt x="143" y="7"/>
                  <a:pt x="187" y="0"/>
                </a:cubicBezTo>
                <a:cubicBezTo>
                  <a:pt x="212" y="2"/>
                  <a:pt x="238" y="2"/>
                  <a:pt x="262" y="7"/>
                </a:cubicBezTo>
                <a:cubicBezTo>
                  <a:pt x="296" y="15"/>
                  <a:pt x="301" y="70"/>
                  <a:pt x="307" y="97"/>
                </a:cubicBezTo>
                <a:cubicBezTo>
                  <a:pt x="292" y="163"/>
                  <a:pt x="276" y="216"/>
                  <a:pt x="217" y="254"/>
                </a:cubicBezTo>
                <a:cubicBezTo>
                  <a:pt x="200" y="280"/>
                  <a:pt x="180" y="292"/>
                  <a:pt x="158" y="314"/>
                </a:cubicBezTo>
                <a:cubicBezTo>
                  <a:pt x="141" y="364"/>
                  <a:pt x="157" y="352"/>
                  <a:pt x="128" y="367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3257" name="Freeform 11"/>
          <p:cNvSpPr>
            <a:spLocks/>
          </p:cNvSpPr>
          <p:nvPr/>
        </p:nvSpPr>
        <p:spPr bwMode="auto">
          <a:xfrm rot="2885951">
            <a:off x="3781426" y="1890713"/>
            <a:ext cx="487362" cy="582613"/>
          </a:xfrm>
          <a:custGeom>
            <a:avLst/>
            <a:gdLst>
              <a:gd name="T0" fmla="*/ 2147483646 w 307"/>
              <a:gd name="T1" fmla="*/ 2147483646 h 367"/>
              <a:gd name="T2" fmla="*/ 2147483646 w 307"/>
              <a:gd name="T3" fmla="*/ 2147483646 h 367"/>
              <a:gd name="T4" fmla="*/ 0 w 307"/>
              <a:gd name="T5" fmla="*/ 2147483646 h 367"/>
              <a:gd name="T6" fmla="*/ 2147483646 w 307"/>
              <a:gd name="T7" fmla="*/ 2147483646 h 367"/>
              <a:gd name="T8" fmla="*/ 2147483646 w 307"/>
              <a:gd name="T9" fmla="*/ 0 h 367"/>
              <a:gd name="T10" fmla="*/ 2147483646 w 307"/>
              <a:gd name="T11" fmla="*/ 2147483646 h 367"/>
              <a:gd name="T12" fmla="*/ 2147483646 w 307"/>
              <a:gd name="T13" fmla="*/ 2147483646 h 367"/>
              <a:gd name="T14" fmla="*/ 2147483646 w 307"/>
              <a:gd name="T15" fmla="*/ 2147483646 h 367"/>
              <a:gd name="T16" fmla="*/ 2147483646 w 307"/>
              <a:gd name="T17" fmla="*/ 2147483646 h 367"/>
              <a:gd name="T18" fmla="*/ 2147483646 w 307"/>
              <a:gd name="T19" fmla="*/ 2147483646 h 3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367"/>
              <a:gd name="T32" fmla="*/ 307 w 307"/>
              <a:gd name="T33" fmla="*/ 367 h 3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367">
                <a:moveTo>
                  <a:pt x="128" y="367"/>
                </a:moveTo>
                <a:cubicBezTo>
                  <a:pt x="117" y="335"/>
                  <a:pt x="97" y="332"/>
                  <a:pt x="75" y="307"/>
                </a:cubicBezTo>
                <a:cubicBezTo>
                  <a:pt x="33" y="258"/>
                  <a:pt x="13" y="212"/>
                  <a:pt x="0" y="150"/>
                </a:cubicBezTo>
                <a:cubicBezTo>
                  <a:pt x="9" y="116"/>
                  <a:pt x="12" y="71"/>
                  <a:pt x="38" y="45"/>
                </a:cubicBezTo>
                <a:cubicBezTo>
                  <a:pt x="72" y="11"/>
                  <a:pt x="143" y="7"/>
                  <a:pt x="187" y="0"/>
                </a:cubicBezTo>
                <a:cubicBezTo>
                  <a:pt x="212" y="2"/>
                  <a:pt x="238" y="2"/>
                  <a:pt x="262" y="7"/>
                </a:cubicBezTo>
                <a:cubicBezTo>
                  <a:pt x="296" y="15"/>
                  <a:pt x="301" y="70"/>
                  <a:pt x="307" y="97"/>
                </a:cubicBezTo>
                <a:cubicBezTo>
                  <a:pt x="292" y="163"/>
                  <a:pt x="276" y="216"/>
                  <a:pt x="217" y="254"/>
                </a:cubicBezTo>
                <a:cubicBezTo>
                  <a:pt x="200" y="280"/>
                  <a:pt x="180" y="292"/>
                  <a:pt x="158" y="314"/>
                </a:cubicBezTo>
                <a:cubicBezTo>
                  <a:pt x="141" y="364"/>
                  <a:pt x="157" y="352"/>
                  <a:pt x="128" y="367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grpSp>
        <p:nvGrpSpPr>
          <p:cNvPr id="53258" name="Group 12"/>
          <p:cNvGrpSpPr>
            <a:grpSpLocks/>
          </p:cNvGrpSpPr>
          <p:nvPr/>
        </p:nvGrpSpPr>
        <p:grpSpPr bwMode="auto">
          <a:xfrm>
            <a:off x="2743200" y="2319338"/>
            <a:ext cx="1951038" cy="3408362"/>
            <a:chOff x="432" y="1536"/>
            <a:chExt cx="1229" cy="2147"/>
          </a:xfrm>
        </p:grpSpPr>
        <p:sp>
          <p:nvSpPr>
            <p:cNvPr id="53346" name="Freeform 13"/>
            <p:cNvSpPr>
              <a:spLocks/>
            </p:cNvSpPr>
            <p:nvPr/>
          </p:nvSpPr>
          <p:spPr bwMode="auto">
            <a:xfrm>
              <a:off x="1021" y="1536"/>
              <a:ext cx="179" cy="2147"/>
            </a:xfrm>
            <a:custGeom>
              <a:avLst/>
              <a:gdLst>
                <a:gd name="T0" fmla="*/ 75 w 179"/>
                <a:gd name="T1" fmla="*/ 0 h 2147"/>
                <a:gd name="T2" fmla="*/ 45 w 179"/>
                <a:gd name="T3" fmla="*/ 120 h 2147"/>
                <a:gd name="T4" fmla="*/ 15 w 179"/>
                <a:gd name="T5" fmla="*/ 202 h 2147"/>
                <a:gd name="T6" fmla="*/ 0 w 179"/>
                <a:gd name="T7" fmla="*/ 270 h 2147"/>
                <a:gd name="T8" fmla="*/ 45 w 179"/>
                <a:gd name="T9" fmla="*/ 494 h 2147"/>
                <a:gd name="T10" fmla="*/ 105 w 179"/>
                <a:gd name="T11" fmla="*/ 636 h 2147"/>
                <a:gd name="T12" fmla="*/ 135 w 179"/>
                <a:gd name="T13" fmla="*/ 719 h 2147"/>
                <a:gd name="T14" fmla="*/ 90 w 179"/>
                <a:gd name="T15" fmla="*/ 1317 h 2147"/>
                <a:gd name="T16" fmla="*/ 82 w 179"/>
                <a:gd name="T17" fmla="*/ 1728 h 2147"/>
                <a:gd name="T18" fmla="*/ 112 w 179"/>
                <a:gd name="T19" fmla="*/ 1878 h 2147"/>
                <a:gd name="T20" fmla="*/ 142 w 179"/>
                <a:gd name="T21" fmla="*/ 1953 h 2147"/>
                <a:gd name="T22" fmla="*/ 164 w 179"/>
                <a:gd name="T23" fmla="*/ 2043 h 2147"/>
                <a:gd name="T24" fmla="*/ 172 w 179"/>
                <a:gd name="T25" fmla="*/ 2117 h 2147"/>
                <a:gd name="T26" fmla="*/ 179 w 179"/>
                <a:gd name="T27" fmla="*/ 2147 h 2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9"/>
                <a:gd name="T43" fmla="*/ 0 h 2147"/>
                <a:gd name="T44" fmla="*/ 179 w 179"/>
                <a:gd name="T45" fmla="*/ 2147 h 2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9" h="2147">
                  <a:moveTo>
                    <a:pt x="75" y="0"/>
                  </a:moveTo>
                  <a:cubicBezTo>
                    <a:pt x="69" y="48"/>
                    <a:pt x="71" y="82"/>
                    <a:pt x="45" y="120"/>
                  </a:cubicBezTo>
                  <a:cubicBezTo>
                    <a:pt x="36" y="148"/>
                    <a:pt x="23" y="174"/>
                    <a:pt x="15" y="202"/>
                  </a:cubicBezTo>
                  <a:cubicBezTo>
                    <a:pt x="9" y="224"/>
                    <a:pt x="0" y="270"/>
                    <a:pt x="0" y="270"/>
                  </a:cubicBezTo>
                  <a:cubicBezTo>
                    <a:pt x="5" y="349"/>
                    <a:pt x="9" y="423"/>
                    <a:pt x="45" y="494"/>
                  </a:cubicBezTo>
                  <a:cubicBezTo>
                    <a:pt x="57" y="546"/>
                    <a:pt x="75" y="592"/>
                    <a:pt x="105" y="636"/>
                  </a:cubicBezTo>
                  <a:cubicBezTo>
                    <a:pt x="114" y="665"/>
                    <a:pt x="127" y="690"/>
                    <a:pt x="135" y="719"/>
                  </a:cubicBezTo>
                  <a:cubicBezTo>
                    <a:pt x="130" y="910"/>
                    <a:pt x="135" y="1126"/>
                    <a:pt x="90" y="1317"/>
                  </a:cubicBezTo>
                  <a:cubicBezTo>
                    <a:pt x="87" y="1454"/>
                    <a:pt x="87" y="1591"/>
                    <a:pt x="82" y="1728"/>
                  </a:cubicBezTo>
                  <a:cubicBezTo>
                    <a:pt x="80" y="1781"/>
                    <a:pt x="62" y="1844"/>
                    <a:pt x="112" y="1878"/>
                  </a:cubicBezTo>
                  <a:cubicBezTo>
                    <a:pt x="120" y="1907"/>
                    <a:pt x="125" y="1928"/>
                    <a:pt x="142" y="1953"/>
                  </a:cubicBezTo>
                  <a:cubicBezTo>
                    <a:pt x="149" y="1983"/>
                    <a:pt x="157" y="2013"/>
                    <a:pt x="164" y="2043"/>
                  </a:cubicBezTo>
                  <a:cubicBezTo>
                    <a:pt x="167" y="2068"/>
                    <a:pt x="168" y="2092"/>
                    <a:pt x="172" y="2117"/>
                  </a:cubicBezTo>
                  <a:cubicBezTo>
                    <a:pt x="173" y="2127"/>
                    <a:pt x="179" y="2147"/>
                    <a:pt x="179" y="2147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7" name="Freeform 14"/>
            <p:cNvSpPr>
              <a:spLocks/>
            </p:cNvSpPr>
            <p:nvPr/>
          </p:nvSpPr>
          <p:spPr bwMode="auto">
            <a:xfrm>
              <a:off x="1040" y="1743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8" name="Freeform 15"/>
            <p:cNvSpPr>
              <a:spLocks/>
            </p:cNvSpPr>
            <p:nvPr/>
          </p:nvSpPr>
          <p:spPr bwMode="auto">
            <a:xfrm>
              <a:off x="1152" y="2270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9" name="Freeform 16"/>
            <p:cNvSpPr>
              <a:spLocks/>
            </p:cNvSpPr>
            <p:nvPr/>
          </p:nvSpPr>
          <p:spPr bwMode="auto">
            <a:xfrm>
              <a:off x="1152" y="2558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0" name="Freeform 17"/>
            <p:cNvSpPr>
              <a:spLocks/>
            </p:cNvSpPr>
            <p:nvPr/>
          </p:nvSpPr>
          <p:spPr bwMode="auto">
            <a:xfrm>
              <a:off x="1104" y="2846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1" name="Freeform 18"/>
            <p:cNvSpPr>
              <a:spLocks/>
            </p:cNvSpPr>
            <p:nvPr/>
          </p:nvSpPr>
          <p:spPr bwMode="auto">
            <a:xfrm rot="-6368639">
              <a:off x="545" y="1759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2" name="Freeform 19"/>
            <p:cNvSpPr>
              <a:spLocks/>
            </p:cNvSpPr>
            <p:nvPr/>
          </p:nvSpPr>
          <p:spPr bwMode="auto">
            <a:xfrm rot="-6368639">
              <a:off x="655" y="2095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3" name="Freeform 20"/>
            <p:cNvSpPr>
              <a:spLocks/>
            </p:cNvSpPr>
            <p:nvPr/>
          </p:nvSpPr>
          <p:spPr bwMode="auto">
            <a:xfrm rot="-6368639">
              <a:off x="689" y="2383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4" name="Freeform 21"/>
            <p:cNvSpPr>
              <a:spLocks/>
            </p:cNvSpPr>
            <p:nvPr/>
          </p:nvSpPr>
          <p:spPr bwMode="auto">
            <a:xfrm rot="-6368639">
              <a:off x="641" y="2767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5" name="Freeform 22"/>
            <p:cNvSpPr>
              <a:spLocks/>
            </p:cNvSpPr>
            <p:nvPr/>
          </p:nvSpPr>
          <p:spPr bwMode="auto">
            <a:xfrm>
              <a:off x="613" y="1855"/>
              <a:ext cx="225" cy="90"/>
            </a:xfrm>
            <a:custGeom>
              <a:avLst/>
              <a:gdLst>
                <a:gd name="T0" fmla="*/ 225 w 225"/>
                <a:gd name="T1" fmla="*/ 90 h 90"/>
                <a:gd name="T2" fmla="*/ 60 w 225"/>
                <a:gd name="T3" fmla="*/ 53 h 90"/>
                <a:gd name="T4" fmla="*/ 45 w 225"/>
                <a:gd name="T5" fmla="*/ 30 h 90"/>
                <a:gd name="T6" fmla="*/ 0 w 225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90"/>
                <a:gd name="T14" fmla="*/ 225 w 225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90">
                  <a:moveTo>
                    <a:pt x="225" y="90"/>
                  </a:moveTo>
                  <a:cubicBezTo>
                    <a:pt x="171" y="55"/>
                    <a:pt x="129" y="58"/>
                    <a:pt x="60" y="53"/>
                  </a:cubicBezTo>
                  <a:cubicBezTo>
                    <a:pt x="55" y="45"/>
                    <a:pt x="52" y="36"/>
                    <a:pt x="45" y="30"/>
                  </a:cubicBezTo>
                  <a:cubicBezTo>
                    <a:pt x="31" y="18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6" name="Freeform 23"/>
            <p:cNvSpPr>
              <a:spLocks/>
            </p:cNvSpPr>
            <p:nvPr/>
          </p:nvSpPr>
          <p:spPr bwMode="auto">
            <a:xfrm>
              <a:off x="1212" y="1900"/>
              <a:ext cx="45" cy="322"/>
            </a:xfrm>
            <a:custGeom>
              <a:avLst/>
              <a:gdLst>
                <a:gd name="T0" fmla="*/ 45 w 45"/>
                <a:gd name="T1" fmla="*/ 0 h 322"/>
                <a:gd name="T2" fmla="*/ 0 w 45"/>
                <a:gd name="T3" fmla="*/ 254 h 322"/>
                <a:gd name="T4" fmla="*/ 0 w 45"/>
                <a:gd name="T5" fmla="*/ 322 h 322"/>
                <a:gd name="T6" fmla="*/ 0 60000 65536"/>
                <a:gd name="T7" fmla="*/ 0 60000 65536"/>
                <a:gd name="T8" fmla="*/ 0 60000 65536"/>
                <a:gd name="T9" fmla="*/ 0 w 45"/>
                <a:gd name="T10" fmla="*/ 0 h 322"/>
                <a:gd name="T11" fmla="*/ 45 w 45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322">
                  <a:moveTo>
                    <a:pt x="45" y="0"/>
                  </a:moveTo>
                  <a:cubicBezTo>
                    <a:pt x="23" y="83"/>
                    <a:pt x="20" y="170"/>
                    <a:pt x="0" y="254"/>
                  </a:cubicBezTo>
                  <a:cubicBezTo>
                    <a:pt x="9" y="291"/>
                    <a:pt x="0" y="287"/>
                    <a:pt x="0" y="322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7" name="Freeform 24"/>
            <p:cNvSpPr>
              <a:spLocks/>
            </p:cNvSpPr>
            <p:nvPr/>
          </p:nvSpPr>
          <p:spPr bwMode="auto">
            <a:xfrm>
              <a:off x="1339" y="2005"/>
              <a:ext cx="232" cy="149"/>
            </a:xfrm>
            <a:custGeom>
              <a:avLst/>
              <a:gdLst>
                <a:gd name="T0" fmla="*/ 0 w 232"/>
                <a:gd name="T1" fmla="*/ 15 h 149"/>
                <a:gd name="T2" fmla="*/ 22 w 232"/>
                <a:gd name="T3" fmla="*/ 0 h 149"/>
                <a:gd name="T4" fmla="*/ 45 w 232"/>
                <a:gd name="T5" fmla="*/ 15 h 149"/>
                <a:gd name="T6" fmla="*/ 127 w 232"/>
                <a:gd name="T7" fmla="*/ 45 h 149"/>
                <a:gd name="T8" fmla="*/ 172 w 232"/>
                <a:gd name="T9" fmla="*/ 75 h 149"/>
                <a:gd name="T10" fmla="*/ 195 w 232"/>
                <a:gd name="T11" fmla="*/ 90 h 149"/>
                <a:gd name="T12" fmla="*/ 232 w 232"/>
                <a:gd name="T13" fmla="*/ 149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"/>
                <a:gd name="T22" fmla="*/ 0 h 149"/>
                <a:gd name="T23" fmla="*/ 232 w 2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" h="149">
                  <a:moveTo>
                    <a:pt x="0" y="15"/>
                  </a:moveTo>
                  <a:cubicBezTo>
                    <a:pt x="7" y="10"/>
                    <a:pt x="13" y="0"/>
                    <a:pt x="22" y="0"/>
                  </a:cubicBezTo>
                  <a:cubicBezTo>
                    <a:pt x="31" y="0"/>
                    <a:pt x="37" y="12"/>
                    <a:pt x="45" y="15"/>
                  </a:cubicBezTo>
                  <a:cubicBezTo>
                    <a:pt x="106" y="39"/>
                    <a:pt x="82" y="18"/>
                    <a:pt x="127" y="45"/>
                  </a:cubicBezTo>
                  <a:cubicBezTo>
                    <a:pt x="142" y="54"/>
                    <a:pt x="157" y="65"/>
                    <a:pt x="172" y="75"/>
                  </a:cubicBezTo>
                  <a:cubicBezTo>
                    <a:pt x="180" y="80"/>
                    <a:pt x="195" y="90"/>
                    <a:pt x="195" y="90"/>
                  </a:cubicBezTo>
                  <a:cubicBezTo>
                    <a:pt x="209" y="111"/>
                    <a:pt x="214" y="131"/>
                    <a:pt x="232" y="149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8" name="Freeform 25"/>
            <p:cNvSpPr>
              <a:spLocks/>
            </p:cNvSpPr>
            <p:nvPr/>
          </p:nvSpPr>
          <p:spPr bwMode="auto">
            <a:xfrm>
              <a:off x="756" y="1937"/>
              <a:ext cx="119" cy="347"/>
            </a:xfrm>
            <a:custGeom>
              <a:avLst/>
              <a:gdLst>
                <a:gd name="T0" fmla="*/ 119 w 119"/>
                <a:gd name="T1" fmla="*/ 0 h 347"/>
                <a:gd name="T2" fmla="*/ 97 w 119"/>
                <a:gd name="T3" fmla="*/ 180 h 347"/>
                <a:gd name="T4" fmla="*/ 22 w 119"/>
                <a:gd name="T5" fmla="*/ 322 h 347"/>
                <a:gd name="T6" fmla="*/ 0 w 119"/>
                <a:gd name="T7" fmla="*/ 345 h 3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347"/>
                <a:gd name="T14" fmla="*/ 119 w 119"/>
                <a:gd name="T15" fmla="*/ 347 h 3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347">
                  <a:moveTo>
                    <a:pt x="119" y="0"/>
                  </a:moveTo>
                  <a:cubicBezTo>
                    <a:pt x="115" y="65"/>
                    <a:pt x="111" y="119"/>
                    <a:pt x="97" y="180"/>
                  </a:cubicBezTo>
                  <a:cubicBezTo>
                    <a:pt x="89" y="284"/>
                    <a:pt x="110" y="294"/>
                    <a:pt x="22" y="322"/>
                  </a:cubicBezTo>
                  <a:cubicBezTo>
                    <a:pt x="6" y="347"/>
                    <a:pt x="16" y="345"/>
                    <a:pt x="0" y="345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59" name="Freeform 26"/>
            <p:cNvSpPr>
              <a:spLocks/>
            </p:cNvSpPr>
            <p:nvPr/>
          </p:nvSpPr>
          <p:spPr bwMode="auto">
            <a:xfrm>
              <a:off x="929" y="2224"/>
              <a:ext cx="59" cy="274"/>
            </a:xfrm>
            <a:custGeom>
              <a:avLst/>
              <a:gdLst>
                <a:gd name="T0" fmla="*/ 51 w 59"/>
                <a:gd name="T1" fmla="*/ 58 h 274"/>
                <a:gd name="T2" fmla="*/ 51 w 59"/>
                <a:gd name="T3" fmla="*/ 162 h 274"/>
                <a:gd name="T4" fmla="*/ 36 w 59"/>
                <a:gd name="T5" fmla="*/ 230 h 274"/>
                <a:gd name="T6" fmla="*/ 6 w 59"/>
                <a:gd name="T7" fmla="*/ 27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274"/>
                <a:gd name="T14" fmla="*/ 59 w 59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274">
                  <a:moveTo>
                    <a:pt x="51" y="58"/>
                  </a:moveTo>
                  <a:cubicBezTo>
                    <a:pt x="28" y="163"/>
                    <a:pt x="59" y="0"/>
                    <a:pt x="51" y="162"/>
                  </a:cubicBezTo>
                  <a:cubicBezTo>
                    <a:pt x="50" y="185"/>
                    <a:pt x="55" y="216"/>
                    <a:pt x="36" y="230"/>
                  </a:cubicBezTo>
                  <a:cubicBezTo>
                    <a:pt x="0" y="256"/>
                    <a:pt x="6" y="240"/>
                    <a:pt x="6" y="274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60" name="Freeform 27"/>
            <p:cNvSpPr>
              <a:spLocks/>
            </p:cNvSpPr>
            <p:nvPr/>
          </p:nvSpPr>
          <p:spPr bwMode="auto">
            <a:xfrm>
              <a:off x="823" y="2648"/>
              <a:ext cx="105" cy="217"/>
            </a:xfrm>
            <a:custGeom>
              <a:avLst/>
              <a:gdLst>
                <a:gd name="T0" fmla="*/ 0 w 105"/>
                <a:gd name="T1" fmla="*/ 0 h 217"/>
                <a:gd name="T2" fmla="*/ 52 w 105"/>
                <a:gd name="T3" fmla="*/ 75 h 217"/>
                <a:gd name="T4" fmla="*/ 60 w 105"/>
                <a:gd name="T5" fmla="*/ 202 h 217"/>
                <a:gd name="T6" fmla="*/ 105 w 105"/>
                <a:gd name="T7" fmla="*/ 21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17"/>
                <a:gd name="T14" fmla="*/ 105 w 105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17">
                  <a:moveTo>
                    <a:pt x="0" y="0"/>
                  </a:moveTo>
                  <a:cubicBezTo>
                    <a:pt x="58" y="38"/>
                    <a:pt x="42" y="12"/>
                    <a:pt x="52" y="75"/>
                  </a:cubicBezTo>
                  <a:cubicBezTo>
                    <a:pt x="55" y="117"/>
                    <a:pt x="45" y="162"/>
                    <a:pt x="60" y="202"/>
                  </a:cubicBezTo>
                  <a:cubicBezTo>
                    <a:pt x="66" y="217"/>
                    <a:pt x="105" y="217"/>
                    <a:pt x="105" y="217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61" name="Freeform 28"/>
            <p:cNvSpPr>
              <a:spLocks/>
            </p:cNvSpPr>
            <p:nvPr/>
          </p:nvSpPr>
          <p:spPr bwMode="auto">
            <a:xfrm>
              <a:off x="1448" y="2513"/>
              <a:ext cx="198" cy="105"/>
            </a:xfrm>
            <a:custGeom>
              <a:avLst/>
              <a:gdLst>
                <a:gd name="T0" fmla="*/ 11 w 198"/>
                <a:gd name="T1" fmla="*/ 0 h 105"/>
                <a:gd name="T2" fmla="*/ 86 w 198"/>
                <a:gd name="T3" fmla="*/ 0 h 105"/>
                <a:gd name="T4" fmla="*/ 153 w 198"/>
                <a:gd name="T5" fmla="*/ 8 h 105"/>
                <a:gd name="T6" fmla="*/ 168 w 198"/>
                <a:gd name="T7" fmla="*/ 60 h 105"/>
                <a:gd name="T8" fmla="*/ 198 w 198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105"/>
                <a:gd name="T17" fmla="*/ 198 w 19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105">
                  <a:moveTo>
                    <a:pt x="11" y="0"/>
                  </a:moveTo>
                  <a:cubicBezTo>
                    <a:pt x="61" y="18"/>
                    <a:pt x="0" y="0"/>
                    <a:pt x="86" y="0"/>
                  </a:cubicBezTo>
                  <a:cubicBezTo>
                    <a:pt x="108" y="0"/>
                    <a:pt x="131" y="5"/>
                    <a:pt x="153" y="8"/>
                  </a:cubicBezTo>
                  <a:cubicBezTo>
                    <a:pt x="156" y="20"/>
                    <a:pt x="161" y="48"/>
                    <a:pt x="168" y="60"/>
                  </a:cubicBezTo>
                  <a:cubicBezTo>
                    <a:pt x="177" y="76"/>
                    <a:pt x="198" y="105"/>
                    <a:pt x="198" y="105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62" name="Freeform 29"/>
            <p:cNvSpPr>
              <a:spLocks/>
            </p:cNvSpPr>
            <p:nvPr/>
          </p:nvSpPr>
          <p:spPr bwMode="auto">
            <a:xfrm>
              <a:off x="1122" y="1809"/>
              <a:ext cx="539" cy="226"/>
            </a:xfrm>
            <a:custGeom>
              <a:avLst/>
              <a:gdLst>
                <a:gd name="T0" fmla="*/ 0 w 539"/>
                <a:gd name="T1" fmla="*/ 24 h 226"/>
                <a:gd name="T2" fmla="*/ 142 w 539"/>
                <a:gd name="T3" fmla="*/ 16 h 226"/>
                <a:gd name="T4" fmla="*/ 277 w 539"/>
                <a:gd name="T5" fmla="*/ 69 h 226"/>
                <a:gd name="T6" fmla="*/ 322 w 539"/>
                <a:gd name="T7" fmla="*/ 84 h 226"/>
                <a:gd name="T8" fmla="*/ 344 w 539"/>
                <a:gd name="T9" fmla="*/ 91 h 226"/>
                <a:gd name="T10" fmla="*/ 479 w 539"/>
                <a:gd name="T11" fmla="*/ 173 h 226"/>
                <a:gd name="T12" fmla="*/ 501 w 539"/>
                <a:gd name="T13" fmla="*/ 196 h 226"/>
                <a:gd name="T14" fmla="*/ 524 w 539"/>
                <a:gd name="T15" fmla="*/ 203 h 226"/>
                <a:gd name="T16" fmla="*/ 539 w 539"/>
                <a:gd name="T17" fmla="*/ 226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226"/>
                <a:gd name="T29" fmla="*/ 539 w 539"/>
                <a:gd name="T30" fmla="*/ 226 h 2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226">
                  <a:moveTo>
                    <a:pt x="0" y="24"/>
                  </a:moveTo>
                  <a:cubicBezTo>
                    <a:pt x="53" y="32"/>
                    <a:pt x="87" y="23"/>
                    <a:pt x="142" y="16"/>
                  </a:cubicBezTo>
                  <a:cubicBezTo>
                    <a:pt x="195" y="0"/>
                    <a:pt x="235" y="41"/>
                    <a:pt x="277" y="69"/>
                  </a:cubicBezTo>
                  <a:cubicBezTo>
                    <a:pt x="290" y="78"/>
                    <a:pt x="307" y="79"/>
                    <a:pt x="322" y="84"/>
                  </a:cubicBezTo>
                  <a:cubicBezTo>
                    <a:pt x="329" y="86"/>
                    <a:pt x="344" y="91"/>
                    <a:pt x="344" y="91"/>
                  </a:cubicBezTo>
                  <a:cubicBezTo>
                    <a:pt x="381" y="127"/>
                    <a:pt x="429" y="158"/>
                    <a:pt x="479" y="173"/>
                  </a:cubicBezTo>
                  <a:cubicBezTo>
                    <a:pt x="486" y="181"/>
                    <a:pt x="492" y="190"/>
                    <a:pt x="501" y="196"/>
                  </a:cubicBezTo>
                  <a:cubicBezTo>
                    <a:pt x="508" y="200"/>
                    <a:pt x="518" y="198"/>
                    <a:pt x="524" y="203"/>
                  </a:cubicBezTo>
                  <a:cubicBezTo>
                    <a:pt x="531" y="209"/>
                    <a:pt x="539" y="226"/>
                    <a:pt x="539" y="226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63" name="Freeform 30"/>
            <p:cNvSpPr>
              <a:spLocks/>
            </p:cNvSpPr>
            <p:nvPr/>
          </p:nvSpPr>
          <p:spPr bwMode="auto">
            <a:xfrm>
              <a:off x="1227" y="2087"/>
              <a:ext cx="143" cy="248"/>
            </a:xfrm>
            <a:custGeom>
              <a:avLst/>
              <a:gdLst>
                <a:gd name="T0" fmla="*/ 0 w 143"/>
                <a:gd name="T1" fmla="*/ 0 h 248"/>
                <a:gd name="T2" fmla="*/ 7 w 143"/>
                <a:gd name="T3" fmla="*/ 82 h 248"/>
                <a:gd name="T4" fmla="*/ 97 w 143"/>
                <a:gd name="T5" fmla="*/ 172 h 248"/>
                <a:gd name="T6" fmla="*/ 127 w 143"/>
                <a:gd name="T7" fmla="*/ 217 h 248"/>
                <a:gd name="T8" fmla="*/ 142 w 143"/>
                <a:gd name="T9" fmla="*/ 232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48"/>
                <a:gd name="T17" fmla="*/ 143 w 143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48">
                  <a:moveTo>
                    <a:pt x="0" y="0"/>
                  </a:moveTo>
                  <a:cubicBezTo>
                    <a:pt x="2" y="27"/>
                    <a:pt x="0" y="56"/>
                    <a:pt x="7" y="82"/>
                  </a:cubicBezTo>
                  <a:cubicBezTo>
                    <a:pt x="16" y="114"/>
                    <a:pt x="69" y="158"/>
                    <a:pt x="97" y="172"/>
                  </a:cubicBezTo>
                  <a:cubicBezTo>
                    <a:pt x="107" y="187"/>
                    <a:pt x="117" y="202"/>
                    <a:pt x="127" y="217"/>
                  </a:cubicBezTo>
                  <a:cubicBezTo>
                    <a:pt x="143" y="241"/>
                    <a:pt x="142" y="248"/>
                    <a:pt x="142" y="232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64" name="Freeform 31"/>
            <p:cNvSpPr>
              <a:spLocks/>
            </p:cNvSpPr>
            <p:nvPr/>
          </p:nvSpPr>
          <p:spPr bwMode="auto">
            <a:xfrm>
              <a:off x="853" y="3000"/>
              <a:ext cx="126" cy="420"/>
            </a:xfrm>
            <a:custGeom>
              <a:avLst/>
              <a:gdLst>
                <a:gd name="T0" fmla="*/ 0 w 126"/>
                <a:gd name="T1" fmla="*/ 0 h 420"/>
                <a:gd name="T2" fmla="*/ 15 w 126"/>
                <a:gd name="T3" fmla="*/ 67 h 420"/>
                <a:gd name="T4" fmla="*/ 30 w 126"/>
                <a:gd name="T5" fmla="*/ 164 h 420"/>
                <a:gd name="T6" fmla="*/ 22 w 126"/>
                <a:gd name="T7" fmla="*/ 306 h 420"/>
                <a:gd name="T8" fmla="*/ 30 w 126"/>
                <a:gd name="T9" fmla="*/ 389 h 420"/>
                <a:gd name="T10" fmla="*/ 82 w 126"/>
                <a:gd name="T11" fmla="*/ 404 h 420"/>
                <a:gd name="T12" fmla="*/ 119 w 126"/>
                <a:gd name="T13" fmla="*/ 419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420"/>
                <a:gd name="T23" fmla="*/ 126 w 126"/>
                <a:gd name="T24" fmla="*/ 420 h 4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420">
                  <a:moveTo>
                    <a:pt x="0" y="0"/>
                  </a:moveTo>
                  <a:cubicBezTo>
                    <a:pt x="11" y="34"/>
                    <a:pt x="7" y="20"/>
                    <a:pt x="15" y="67"/>
                  </a:cubicBezTo>
                  <a:cubicBezTo>
                    <a:pt x="20" y="99"/>
                    <a:pt x="30" y="164"/>
                    <a:pt x="30" y="164"/>
                  </a:cubicBezTo>
                  <a:cubicBezTo>
                    <a:pt x="27" y="211"/>
                    <a:pt x="22" y="259"/>
                    <a:pt x="22" y="306"/>
                  </a:cubicBezTo>
                  <a:cubicBezTo>
                    <a:pt x="22" y="334"/>
                    <a:pt x="15" y="365"/>
                    <a:pt x="30" y="389"/>
                  </a:cubicBezTo>
                  <a:cubicBezTo>
                    <a:pt x="39" y="404"/>
                    <a:pt x="65" y="398"/>
                    <a:pt x="82" y="404"/>
                  </a:cubicBezTo>
                  <a:cubicBezTo>
                    <a:pt x="126" y="420"/>
                    <a:pt x="98" y="419"/>
                    <a:pt x="119" y="419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65" name="Freeform 32"/>
            <p:cNvSpPr>
              <a:spLocks/>
            </p:cNvSpPr>
            <p:nvPr/>
          </p:nvSpPr>
          <p:spPr bwMode="auto">
            <a:xfrm>
              <a:off x="1257" y="3067"/>
              <a:ext cx="112" cy="362"/>
            </a:xfrm>
            <a:custGeom>
              <a:avLst/>
              <a:gdLst>
                <a:gd name="T0" fmla="*/ 112 w 112"/>
                <a:gd name="T1" fmla="*/ 0 h 362"/>
                <a:gd name="T2" fmla="*/ 0 w 112"/>
                <a:gd name="T3" fmla="*/ 180 h 362"/>
                <a:gd name="T4" fmla="*/ 22 w 112"/>
                <a:gd name="T5" fmla="*/ 307 h 362"/>
                <a:gd name="T6" fmla="*/ 7 w 112"/>
                <a:gd name="T7" fmla="*/ 359 h 362"/>
                <a:gd name="T8" fmla="*/ 15 w 112"/>
                <a:gd name="T9" fmla="*/ 359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362"/>
                <a:gd name="T17" fmla="*/ 112 w 112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362">
                  <a:moveTo>
                    <a:pt x="112" y="0"/>
                  </a:moveTo>
                  <a:cubicBezTo>
                    <a:pt x="72" y="60"/>
                    <a:pt x="41" y="121"/>
                    <a:pt x="0" y="180"/>
                  </a:cubicBezTo>
                  <a:cubicBezTo>
                    <a:pt x="5" y="232"/>
                    <a:pt x="11" y="260"/>
                    <a:pt x="22" y="307"/>
                  </a:cubicBezTo>
                  <a:cubicBezTo>
                    <a:pt x="18" y="325"/>
                    <a:pt x="7" y="341"/>
                    <a:pt x="7" y="359"/>
                  </a:cubicBezTo>
                  <a:cubicBezTo>
                    <a:pt x="7" y="362"/>
                    <a:pt x="12" y="359"/>
                    <a:pt x="15" y="359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53259" name="Freeform 34"/>
          <p:cNvSpPr>
            <a:spLocks/>
          </p:cNvSpPr>
          <p:nvPr/>
        </p:nvSpPr>
        <p:spPr bwMode="auto">
          <a:xfrm>
            <a:off x="5200651" y="1709738"/>
            <a:ext cx="487363" cy="582612"/>
          </a:xfrm>
          <a:custGeom>
            <a:avLst/>
            <a:gdLst>
              <a:gd name="T0" fmla="*/ 2147483646 w 307"/>
              <a:gd name="T1" fmla="*/ 2147483646 h 367"/>
              <a:gd name="T2" fmla="*/ 2147483646 w 307"/>
              <a:gd name="T3" fmla="*/ 2147483646 h 367"/>
              <a:gd name="T4" fmla="*/ 0 w 307"/>
              <a:gd name="T5" fmla="*/ 2147483646 h 367"/>
              <a:gd name="T6" fmla="*/ 2147483646 w 307"/>
              <a:gd name="T7" fmla="*/ 2147483646 h 367"/>
              <a:gd name="T8" fmla="*/ 2147483646 w 307"/>
              <a:gd name="T9" fmla="*/ 0 h 367"/>
              <a:gd name="T10" fmla="*/ 2147483646 w 307"/>
              <a:gd name="T11" fmla="*/ 2147483646 h 367"/>
              <a:gd name="T12" fmla="*/ 2147483646 w 307"/>
              <a:gd name="T13" fmla="*/ 2147483646 h 367"/>
              <a:gd name="T14" fmla="*/ 2147483646 w 307"/>
              <a:gd name="T15" fmla="*/ 2147483646 h 367"/>
              <a:gd name="T16" fmla="*/ 2147483646 w 307"/>
              <a:gd name="T17" fmla="*/ 2147483646 h 367"/>
              <a:gd name="T18" fmla="*/ 2147483646 w 307"/>
              <a:gd name="T19" fmla="*/ 2147483646 h 3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367"/>
              <a:gd name="T32" fmla="*/ 307 w 307"/>
              <a:gd name="T33" fmla="*/ 367 h 3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367">
                <a:moveTo>
                  <a:pt x="128" y="367"/>
                </a:moveTo>
                <a:cubicBezTo>
                  <a:pt x="117" y="335"/>
                  <a:pt x="97" y="332"/>
                  <a:pt x="75" y="307"/>
                </a:cubicBezTo>
                <a:cubicBezTo>
                  <a:pt x="33" y="258"/>
                  <a:pt x="13" y="212"/>
                  <a:pt x="0" y="150"/>
                </a:cubicBezTo>
                <a:cubicBezTo>
                  <a:pt x="9" y="116"/>
                  <a:pt x="12" y="71"/>
                  <a:pt x="38" y="45"/>
                </a:cubicBezTo>
                <a:cubicBezTo>
                  <a:pt x="72" y="11"/>
                  <a:pt x="143" y="7"/>
                  <a:pt x="187" y="0"/>
                </a:cubicBezTo>
                <a:cubicBezTo>
                  <a:pt x="212" y="2"/>
                  <a:pt x="238" y="2"/>
                  <a:pt x="262" y="7"/>
                </a:cubicBezTo>
                <a:cubicBezTo>
                  <a:pt x="296" y="15"/>
                  <a:pt x="301" y="70"/>
                  <a:pt x="307" y="97"/>
                </a:cubicBezTo>
                <a:cubicBezTo>
                  <a:pt x="292" y="163"/>
                  <a:pt x="276" y="216"/>
                  <a:pt x="217" y="254"/>
                </a:cubicBezTo>
                <a:cubicBezTo>
                  <a:pt x="200" y="280"/>
                  <a:pt x="180" y="292"/>
                  <a:pt x="158" y="314"/>
                </a:cubicBezTo>
                <a:cubicBezTo>
                  <a:pt x="141" y="364"/>
                  <a:pt x="157" y="352"/>
                  <a:pt x="128" y="367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3260" name="Freeform 35"/>
          <p:cNvSpPr>
            <a:spLocks/>
          </p:cNvSpPr>
          <p:nvPr/>
        </p:nvSpPr>
        <p:spPr bwMode="auto">
          <a:xfrm rot="-3607288">
            <a:off x="4924426" y="1860551"/>
            <a:ext cx="487363" cy="582613"/>
          </a:xfrm>
          <a:custGeom>
            <a:avLst/>
            <a:gdLst>
              <a:gd name="T0" fmla="*/ 2147483646 w 307"/>
              <a:gd name="T1" fmla="*/ 2147483646 h 367"/>
              <a:gd name="T2" fmla="*/ 2147483646 w 307"/>
              <a:gd name="T3" fmla="*/ 2147483646 h 367"/>
              <a:gd name="T4" fmla="*/ 0 w 307"/>
              <a:gd name="T5" fmla="*/ 2147483646 h 367"/>
              <a:gd name="T6" fmla="*/ 2147483646 w 307"/>
              <a:gd name="T7" fmla="*/ 2147483646 h 367"/>
              <a:gd name="T8" fmla="*/ 2147483646 w 307"/>
              <a:gd name="T9" fmla="*/ 0 h 367"/>
              <a:gd name="T10" fmla="*/ 2147483646 w 307"/>
              <a:gd name="T11" fmla="*/ 2147483646 h 367"/>
              <a:gd name="T12" fmla="*/ 2147483646 w 307"/>
              <a:gd name="T13" fmla="*/ 2147483646 h 367"/>
              <a:gd name="T14" fmla="*/ 2147483646 w 307"/>
              <a:gd name="T15" fmla="*/ 2147483646 h 367"/>
              <a:gd name="T16" fmla="*/ 2147483646 w 307"/>
              <a:gd name="T17" fmla="*/ 2147483646 h 367"/>
              <a:gd name="T18" fmla="*/ 2147483646 w 307"/>
              <a:gd name="T19" fmla="*/ 2147483646 h 3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367"/>
              <a:gd name="T32" fmla="*/ 307 w 307"/>
              <a:gd name="T33" fmla="*/ 367 h 3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367">
                <a:moveTo>
                  <a:pt x="128" y="367"/>
                </a:moveTo>
                <a:cubicBezTo>
                  <a:pt x="117" y="335"/>
                  <a:pt x="97" y="332"/>
                  <a:pt x="75" y="307"/>
                </a:cubicBezTo>
                <a:cubicBezTo>
                  <a:pt x="33" y="258"/>
                  <a:pt x="13" y="212"/>
                  <a:pt x="0" y="150"/>
                </a:cubicBezTo>
                <a:cubicBezTo>
                  <a:pt x="9" y="116"/>
                  <a:pt x="12" y="71"/>
                  <a:pt x="38" y="45"/>
                </a:cubicBezTo>
                <a:cubicBezTo>
                  <a:pt x="72" y="11"/>
                  <a:pt x="143" y="7"/>
                  <a:pt x="187" y="0"/>
                </a:cubicBezTo>
                <a:cubicBezTo>
                  <a:pt x="212" y="2"/>
                  <a:pt x="238" y="2"/>
                  <a:pt x="262" y="7"/>
                </a:cubicBezTo>
                <a:cubicBezTo>
                  <a:pt x="296" y="15"/>
                  <a:pt x="301" y="70"/>
                  <a:pt x="307" y="97"/>
                </a:cubicBezTo>
                <a:cubicBezTo>
                  <a:pt x="292" y="163"/>
                  <a:pt x="276" y="216"/>
                  <a:pt x="217" y="254"/>
                </a:cubicBezTo>
                <a:cubicBezTo>
                  <a:pt x="200" y="280"/>
                  <a:pt x="180" y="292"/>
                  <a:pt x="158" y="314"/>
                </a:cubicBezTo>
                <a:cubicBezTo>
                  <a:pt x="141" y="364"/>
                  <a:pt x="157" y="352"/>
                  <a:pt x="128" y="367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3261" name="Freeform 36"/>
          <p:cNvSpPr>
            <a:spLocks/>
          </p:cNvSpPr>
          <p:nvPr/>
        </p:nvSpPr>
        <p:spPr bwMode="auto">
          <a:xfrm rot="2885951">
            <a:off x="5381626" y="1890713"/>
            <a:ext cx="487362" cy="582613"/>
          </a:xfrm>
          <a:custGeom>
            <a:avLst/>
            <a:gdLst>
              <a:gd name="T0" fmla="*/ 2147483646 w 307"/>
              <a:gd name="T1" fmla="*/ 2147483646 h 367"/>
              <a:gd name="T2" fmla="*/ 2147483646 w 307"/>
              <a:gd name="T3" fmla="*/ 2147483646 h 367"/>
              <a:gd name="T4" fmla="*/ 0 w 307"/>
              <a:gd name="T5" fmla="*/ 2147483646 h 367"/>
              <a:gd name="T6" fmla="*/ 2147483646 w 307"/>
              <a:gd name="T7" fmla="*/ 2147483646 h 367"/>
              <a:gd name="T8" fmla="*/ 2147483646 w 307"/>
              <a:gd name="T9" fmla="*/ 0 h 367"/>
              <a:gd name="T10" fmla="*/ 2147483646 w 307"/>
              <a:gd name="T11" fmla="*/ 2147483646 h 367"/>
              <a:gd name="T12" fmla="*/ 2147483646 w 307"/>
              <a:gd name="T13" fmla="*/ 2147483646 h 367"/>
              <a:gd name="T14" fmla="*/ 2147483646 w 307"/>
              <a:gd name="T15" fmla="*/ 2147483646 h 367"/>
              <a:gd name="T16" fmla="*/ 2147483646 w 307"/>
              <a:gd name="T17" fmla="*/ 2147483646 h 367"/>
              <a:gd name="T18" fmla="*/ 2147483646 w 307"/>
              <a:gd name="T19" fmla="*/ 2147483646 h 3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367"/>
              <a:gd name="T32" fmla="*/ 307 w 307"/>
              <a:gd name="T33" fmla="*/ 367 h 3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367">
                <a:moveTo>
                  <a:pt x="128" y="367"/>
                </a:moveTo>
                <a:cubicBezTo>
                  <a:pt x="117" y="335"/>
                  <a:pt x="97" y="332"/>
                  <a:pt x="75" y="307"/>
                </a:cubicBezTo>
                <a:cubicBezTo>
                  <a:pt x="33" y="258"/>
                  <a:pt x="13" y="212"/>
                  <a:pt x="0" y="150"/>
                </a:cubicBezTo>
                <a:cubicBezTo>
                  <a:pt x="9" y="116"/>
                  <a:pt x="12" y="71"/>
                  <a:pt x="38" y="45"/>
                </a:cubicBezTo>
                <a:cubicBezTo>
                  <a:pt x="72" y="11"/>
                  <a:pt x="143" y="7"/>
                  <a:pt x="187" y="0"/>
                </a:cubicBezTo>
                <a:cubicBezTo>
                  <a:pt x="212" y="2"/>
                  <a:pt x="238" y="2"/>
                  <a:pt x="262" y="7"/>
                </a:cubicBezTo>
                <a:cubicBezTo>
                  <a:pt x="296" y="15"/>
                  <a:pt x="301" y="70"/>
                  <a:pt x="307" y="97"/>
                </a:cubicBezTo>
                <a:cubicBezTo>
                  <a:pt x="292" y="163"/>
                  <a:pt x="276" y="216"/>
                  <a:pt x="217" y="254"/>
                </a:cubicBezTo>
                <a:cubicBezTo>
                  <a:pt x="200" y="280"/>
                  <a:pt x="180" y="292"/>
                  <a:pt x="158" y="314"/>
                </a:cubicBezTo>
                <a:cubicBezTo>
                  <a:pt x="141" y="364"/>
                  <a:pt x="157" y="352"/>
                  <a:pt x="128" y="367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grpSp>
        <p:nvGrpSpPr>
          <p:cNvPr id="53262" name="Group 37"/>
          <p:cNvGrpSpPr>
            <a:grpSpLocks/>
          </p:cNvGrpSpPr>
          <p:nvPr/>
        </p:nvGrpSpPr>
        <p:grpSpPr bwMode="auto">
          <a:xfrm>
            <a:off x="4343400" y="2319338"/>
            <a:ext cx="1951038" cy="3408362"/>
            <a:chOff x="432" y="1536"/>
            <a:chExt cx="1229" cy="2147"/>
          </a:xfrm>
        </p:grpSpPr>
        <p:sp>
          <p:nvSpPr>
            <p:cNvPr id="53326" name="Freeform 38"/>
            <p:cNvSpPr>
              <a:spLocks/>
            </p:cNvSpPr>
            <p:nvPr/>
          </p:nvSpPr>
          <p:spPr bwMode="auto">
            <a:xfrm>
              <a:off x="1021" y="1536"/>
              <a:ext cx="179" cy="2147"/>
            </a:xfrm>
            <a:custGeom>
              <a:avLst/>
              <a:gdLst>
                <a:gd name="T0" fmla="*/ 75 w 179"/>
                <a:gd name="T1" fmla="*/ 0 h 2147"/>
                <a:gd name="T2" fmla="*/ 45 w 179"/>
                <a:gd name="T3" fmla="*/ 120 h 2147"/>
                <a:gd name="T4" fmla="*/ 15 w 179"/>
                <a:gd name="T5" fmla="*/ 202 h 2147"/>
                <a:gd name="T6" fmla="*/ 0 w 179"/>
                <a:gd name="T7" fmla="*/ 270 h 2147"/>
                <a:gd name="T8" fmla="*/ 45 w 179"/>
                <a:gd name="T9" fmla="*/ 494 h 2147"/>
                <a:gd name="T10" fmla="*/ 105 w 179"/>
                <a:gd name="T11" fmla="*/ 636 h 2147"/>
                <a:gd name="T12" fmla="*/ 135 w 179"/>
                <a:gd name="T13" fmla="*/ 719 h 2147"/>
                <a:gd name="T14" fmla="*/ 90 w 179"/>
                <a:gd name="T15" fmla="*/ 1317 h 2147"/>
                <a:gd name="T16" fmla="*/ 82 w 179"/>
                <a:gd name="T17" fmla="*/ 1728 h 2147"/>
                <a:gd name="T18" fmla="*/ 112 w 179"/>
                <a:gd name="T19" fmla="*/ 1878 h 2147"/>
                <a:gd name="T20" fmla="*/ 142 w 179"/>
                <a:gd name="T21" fmla="*/ 1953 h 2147"/>
                <a:gd name="T22" fmla="*/ 164 w 179"/>
                <a:gd name="T23" fmla="*/ 2043 h 2147"/>
                <a:gd name="T24" fmla="*/ 172 w 179"/>
                <a:gd name="T25" fmla="*/ 2117 h 2147"/>
                <a:gd name="T26" fmla="*/ 179 w 179"/>
                <a:gd name="T27" fmla="*/ 2147 h 2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9"/>
                <a:gd name="T43" fmla="*/ 0 h 2147"/>
                <a:gd name="T44" fmla="*/ 179 w 179"/>
                <a:gd name="T45" fmla="*/ 2147 h 2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9" h="2147">
                  <a:moveTo>
                    <a:pt x="75" y="0"/>
                  </a:moveTo>
                  <a:cubicBezTo>
                    <a:pt x="69" y="48"/>
                    <a:pt x="71" y="82"/>
                    <a:pt x="45" y="120"/>
                  </a:cubicBezTo>
                  <a:cubicBezTo>
                    <a:pt x="36" y="148"/>
                    <a:pt x="23" y="174"/>
                    <a:pt x="15" y="202"/>
                  </a:cubicBezTo>
                  <a:cubicBezTo>
                    <a:pt x="9" y="224"/>
                    <a:pt x="0" y="270"/>
                    <a:pt x="0" y="270"/>
                  </a:cubicBezTo>
                  <a:cubicBezTo>
                    <a:pt x="5" y="349"/>
                    <a:pt x="9" y="423"/>
                    <a:pt x="45" y="494"/>
                  </a:cubicBezTo>
                  <a:cubicBezTo>
                    <a:pt x="57" y="546"/>
                    <a:pt x="75" y="592"/>
                    <a:pt x="105" y="636"/>
                  </a:cubicBezTo>
                  <a:cubicBezTo>
                    <a:pt x="114" y="665"/>
                    <a:pt x="127" y="690"/>
                    <a:pt x="135" y="719"/>
                  </a:cubicBezTo>
                  <a:cubicBezTo>
                    <a:pt x="130" y="910"/>
                    <a:pt x="135" y="1126"/>
                    <a:pt x="90" y="1317"/>
                  </a:cubicBezTo>
                  <a:cubicBezTo>
                    <a:pt x="87" y="1454"/>
                    <a:pt x="87" y="1591"/>
                    <a:pt x="82" y="1728"/>
                  </a:cubicBezTo>
                  <a:cubicBezTo>
                    <a:pt x="80" y="1781"/>
                    <a:pt x="62" y="1844"/>
                    <a:pt x="112" y="1878"/>
                  </a:cubicBezTo>
                  <a:cubicBezTo>
                    <a:pt x="120" y="1907"/>
                    <a:pt x="125" y="1928"/>
                    <a:pt x="142" y="1953"/>
                  </a:cubicBezTo>
                  <a:cubicBezTo>
                    <a:pt x="149" y="1983"/>
                    <a:pt x="157" y="2013"/>
                    <a:pt x="164" y="2043"/>
                  </a:cubicBezTo>
                  <a:cubicBezTo>
                    <a:pt x="167" y="2068"/>
                    <a:pt x="168" y="2092"/>
                    <a:pt x="172" y="2117"/>
                  </a:cubicBezTo>
                  <a:cubicBezTo>
                    <a:pt x="173" y="2127"/>
                    <a:pt x="179" y="2147"/>
                    <a:pt x="179" y="2147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27" name="Freeform 39"/>
            <p:cNvSpPr>
              <a:spLocks/>
            </p:cNvSpPr>
            <p:nvPr/>
          </p:nvSpPr>
          <p:spPr bwMode="auto">
            <a:xfrm>
              <a:off x="1040" y="1743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28" name="Freeform 40"/>
            <p:cNvSpPr>
              <a:spLocks/>
            </p:cNvSpPr>
            <p:nvPr/>
          </p:nvSpPr>
          <p:spPr bwMode="auto">
            <a:xfrm>
              <a:off x="1152" y="2270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29" name="Freeform 41"/>
            <p:cNvSpPr>
              <a:spLocks/>
            </p:cNvSpPr>
            <p:nvPr/>
          </p:nvSpPr>
          <p:spPr bwMode="auto">
            <a:xfrm>
              <a:off x="1152" y="2558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0" name="Freeform 42"/>
            <p:cNvSpPr>
              <a:spLocks/>
            </p:cNvSpPr>
            <p:nvPr/>
          </p:nvSpPr>
          <p:spPr bwMode="auto">
            <a:xfrm>
              <a:off x="1104" y="2846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1" name="Freeform 43"/>
            <p:cNvSpPr>
              <a:spLocks/>
            </p:cNvSpPr>
            <p:nvPr/>
          </p:nvSpPr>
          <p:spPr bwMode="auto">
            <a:xfrm rot="-6368639">
              <a:off x="545" y="1759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2" name="Freeform 44"/>
            <p:cNvSpPr>
              <a:spLocks/>
            </p:cNvSpPr>
            <p:nvPr/>
          </p:nvSpPr>
          <p:spPr bwMode="auto">
            <a:xfrm rot="-6368639">
              <a:off x="655" y="2095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3" name="Freeform 45"/>
            <p:cNvSpPr>
              <a:spLocks/>
            </p:cNvSpPr>
            <p:nvPr/>
          </p:nvSpPr>
          <p:spPr bwMode="auto">
            <a:xfrm rot="-6368639">
              <a:off x="689" y="2383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4" name="Freeform 46"/>
            <p:cNvSpPr>
              <a:spLocks/>
            </p:cNvSpPr>
            <p:nvPr/>
          </p:nvSpPr>
          <p:spPr bwMode="auto">
            <a:xfrm rot="-6368639">
              <a:off x="641" y="2767"/>
              <a:ext cx="432" cy="658"/>
            </a:xfrm>
            <a:custGeom>
              <a:avLst/>
              <a:gdLst>
                <a:gd name="T0" fmla="*/ 0 w 432"/>
                <a:gd name="T1" fmla="*/ 0 h 658"/>
                <a:gd name="T2" fmla="*/ 52 w 432"/>
                <a:gd name="T3" fmla="*/ 30 h 658"/>
                <a:gd name="T4" fmla="*/ 82 w 432"/>
                <a:gd name="T5" fmla="*/ 90 h 658"/>
                <a:gd name="T6" fmla="*/ 224 w 432"/>
                <a:gd name="T7" fmla="*/ 142 h 658"/>
                <a:gd name="T8" fmla="*/ 314 w 432"/>
                <a:gd name="T9" fmla="*/ 269 h 658"/>
                <a:gd name="T10" fmla="*/ 329 w 432"/>
                <a:gd name="T11" fmla="*/ 299 h 658"/>
                <a:gd name="T12" fmla="*/ 344 w 432"/>
                <a:gd name="T13" fmla="*/ 464 h 658"/>
                <a:gd name="T14" fmla="*/ 411 w 432"/>
                <a:gd name="T15" fmla="*/ 568 h 658"/>
                <a:gd name="T16" fmla="*/ 411 w 432"/>
                <a:gd name="T17" fmla="*/ 628 h 658"/>
                <a:gd name="T18" fmla="*/ 419 w 432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658"/>
                <a:gd name="T32" fmla="*/ 432 w 432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658">
                  <a:moveTo>
                    <a:pt x="0" y="0"/>
                  </a:moveTo>
                  <a:cubicBezTo>
                    <a:pt x="6" y="3"/>
                    <a:pt x="46" y="21"/>
                    <a:pt x="52" y="30"/>
                  </a:cubicBezTo>
                  <a:cubicBezTo>
                    <a:pt x="65" y="48"/>
                    <a:pt x="63" y="78"/>
                    <a:pt x="82" y="90"/>
                  </a:cubicBezTo>
                  <a:cubicBezTo>
                    <a:pt x="132" y="123"/>
                    <a:pt x="163" y="133"/>
                    <a:pt x="224" y="142"/>
                  </a:cubicBezTo>
                  <a:cubicBezTo>
                    <a:pt x="271" y="173"/>
                    <a:pt x="290" y="221"/>
                    <a:pt x="314" y="269"/>
                  </a:cubicBezTo>
                  <a:cubicBezTo>
                    <a:pt x="319" y="279"/>
                    <a:pt x="329" y="299"/>
                    <a:pt x="329" y="299"/>
                  </a:cubicBezTo>
                  <a:cubicBezTo>
                    <a:pt x="335" y="354"/>
                    <a:pt x="335" y="410"/>
                    <a:pt x="344" y="464"/>
                  </a:cubicBezTo>
                  <a:cubicBezTo>
                    <a:pt x="350" y="501"/>
                    <a:pt x="388" y="538"/>
                    <a:pt x="411" y="568"/>
                  </a:cubicBezTo>
                  <a:cubicBezTo>
                    <a:pt x="432" y="648"/>
                    <a:pt x="411" y="548"/>
                    <a:pt x="411" y="628"/>
                  </a:cubicBezTo>
                  <a:cubicBezTo>
                    <a:pt x="411" y="638"/>
                    <a:pt x="419" y="658"/>
                    <a:pt x="419" y="658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5" name="Freeform 47"/>
            <p:cNvSpPr>
              <a:spLocks/>
            </p:cNvSpPr>
            <p:nvPr/>
          </p:nvSpPr>
          <p:spPr bwMode="auto">
            <a:xfrm>
              <a:off x="613" y="1855"/>
              <a:ext cx="225" cy="90"/>
            </a:xfrm>
            <a:custGeom>
              <a:avLst/>
              <a:gdLst>
                <a:gd name="T0" fmla="*/ 225 w 225"/>
                <a:gd name="T1" fmla="*/ 90 h 90"/>
                <a:gd name="T2" fmla="*/ 60 w 225"/>
                <a:gd name="T3" fmla="*/ 53 h 90"/>
                <a:gd name="T4" fmla="*/ 45 w 225"/>
                <a:gd name="T5" fmla="*/ 30 h 90"/>
                <a:gd name="T6" fmla="*/ 0 w 225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90"/>
                <a:gd name="T14" fmla="*/ 225 w 225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90">
                  <a:moveTo>
                    <a:pt x="225" y="90"/>
                  </a:moveTo>
                  <a:cubicBezTo>
                    <a:pt x="171" y="55"/>
                    <a:pt x="129" y="58"/>
                    <a:pt x="60" y="53"/>
                  </a:cubicBezTo>
                  <a:cubicBezTo>
                    <a:pt x="55" y="45"/>
                    <a:pt x="52" y="36"/>
                    <a:pt x="45" y="30"/>
                  </a:cubicBezTo>
                  <a:cubicBezTo>
                    <a:pt x="31" y="18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6" name="Freeform 48"/>
            <p:cNvSpPr>
              <a:spLocks/>
            </p:cNvSpPr>
            <p:nvPr/>
          </p:nvSpPr>
          <p:spPr bwMode="auto">
            <a:xfrm>
              <a:off x="1212" y="1900"/>
              <a:ext cx="45" cy="322"/>
            </a:xfrm>
            <a:custGeom>
              <a:avLst/>
              <a:gdLst>
                <a:gd name="T0" fmla="*/ 45 w 45"/>
                <a:gd name="T1" fmla="*/ 0 h 322"/>
                <a:gd name="T2" fmla="*/ 0 w 45"/>
                <a:gd name="T3" fmla="*/ 254 h 322"/>
                <a:gd name="T4" fmla="*/ 0 w 45"/>
                <a:gd name="T5" fmla="*/ 322 h 322"/>
                <a:gd name="T6" fmla="*/ 0 60000 65536"/>
                <a:gd name="T7" fmla="*/ 0 60000 65536"/>
                <a:gd name="T8" fmla="*/ 0 60000 65536"/>
                <a:gd name="T9" fmla="*/ 0 w 45"/>
                <a:gd name="T10" fmla="*/ 0 h 322"/>
                <a:gd name="T11" fmla="*/ 45 w 45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322">
                  <a:moveTo>
                    <a:pt x="45" y="0"/>
                  </a:moveTo>
                  <a:cubicBezTo>
                    <a:pt x="23" y="83"/>
                    <a:pt x="20" y="170"/>
                    <a:pt x="0" y="254"/>
                  </a:cubicBezTo>
                  <a:cubicBezTo>
                    <a:pt x="9" y="291"/>
                    <a:pt x="0" y="287"/>
                    <a:pt x="0" y="322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7" name="Freeform 49"/>
            <p:cNvSpPr>
              <a:spLocks/>
            </p:cNvSpPr>
            <p:nvPr/>
          </p:nvSpPr>
          <p:spPr bwMode="auto">
            <a:xfrm>
              <a:off x="1339" y="2005"/>
              <a:ext cx="232" cy="149"/>
            </a:xfrm>
            <a:custGeom>
              <a:avLst/>
              <a:gdLst>
                <a:gd name="T0" fmla="*/ 0 w 232"/>
                <a:gd name="T1" fmla="*/ 15 h 149"/>
                <a:gd name="T2" fmla="*/ 22 w 232"/>
                <a:gd name="T3" fmla="*/ 0 h 149"/>
                <a:gd name="T4" fmla="*/ 45 w 232"/>
                <a:gd name="T5" fmla="*/ 15 h 149"/>
                <a:gd name="T6" fmla="*/ 127 w 232"/>
                <a:gd name="T7" fmla="*/ 45 h 149"/>
                <a:gd name="T8" fmla="*/ 172 w 232"/>
                <a:gd name="T9" fmla="*/ 75 h 149"/>
                <a:gd name="T10" fmla="*/ 195 w 232"/>
                <a:gd name="T11" fmla="*/ 90 h 149"/>
                <a:gd name="T12" fmla="*/ 232 w 232"/>
                <a:gd name="T13" fmla="*/ 149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"/>
                <a:gd name="T22" fmla="*/ 0 h 149"/>
                <a:gd name="T23" fmla="*/ 232 w 2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" h="149">
                  <a:moveTo>
                    <a:pt x="0" y="15"/>
                  </a:moveTo>
                  <a:cubicBezTo>
                    <a:pt x="7" y="10"/>
                    <a:pt x="13" y="0"/>
                    <a:pt x="22" y="0"/>
                  </a:cubicBezTo>
                  <a:cubicBezTo>
                    <a:pt x="31" y="0"/>
                    <a:pt x="37" y="12"/>
                    <a:pt x="45" y="15"/>
                  </a:cubicBezTo>
                  <a:cubicBezTo>
                    <a:pt x="106" y="39"/>
                    <a:pt x="82" y="18"/>
                    <a:pt x="127" y="45"/>
                  </a:cubicBezTo>
                  <a:cubicBezTo>
                    <a:pt x="142" y="54"/>
                    <a:pt x="157" y="65"/>
                    <a:pt x="172" y="75"/>
                  </a:cubicBezTo>
                  <a:cubicBezTo>
                    <a:pt x="180" y="80"/>
                    <a:pt x="195" y="90"/>
                    <a:pt x="195" y="90"/>
                  </a:cubicBezTo>
                  <a:cubicBezTo>
                    <a:pt x="209" y="111"/>
                    <a:pt x="214" y="131"/>
                    <a:pt x="232" y="149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8" name="Freeform 50"/>
            <p:cNvSpPr>
              <a:spLocks/>
            </p:cNvSpPr>
            <p:nvPr/>
          </p:nvSpPr>
          <p:spPr bwMode="auto">
            <a:xfrm>
              <a:off x="756" y="1937"/>
              <a:ext cx="119" cy="347"/>
            </a:xfrm>
            <a:custGeom>
              <a:avLst/>
              <a:gdLst>
                <a:gd name="T0" fmla="*/ 119 w 119"/>
                <a:gd name="T1" fmla="*/ 0 h 347"/>
                <a:gd name="T2" fmla="*/ 97 w 119"/>
                <a:gd name="T3" fmla="*/ 180 h 347"/>
                <a:gd name="T4" fmla="*/ 22 w 119"/>
                <a:gd name="T5" fmla="*/ 322 h 347"/>
                <a:gd name="T6" fmla="*/ 0 w 119"/>
                <a:gd name="T7" fmla="*/ 345 h 3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347"/>
                <a:gd name="T14" fmla="*/ 119 w 119"/>
                <a:gd name="T15" fmla="*/ 347 h 3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347">
                  <a:moveTo>
                    <a:pt x="119" y="0"/>
                  </a:moveTo>
                  <a:cubicBezTo>
                    <a:pt x="115" y="65"/>
                    <a:pt x="111" y="119"/>
                    <a:pt x="97" y="180"/>
                  </a:cubicBezTo>
                  <a:cubicBezTo>
                    <a:pt x="89" y="284"/>
                    <a:pt x="110" y="294"/>
                    <a:pt x="22" y="322"/>
                  </a:cubicBezTo>
                  <a:cubicBezTo>
                    <a:pt x="6" y="347"/>
                    <a:pt x="16" y="345"/>
                    <a:pt x="0" y="345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39" name="Freeform 51"/>
            <p:cNvSpPr>
              <a:spLocks/>
            </p:cNvSpPr>
            <p:nvPr/>
          </p:nvSpPr>
          <p:spPr bwMode="auto">
            <a:xfrm>
              <a:off x="929" y="2224"/>
              <a:ext cx="59" cy="274"/>
            </a:xfrm>
            <a:custGeom>
              <a:avLst/>
              <a:gdLst>
                <a:gd name="T0" fmla="*/ 51 w 59"/>
                <a:gd name="T1" fmla="*/ 58 h 274"/>
                <a:gd name="T2" fmla="*/ 51 w 59"/>
                <a:gd name="T3" fmla="*/ 162 h 274"/>
                <a:gd name="T4" fmla="*/ 36 w 59"/>
                <a:gd name="T5" fmla="*/ 230 h 274"/>
                <a:gd name="T6" fmla="*/ 6 w 59"/>
                <a:gd name="T7" fmla="*/ 27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274"/>
                <a:gd name="T14" fmla="*/ 59 w 59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274">
                  <a:moveTo>
                    <a:pt x="51" y="58"/>
                  </a:moveTo>
                  <a:cubicBezTo>
                    <a:pt x="28" y="163"/>
                    <a:pt x="59" y="0"/>
                    <a:pt x="51" y="162"/>
                  </a:cubicBezTo>
                  <a:cubicBezTo>
                    <a:pt x="50" y="185"/>
                    <a:pt x="55" y="216"/>
                    <a:pt x="36" y="230"/>
                  </a:cubicBezTo>
                  <a:cubicBezTo>
                    <a:pt x="0" y="256"/>
                    <a:pt x="6" y="240"/>
                    <a:pt x="6" y="274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0" name="Freeform 52"/>
            <p:cNvSpPr>
              <a:spLocks/>
            </p:cNvSpPr>
            <p:nvPr/>
          </p:nvSpPr>
          <p:spPr bwMode="auto">
            <a:xfrm>
              <a:off x="823" y="2648"/>
              <a:ext cx="105" cy="217"/>
            </a:xfrm>
            <a:custGeom>
              <a:avLst/>
              <a:gdLst>
                <a:gd name="T0" fmla="*/ 0 w 105"/>
                <a:gd name="T1" fmla="*/ 0 h 217"/>
                <a:gd name="T2" fmla="*/ 52 w 105"/>
                <a:gd name="T3" fmla="*/ 75 h 217"/>
                <a:gd name="T4" fmla="*/ 60 w 105"/>
                <a:gd name="T5" fmla="*/ 202 h 217"/>
                <a:gd name="T6" fmla="*/ 105 w 105"/>
                <a:gd name="T7" fmla="*/ 21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17"/>
                <a:gd name="T14" fmla="*/ 105 w 105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17">
                  <a:moveTo>
                    <a:pt x="0" y="0"/>
                  </a:moveTo>
                  <a:cubicBezTo>
                    <a:pt x="58" y="38"/>
                    <a:pt x="42" y="12"/>
                    <a:pt x="52" y="75"/>
                  </a:cubicBezTo>
                  <a:cubicBezTo>
                    <a:pt x="55" y="117"/>
                    <a:pt x="45" y="162"/>
                    <a:pt x="60" y="202"/>
                  </a:cubicBezTo>
                  <a:cubicBezTo>
                    <a:pt x="66" y="217"/>
                    <a:pt x="105" y="217"/>
                    <a:pt x="105" y="217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1" name="Freeform 53"/>
            <p:cNvSpPr>
              <a:spLocks/>
            </p:cNvSpPr>
            <p:nvPr/>
          </p:nvSpPr>
          <p:spPr bwMode="auto">
            <a:xfrm>
              <a:off x="1448" y="2513"/>
              <a:ext cx="198" cy="105"/>
            </a:xfrm>
            <a:custGeom>
              <a:avLst/>
              <a:gdLst>
                <a:gd name="T0" fmla="*/ 11 w 198"/>
                <a:gd name="T1" fmla="*/ 0 h 105"/>
                <a:gd name="T2" fmla="*/ 86 w 198"/>
                <a:gd name="T3" fmla="*/ 0 h 105"/>
                <a:gd name="T4" fmla="*/ 153 w 198"/>
                <a:gd name="T5" fmla="*/ 8 h 105"/>
                <a:gd name="T6" fmla="*/ 168 w 198"/>
                <a:gd name="T7" fmla="*/ 60 h 105"/>
                <a:gd name="T8" fmla="*/ 198 w 198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105"/>
                <a:gd name="T17" fmla="*/ 198 w 19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105">
                  <a:moveTo>
                    <a:pt x="11" y="0"/>
                  </a:moveTo>
                  <a:cubicBezTo>
                    <a:pt x="61" y="18"/>
                    <a:pt x="0" y="0"/>
                    <a:pt x="86" y="0"/>
                  </a:cubicBezTo>
                  <a:cubicBezTo>
                    <a:pt x="108" y="0"/>
                    <a:pt x="131" y="5"/>
                    <a:pt x="153" y="8"/>
                  </a:cubicBezTo>
                  <a:cubicBezTo>
                    <a:pt x="156" y="20"/>
                    <a:pt x="161" y="48"/>
                    <a:pt x="168" y="60"/>
                  </a:cubicBezTo>
                  <a:cubicBezTo>
                    <a:pt x="177" y="76"/>
                    <a:pt x="198" y="105"/>
                    <a:pt x="198" y="105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2" name="Freeform 54"/>
            <p:cNvSpPr>
              <a:spLocks/>
            </p:cNvSpPr>
            <p:nvPr/>
          </p:nvSpPr>
          <p:spPr bwMode="auto">
            <a:xfrm>
              <a:off x="1122" y="1809"/>
              <a:ext cx="539" cy="226"/>
            </a:xfrm>
            <a:custGeom>
              <a:avLst/>
              <a:gdLst>
                <a:gd name="T0" fmla="*/ 0 w 539"/>
                <a:gd name="T1" fmla="*/ 24 h 226"/>
                <a:gd name="T2" fmla="*/ 142 w 539"/>
                <a:gd name="T3" fmla="*/ 16 h 226"/>
                <a:gd name="T4" fmla="*/ 277 w 539"/>
                <a:gd name="T5" fmla="*/ 69 h 226"/>
                <a:gd name="T6" fmla="*/ 322 w 539"/>
                <a:gd name="T7" fmla="*/ 84 h 226"/>
                <a:gd name="T8" fmla="*/ 344 w 539"/>
                <a:gd name="T9" fmla="*/ 91 h 226"/>
                <a:gd name="T10" fmla="*/ 479 w 539"/>
                <a:gd name="T11" fmla="*/ 173 h 226"/>
                <a:gd name="T12" fmla="*/ 501 w 539"/>
                <a:gd name="T13" fmla="*/ 196 h 226"/>
                <a:gd name="T14" fmla="*/ 524 w 539"/>
                <a:gd name="T15" fmla="*/ 203 h 226"/>
                <a:gd name="T16" fmla="*/ 539 w 539"/>
                <a:gd name="T17" fmla="*/ 226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9"/>
                <a:gd name="T28" fmla="*/ 0 h 226"/>
                <a:gd name="T29" fmla="*/ 539 w 539"/>
                <a:gd name="T30" fmla="*/ 226 h 2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9" h="226">
                  <a:moveTo>
                    <a:pt x="0" y="24"/>
                  </a:moveTo>
                  <a:cubicBezTo>
                    <a:pt x="53" y="32"/>
                    <a:pt x="87" y="23"/>
                    <a:pt x="142" y="16"/>
                  </a:cubicBezTo>
                  <a:cubicBezTo>
                    <a:pt x="195" y="0"/>
                    <a:pt x="235" y="41"/>
                    <a:pt x="277" y="69"/>
                  </a:cubicBezTo>
                  <a:cubicBezTo>
                    <a:pt x="290" y="78"/>
                    <a:pt x="307" y="79"/>
                    <a:pt x="322" y="84"/>
                  </a:cubicBezTo>
                  <a:cubicBezTo>
                    <a:pt x="329" y="86"/>
                    <a:pt x="344" y="91"/>
                    <a:pt x="344" y="91"/>
                  </a:cubicBezTo>
                  <a:cubicBezTo>
                    <a:pt x="381" y="127"/>
                    <a:pt x="429" y="158"/>
                    <a:pt x="479" y="173"/>
                  </a:cubicBezTo>
                  <a:cubicBezTo>
                    <a:pt x="486" y="181"/>
                    <a:pt x="492" y="190"/>
                    <a:pt x="501" y="196"/>
                  </a:cubicBezTo>
                  <a:cubicBezTo>
                    <a:pt x="508" y="200"/>
                    <a:pt x="518" y="198"/>
                    <a:pt x="524" y="203"/>
                  </a:cubicBezTo>
                  <a:cubicBezTo>
                    <a:pt x="531" y="209"/>
                    <a:pt x="539" y="226"/>
                    <a:pt x="539" y="226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3" name="Freeform 55"/>
            <p:cNvSpPr>
              <a:spLocks/>
            </p:cNvSpPr>
            <p:nvPr/>
          </p:nvSpPr>
          <p:spPr bwMode="auto">
            <a:xfrm>
              <a:off x="1227" y="2087"/>
              <a:ext cx="143" cy="248"/>
            </a:xfrm>
            <a:custGeom>
              <a:avLst/>
              <a:gdLst>
                <a:gd name="T0" fmla="*/ 0 w 143"/>
                <a:gd name="T1" fmla="*/ 0 h 248"/>
                <a:gd name="T2" fmla="*/ 7 w 143"/>
                <a:gd name="T3" fmla="*/ 82 h 248"/>
                <a:gd name="T4" fmla="*/ 97 w 143"/>
                <a:gd name="T5" fmla="*/ 172 h 248"/>
                <a:gd name="T6" fmla="*/ 127 w 143"/>
                <a:gd name="T7" fmla="*/ 217 h 248"/>
                <a:gd name="T8" fmla="*/ 142 w 143"/>
                <a:gd name="T9" fmla="*/ 232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48"/>
                <a:gd name="T17" fmla="*/ 143 w 143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48">
                  <a:moveTo>
                    <a:pt x="0" y="0"/>
                  </a:moveTo>
                  <a:cubicBezTo>
                    <a:pt x="2" y="27"/>
                    <a:pt x="0" y="56"/>
                    <a:pt x="7" y="82"/>
                  </a:cubicBezTo>
                  <a:cubicBezTo>
                    <a:pt x="16" y="114"/>
                    <a:pt x="69" y="158"/>
                    <a:pt x="97" y="172"/>
                  </a:cubicBezTo>
                  <a:cubicBezTo>
                    <a:pt x="107" y="187"/>
                    <a:pt x="117" y="202"/>
                    <a:pt x="127" y="217"/>
                  </a:cubicBezTo>
                  <a:cubicBezTo>
                    <a:pt x="143" y="241"/>
                    <a:pt x="142" y="248"/>
                    <a:pt x="142" y="232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4" name="Freeform 56"/>
            <p:cNvSpPr>
              <a:spLocks/>
            </p:cNvSpPr>
            <p:nvPr/>
          </p:nvSpPr>
          <p:spPr bwMode="auto">
            <a:xfrm>
              <a:off x="853" y="3000"/>
              <a:ext cx="126" cy="420"/>
            </a:xfrm>
            <a:custGeom>
              <a:avLst/>
              <a:gdLst>
                <a:gd name="T0" fmla="*/ 0 w 126"/>
                <a:gd name="T1" fmla="*/ 0 h 420"/>
                <a:gd name="T2" fmla="*/ 15 w 126"/>
                <a:gd name="T3" fmla="*/ 67 h 420"/>
                <a:gd name="T4" fmla="*/ 30 w 126"/>
                <a:gd name="T5" fmla="*/ 164 h 420"/>
                <a:gd name="T6" fmla="*/ 22 w 126"/>
                <a:gd name="T7" fmla="*/ 306 h 420"/>
                <a:gd name="T8" fmla="*/ 30 w 126"/>
                <a:gd name="T9" fmla="*/ 389 h 420"/>
                <a:gd name="T10" fmla="*/ 82 w 126"/>
                <a:gd name="T11" fmla="*/ 404 h 420"/>
                <a:gd name="T12" fmla="*/ 119 w 126"/>
                <a:gd name="T13" fmla="*/ 419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420"/>
                <a:gd name="T23" fmla="*/ 126 w 126"/>
                <a:gd name="T24" fmla="*/ 420 h 4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420">
                  <a:moveTo>
                    <a:pt x="0" y="0"/>
                  </a:moveTo>
                  <a:cubicBezTo>
                    <a:pt x="11" y="34"/>
                    <a:pt x="7" y="20"/>
                    <a:pt x="15" y="67"/>
                  </a:cubicBezTo>
                  <a:cubicBezTo>
                    <a:pt x="20" y="99"/>
                    <a:pt x="30" y="164"/>
                    <a:pt x="30" y="164"/>
                  </a:cubicBezTo>
                  <a:cubicBezTo>
                    <a:pt x="27" y="211"/>
                    <a:pt x="22" y="259"/>
                    <a:pt x="22" y="306"/>
                  </a:cubicBezTo>
                  <a:cubicBezTo>
                    <a:pt x="22" y="334"/>
                    <a:pt x="15" y="365"/>
                    <a:pt x="30" y="389"/>
                  </a:cubicBezTo>
                  <a:cubicBezTo>
                    <a:pt x="39" y="404"/>
                    <a:pt x="65" y="398"/>
                    <a:pt x="82" y="404"/>
                  </a:cubicBezTo>
                  <a:cubicBezTo>
                    <a:pt x="126" y="420"/>
                    <a:pt x="98" y="419"/>
                    <a:pt x="119" y="419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3345" name="Freeform 57"/>
            <p:cNvSpPr>
              <a:spLocks/>
            </p:cNvSpPr>
            <p:nvPr/>
          </p:nvSpPr>
          <p:spPr bwMode="auto">
            <a:xfrm>
              <a:off x="1257" y="3067"/>
              <a:ext cx="112" cy="362"/>
            </a:xfrm>
            <a:custGeom>
              <a:avLst/>
              <a:gdLst>
                <a:gd name="T0" fmla="*/ 112 w 112"/>
                <a:gd name="T1" fmla="*/ 0 h 362"/>
                <a:gd name="T2" fmla="*/ 0 w 112"/>
                <a:gd name="T3" fmla="*/ 180 h 362"/>
                <a:gd name="T4" fmla="*/ 22 w 112"/>
                <a:gd name="T5" fmla="*/ 307 h 362"/>
                <a:gd name="T6" fmla="*/ 7 w 112"/>
                <a:gd name="T7" fmla="*/ 359 h 362"/>
                <a:gd name="T8" fmla="*/ 15 w 112"/>
                <a:gd name="T9" fmla="*/ 359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362"/>
                <a:gd name="T17" fmla="*/ 112 w 112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362">
                  <a:moveTo>
                    <a:pt x="112" y="0"/>
                  </a:moveTo>
                  <a:cubicBezTo>
                    <a:pt x="72" y="60"/>
                    <a:pt x="41" y="121"/>
                    <a:pt x="0" y="180"/>
                  </a:cubicBezTo>
                  <a:cubicBezTo>
                    <a:pt x="5" y="232"/>
                    <a:pt x="11" y="260"/>
                    <a:pt x="22" y="307"/>
                  </a:cubicBezTo>
                  <a:cubicBezTo>
                    <a:pt x="18" y="325"/>
                    <a:pt x="7" y="341"/>
                    <a:pt x="7" y="359"/>
                  </a:cubicBezTo>
                  <a:cubicBezTo>
                    <a:pt x="7" y="362"/>
                    <a:pt x="12" y="359"/>
                    <a:pt x="15" y="359"/>
                  </a:cubicBezTo>
                </a:path>
              </a:pathLst>
            </a:custGeom>
            <a:noFill/>
            <a:ln w="9525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53263" name="Line 58"/>
          <p:cNvSpPr>
            <a:spLocks noChangeShapeType="1"/>
          </p:cNvSpPr>
          <p:nvPr/>
        </p:nvSpPr>
        <p:spPr bwMode="auto">
          <a:xfrm flipV="1">
            <a:off x="3246438" y="2133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64" name="Line 59"/>
          <p:cNvSpPr>
            <a:spLocks noChangeShapeType="1"/>
          </p:cNvSpPr>
          <p:nvPr/>
        </p:nvSpPr>
        <p:spPr bwMode="auto">
          <a:xfrm flipV="1">
            <a:off x="4389438" y="2133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65" name="Line 60"/>
          <p:cNvSpPr>
            <a:spLocks noChangeShapeType="1"/>
          </p:cNvSpPr>
          <p:nvPr/>
        </p:nvSpPr>
        <p:spPr bwMode="auto">
          <a:xfrm flipV="1">
            <a:off x="4770438" y="2133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66" name="Line 61"/>
          <p:cNvSpPr>
            <a:spLocks noChangeShapeType="1"/>
          </p:cNvSpPr>
          <p:nvPr/>
        </p:nvSpPr>
        <p:spPr bwMode="auto">
          <a:xfrm flipV="1">
            <a:off x="6142038" y="2133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67" name="Line 62"/>
          <p:cNvSpPr>
            <a:spLocks noChangeShapeType="1"/>
          </p:cNvSpPr>
          <p:nvPr/>
        </p:nvSpPr>
        <p:spPr bwMode="auto">
          <a:xfrm>
            <a:off x="2865438" y="26670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68" name="Line 63"/>
          <p:cNvSpPr>
            <a:spLocks noChangeShapeType="1"/>
          </p:cNvSpPr>
          <p:nvPr/>
        </p:nvSpPr>
        <p:spPr bwMode="auto">
          <a:xfrm flipV="1">
            <a:off x="3094038" y="35052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69" name="Line 64"/>
          <p:cNvSpPr>
            <a:spLocks noChangeShapeType="1"/>
          </p:cNvSpPr>
          <p:nvPr/>
        </p:nvSpPr>
        <p:spPr bwMode="auto">
          <a:xfrm flipV="1">
            <a:off x="3475038" y="3810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0" name="Line 65"/>
          <p:cNvSpPr>
            <a:spLocks noChangeShapeType="1"/>
          </p:cNvSpPr>
          <p:nvPr/>
        </p:nvSpPr>
        <p:spPr bwMode="auto">
          <a:xfrm>
            <a:off x="4465638" y="2743200"/>
            <a:ext cx="1524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1" name="Line 66"/>
          <p:cNvSpPr>
            <a:spLocks noChangeShapeType="1"/>
          </p:cNvSpPr>
          <p:nvPr/>
        </p:nvSpPr>
        <p:spPr bwMode="auto">
          <a:xfrm flipH="1" flipV="1">
            <a:off x="4694238" y="31242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2" name="Line 67"/>
          <p:cNvSpPr>
            <a:spLocks noChangeShapeType="1"/>
          </p:cNvSpPr>
          <p:nvPr/>
        </p:nvSpPr>
        <p:spPr bwMode="auto">
          <a:xfrm flipH="1" flipV="1">
            <a:off x="6294438" y="3124200"/>
            <a:ext cx="1524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3" name="Line 68"/>
          <p:cNvSpPr>
            <a:spLocks noChangeShapeType="1"/>
          </p:cNvSpPr>
          <p:nvPr/>
        </p:nvSpPr>
        <p:spPr bwMode="auto">
          <a:xfrm flipH="1" flipV="1">
            <a:off x="6142038" y="3276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4" name="Line 69"/>
          <p:cNvSpPr>
            <a:spLocks noChangeShapeType="1"/>
          </p:cNvSpPr>
          <p:nvPr/>
        </p:nvSpPr>
        <p:spPr bwMode="auto">
          <a:xfrm flipH="1" flipV="1">
            <a:off x="4237038" y="35814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5" name="Line 70"/>
          <p:cNvSpPr>
            <a:spLocks noChangeShapeType="1"/>
          </p:cNvSpPr>
          <p:nvPr/>
        </p:nvSpPr>
        <p:spPr bwMode="auto">
          <a:xfrm flipH="1" flipV="1">
            <a:off x="3932238" y="3429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6" name="Line 71"/>
          <p:cNvSpPr>
            <a:spLocks noChangeShapeType="1"/>
          </p:cNvSpPr>
          <p:nvPr/>
        </p:nvSpPr>
        <p:spPr bwMode="auto">
          <a:xfrm flipV="1">
            <a:off x="4465638" y="36576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7" name="Line 72"/>
          <p:cNvSpPr>
            <a:spLocks noChangeShapeType="1"/>
          </p:cNvSpPr>
          <p:nvPr/>
        </p:nvSpPr>
        <p:spPr bwMode="auto">
          <a:xfrm flipV="1">
            <a:off x="4694238" y="3505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8" name="Line 73"/>
          <p:cNvSpPr>
            <a:spLocks noChangeShapeType="1"/>
          </p:cNvSpPr>
          <p:nvPr/>
        </p:nvSpPr>
        <p:spPr bwMode="auto">
          <a:xfrm flipV="1">
            <a:off x="4999038" y="3810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79" name="Line 74"/>
          <p:cNvSpPr>
            <a:spLocks noChangeShapeType="1"/>
          </p:cNvSpPr>
          <p:nvPr/>
        </p:nvSpPr>
        <p:spPr bwMode="auto">
          <a:xfrm flipH="1" flipV="1">
            <a:off x="5989638" y="36576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0" name="Line 75"/>
          <p:cNvSpPr>
            <a:spLocks noChangeShapeType="1"/>
          </p:cNvSpPr>
          <p:nvPr/>
        </p:nvSpPr>
        <p:spPr bwMode="auto">
          <a:xfrm flipH="1" flipV="1">
            <a:off x="5837238" y="35814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1" name="Line 76"/>
          <p:cNvSpPr>
            <a:spLocks noChangeShapeType="1"/>
          </p:cNvSpPr>
          <p:nvPr/>
        </p:nvSpPr>
        <p:spPr bwMode="auto">
          <a:xfrm flipH="1" flipV="1">
            <a:off x="6294438" y="40386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2" name="Line 77"/>
          <p:cNvSpPr>
            <a:spLocks noChangeShapeType="1"/>
          </p:cNvSpPr>
          <p:nvPr/>
        </p:nvSpPr>
        <p:spPr bwMode="auto">
          <a:xfrm flipH="1" flipV="1">
            <a:off x="6142038" y="4572000"/>
            <a:ext cx="762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3" name="Line 78"/>
          <p:cNvSpPr>
            <a:spLocks noChangeShapeType="1"/>
          </p:cNvSpPr>
          <p:nvPr/>
        </p:nvSpPr>
        <p:spPr bwMode="auto">
          <a:xfrm flipH="1" flipV="1">
            <a:off x="5151438" y="4419600"/>
            <a:ext cx="1524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4" name="Line 79"/>
          <p:cNvSpPr>
            <a:spLocks noChangeShapeType="1"/>
          </p:cNvSpPr>
          <p:nvPr/>
        </p:nvSpPr>
        <p:spPr bwMode="auto">
          <a:xfrm flipV="1">
            <a:off x="4618038" y="4648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5" name="Line 80"/>
          <p:cNvSpPr>
            <a:spLocks noChangeShapeType="1"/>
          </p:cNvSpPr>
          <p:nvPr/>
        </p:nvSpPr>
        <p:spPr bwMode="auto">
          <a:xfrm flipV="1">
            <a:off x="2941638" y="4191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6" name="Line 81"/>
          <p:cNvSpPr>
            <a:spLocks noChangeShapeType="1"/>
          </p:cNvSpPr>
          <p:nvPr/>
        </p:nvSpPr>
        <p:spPr bwMode="auto">
          <a:xfrm flipV="1">
            <a:off x="2865438" y="3505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7" name="Line 82"/>
          <p:cNvSpPr>
            <a:spLocks noChangeShapeType="1"/>
          </p:cNvSpPr>
          <p:nvPr/>
        </p:nvSpPr>
        <p:spPr bwMode="auto">
          <a:xfrm flipH="1" flipV="1">
            <a:off x="3475038" y="4419600"/>
            <a:ext cx="1524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8" name="Line 83"/>
          <p:cNvSpPr>
            <a:spLocks noChangeShapeType="1"/>
          </p:cNvSpPr>
          <p:nvPr/>
        </p:nvSpPr>
        <p:spPr bwMode="auto">
          <a:xfrm flipV="1">
            <a:off x="3017838" y="4648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89" name="Line 84"/>
          <p:cNvSpPr>
            <a:spLocks noChangeShapeType="1"/>
          </p:cNvSpPr>
          <p:nvPr/>
        </p:nvSpPr>
        <p:spPr bwMode="auto">
          <a:xfrm flipV="1">
            <a:off x="2941638" y="5257800"/>
            <a:ext cx="762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0" name="Line 85"/>
          <p:cNvSpPr>
            <a:spLocks noChangeShapeType="1"/>
          </p:cNvSpPr>
          <p:nvPr/>
        </p:nvSpPr>
        <p:spPr bwMode="auto">
          <a:xfrm flipH="1" flipV="1">
            <a:off x="3551238" y="52578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1" name="Line 86"/>
          <p:cNvSpPr>
            <a:spLocks noChangeShapeType="1"/>
          </p:cNvSpPr>
          <p:nvPr/>
        </p:nvSpPr>
        <p:spPr bwMode="auto">
          <a:xfrm flipV="1">
            <a:off x="4008438" y="5334000"/>
            <a:ext cx="762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2" name="Line 87"/>
          <p:cNvSpPr>
            <a:spLocks noChangeShapeType="1"/>
          </p:cNvSpPr>
          <p:nvPr/>
        </p:nvSpPr>
        <p:spPr bwMode="auto">
          <a:xfrm flipH="1" flipV="1">
            <a:off x="4008438" y="5715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3" name="Line 88"/>
          <p:cNvSpPr>
            <a:spLocks noChangeShapeType="1"/>
          </p:cNvSpPr>
          <p:nvPr/>
        </p:nvSpPr>
        <p:spPr bwMode="auto">
          <a:xfrm flipH="1" flipV="1">
            <a:off x="4465638" y="54864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4" name="Line 89"/>
          <p:cNvSpPr>
            <a:spLocks noChangeShapeType="1"/>
          </p:cNvSpPr>
          <p:nvPr/>
        </p:nvSpPr>
        <p:spPr bwMode="auto">
          <a:xfrm flipV="1">
            <a:off x="4541838" y="49530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5" name="Line 90"/>
          <p:cNvSpPr>
            <a:spLocks noChangeShapeType="1"/>
          </p:cNvSpPr>
          <p:nvPr/>
        </p:nvSpPr>
        <p:spPr bwMode="auto">
          <a:xfrm flipV="1">
            <a:off x="4541838" y="52578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6" name="Line 91"/>
          <p:cNvSpPr>
            <a:spLocks noChangeShapeType="1"/>
          </p:cNvSpPr>
          <p:nvPr/>
        </p:nvSpPr>
        <p:spPr bwMode="auto">
          <a:xfrm flipH="1" flipV="1">
            <a:off x="4541838" y="44958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7" name="Line 92"/>
          <p:cNvSpPr>
            <a:spLocks noChangeShapeType="1"/>
          </p:cNvSpPr>
          <p:nvPr/>
        </p:nvSpPr>
        <p:spPr bwMode="auto">
          <a:xfrm flipH="1" flipV="1">
            <a:off x="4694238" y="4038600"/>
            <a:ext cx="762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8" name="Line 93"/>
          <p:cNvSpPr>
            <a:spLocks noChangeShapeType="1"/>
          </p:cNvSpPr>
          <p:nvPr/>
        </p:nvSpPr>
        <p:spPr bwMode="auto">
          <a:xfrm flipV="1">
            <a:off x="4541838" y="4191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299" name="Line 94"/>
          <p:cNvSpPr>
            <a:spLocks noChangeShapeType="1"/>
          </p:cNvSpPr>
          <p:nvPr/>
        </p:nvSpPr>
        <p:spPr bwMode="auto">
          <a:xfrm flipH="1" flipV="1">
            <a:off x="5227638" y="53340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0" name="Line 95"/>
          <p:cNvSpPr>
            <a:spLocks noChangeShapeType="1"/>
          </p:cNvSpPr>
          <p:nvPr/>
        </p:nvSpPr>
        <p:spPr bwMode="auto">
          <a:xfrm flipV="1">
            <a:off x="5608638" y="5334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1" name="Line 96"/>
          <p:cNvSpPr>
            <a:spLocks noChangeShapeType="1"/>
          </p:cNvSpPr>
          <p:nvPr/>
        </p:nvSpPr>
        <p:spPr bwMode="auto">
          <a:xfrm flipH="1" flipV="1">
            <a:off x="6065838" y="5410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2" name="Line 97"/>
          <p:cNvSpPr>
            <a:spLocks noChangeShapeType="1"/>
          </p:cNvSpPr>
          <p:nvPr/>
        </p:nvSpPr>
        <p:spPr bwMode="auto">
          <a:xfrm flipH="1" flipV="1">
            <a:off x="6142038" y="49530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3" name="Line 98"/>
          <p:cNvSpPr>
            <a:spLocks noChangeShapeType="1"/>
          </p:cNvSpPr>
          <p:nvPr/>
        </p:nvSpPr>
        <p:spPr bwMode="auto">
          <a:xfrm flipV="1">
            <a:off x="5532438" y="3429000"/>
            <a:ext cx="762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4" name="Line 99"/>
          <p:cNvSpPr>
            <a:spLocks noChangeShapeType="1"/>
          </p:cNvSpPr>
          <p:nvPr/>
        </p:nvSpPr>
        <p:spPr bwMode="auto">
          <a:xfrm flipV="1">
            <a:off x="4389438" y="2514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5" name="Line 100"/>
          <p:cNvSpPr>
            <a:spLocks noChangeShapeType="1"/>
          </p:cNvSpPr>
          <p:nvPr/>
        </p:nvSpPr>
        <p:spPr bwMode="auto">
          <a:xfrm flipV="1">
            <a:off x="4770438" y="2514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6" name="Line 101"/>
          <p:cNvSpPr>
            <a:spLocks noChangeShapeType="1"/>
          </p:cNvSpPr>
          <p:nvPr/>
        </p:nvSpPr>
        <p:spPr bwMode="auto">
          <a:xfrm flipV="1">
            <a:off x="5684838" y="2514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7" name="Line 102"/>
          <p:cNvSpPr>
            <a:spLocks noChangeShapeType="1"/>
          </p:cNvSpPr>
          <p:nvPr/>
        </p:nvSpPr>
        <p:spPr bwMode="auto">
          <a:xfrm flipV="1">
            <a:off x="6142038" y="2514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8" name="Line 103"/>
          <p:cNvSpPr>
            <a:spLocks noChangeShapeType="1"/>
          </p:cNvSpPr>
          <p:nvPr/>
        </p:nvSpPr>
        <p:spPr bwMode="auto">
          <a:xfrm flipV="1">
            <a:off x="3246438" y="2514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09" name="Line 104"/>
          <p:cNvSpPr>
            <a:spLocks noChangeShapeType="1"/>
          </p:cNvSpPr>
          <p:nvPr/>
        </p:nvSpPr>
        <p:spPr bwMode="auto">
          <a:xfrm flipV="1">
            <a:off x="4008438" y="25146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0" name="Line 105"/>
          <p:cNvSpPr>
            <a:spLocks noChangeShapeType="1"/>
          </p:cNvSpPr>
          <p:nvPr/>
        </p:nvSpPr>
        <p:spPr bwMode="auto">
          <a:xfrm>
            <a:off x="3094038" y="4191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1" name="Line 106"/>
          <p:cNvSpPr>
            <a:spLocks noChangeShapeType="1"/>
          </p:cNvSpPr>
          <p:nvPr/>
        </p:nvSpPr>
        <p:spPr bwMode="auto">
          <a:xfrm>
            <a:off x="3703638" y="4191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2" name="Line 107"/>
          <p:cNvSpPr>
            <a:spLocks noChangeShapeType="1"/>
          </p:cNvSpPr>
          <p:nvPr/>
        </p:nvSpPr>
        <p:spPr bwMode="auto">
          <a:xfrm>
            <a:off x="4160838" y="4191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3" name="Line 108"/>
          <p:cNvSpPr>
            <a:spLocks noChangeShapeType="1"/>
          </p:cNvSpPr>
          <p:nvPr/>
        </p:nvSpPr>
        <p:spPr bwMode="auto">
          <a:xfrm>
            <a:off x="4922838" y="4191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4" name="Line 109"/>
          <p:cNvSpPr>
            <a:spLocks noChangeShapeType="1"/>
          </p:cNvSpPr>
          <p:nvPr/>
        </p:nvSpPr>
        <p:spPr bwMode="auto">
          <a:xfrm>
            <a:off x="5684838" y="4191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5" name="Line 110"/>
          <p:cNvSpPr>
            <a:spLocks noChangeShapeType="1"/>
          </p:cNvSpPr>
          <p:nvPr/>
        </p:nvSpPr>
        <p:spPr bwMode="auto">
          <a:xfrm>
            <a:off x="6218238" y="4191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3316" name="Text Box 111"/>
          <p:cNvSpPr txBox="1">
            <a:spLocks noChangeArrowheads="1"/>
          </p:cNvSpPr>
          <p:nvPr/>
        </p:nvSpPr>
        <p:spPr bwMode="auto">
          <a:xfrm>
            <a:off x="1752600" y="245903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10-15 cm</a:t>
            </a:r>
          </a:p>
        </p:txBody>
      </p:sp>
      <p:sp>
        <p:nvSpPr>
          <p:cNvPr id="53317" name="Text Box 112"/>
          <p:cNvSpPr txBox="1">
            <a:spLocks noChangeArrowheads="1"/>
          </p:cNvSpPr>
          <p:nvPr/>
        </p:nvSpPr>
        <p:spPr bwMode="auto">
          <a:xfrm>
            <a:off x="2057400" y="3121026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45 cm</a:t>
            </a:r>
          </a:p>
        </p:txBody>
      </p:sp>
      <p:sp>
        <p:nvSpPr>
          <p:cNvPr id="53318" name="Text Box 113"/>
          <p:cNvSpPr txBox="1">
            <a:spLocks noChangeArrowheads="1"/>
          </p:cNvSpPr>
          <p:nvPr/>
        </p:nvSpPr>
        <p:spPr bwMode="auto">
          <a:xfrm>
            <a:off x="2057400" y="41354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90 cm</a:t>
            </a:r>
          </a:p>
        </p:txBody>
      </p:sp>
      <p:sp>
        <p:nvSpPr>
          <p:cNvPr id="53319" name="Line 114"/>
          <p:cNvSpPr>
            <a:spLocks noChangeShapeType="1"/>
          </p:cNvSpPr>
          <p:nvPr/>
        </p:nvSpPr>
        <p:spPr bwMode="auto">
          <a:xfrm>
            <a:off x="6629400" y="2667000"/>
            <a:ext cx="2743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3320" name="Text Box 115"/>
          <p:cNvSpPr txBox="1">
            <a:spLocks noChangeArrowheads="1"/>
          </p:cNvSpPr>
          <p:nvPr/>
        </p:nvSpPr>
        <p:spPr bwMode="auto">
          <a:xfrm>
            <a:off x="6527800" y="2062163"/>
            <a:ext cx="292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BUHARLAŞMA BÖLGESİ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Nem hareketi yukarı doğru</a:t>
            </a:r>
          </a:p>
        </p:txBody>
      </p:sp>
      <p:sp>
        <p:nvSpPr>
          <p:cNvPr id="53321" name="Line 116"/>
          <p:cNvSpPr>
            <a:spLocks noChangeShapeType="1"/>
          </p:cNvSpPr>
          <p:nvPr/>
        </p:nvSpPr>
        <p:spPr bwMode="auto">
          <a:xfrm>
            <a:off x="6629400" y="3352800"/>
            <a:ext cx="2743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3322" name="Line 117"/>
          <p:cNvSpPr>
            <a:spLocks noChangeShapeType="1"/>
          </p:cNvSpPr>
          <p:nvPr/>
        </p:nvSpPr>
        <p:spPr bwMode="auto">
          <a:xfrm>
            <a:off x="6629400" y="4343400"/>
            <a:ext cx="2743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3323" name="Text Box 118"/>
          <p:cNvSpPr txBox="1">
            <a:spLocks noChangeArrowheads="1"/>
          </p:cNvSpPr>
          <p:nvPr/>
        </p:nvSpPr>
        <p:spPr bwMode="auto">
          <a:xfrm>
            <a:off x="6527800" y="2671764"/>
            <a:ext cx="3704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ASIL KÖK BÖLGESİ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Nem hareketi köklere ve yukarı doğru</a:t>
            </a:r>
          </a:p>
        </p:txBody>
      </p:sp>
      <p:sp>
        <p:nvSpPr>
          <p:cNvPr id="53324" name="Text Box 119"/>
          <p:cNvSpPr txBox="1">
            <a:spLocks noChangeArrowheads="1"/>
          </p:cNvSpPr>
          <p:nvPr/>
        </p:nvSpPr>
        <p:spPr bwMode="auto">
          <a:xfrm>
            <a:off x="6527800" y="3509964"/>
            <a:ext cx="3589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İKİNCİ DERECE KÖK BÖLGESİ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Nem hareketi köklere ve aşağı doğru</a:t>
            </a:r>
          </a:p>
        </p:txBody>
      </p:sp>
      <p:sp>
        <p:nvSpPr>
          <p:cNvPr id="53325" name="Text Box 120"/>
          <p:cNvSpPr txBox="1">
            <a:spLocks noChangeArrowheads="1"/>
          </p:cNvSpPr>
          <p:nvPr/>
        </p:nvSpPr>
        <p:spPr bwMode="auto">
          <a:xfrm>
            <a:off x="6600826" y="4576764"/>
            <a:ext cx="2781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KÜÇÜK KÖK BÖLGESİ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tr-TR" altLang="tr-TR" sz="1800">
                <a:latin typeface="Times New Roman" panose="02020603050405020304" pitchFamily="18" charset="0"/>
              </a:rPr>
              <a:t>Nem hareketi köklere doğru</a:t>
            </a:r>
          </a:p>
        </p:txBody>
      </p:sp>
    </p:spTree>
    <p:extLst>
      <p:ext uri="{BB962C8B-B14F-4D97-AF65-F5344CB8AC3E}">
        <p14:creationId xmlns:p14="http://schemas.microsoft.com/office/powerpoint/2010/main" val="202412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7575" y="1303338"/>
            <a:ext cx="8229600" cy="685800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tr-TR" altLang="tr-TR" sz="3600" b="1" i="1">
                <a:solidFill>
                  <a:schemeClr val="hlink"/>
                </a:solidFill>
                <a:cs typeface="Arial" panose="020B0604020202020204" pitchFamily="34" charset="0"/>
              </a:rPr>
              <a:t>• </a:t>
            </a:r>
            <a:r>
              <a:rPr lang="tr-TR" altLang="tr-TR" sz="3600" b="1" i="1">
                <a:solidFill>
                  <a:schemeClr val="hlink"/>
                </a:solidFill>
              </a:rPr>
              <a:t>Suyun köklere doğru hareketi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47950"/>
            <a:ext cx="8229600" cy="2076450"/>
          </a:xfrm>
          <a:solidFill>
            <a:srgbClr val="FAFEA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/>
              <a:t>  - Su hareketi kılcal köklere doğrudur</a:t>
            </a:r>
          </a:p>
          <a:p>
            <a:pPr eaLnBrk="1" hangingPunct="1">
              <a:buFontTx/>
              <a:buNone/>
            </a:pPr>
            <a:r>
              <a:rPr lang="tr-TR" altLang="tr-TR" b="1"/>
              <a:t>  - Kılcal kökler nemin yüksek olduğu noktaya doğru uzayarak suya ulaşırlar </a:t>
            </a:r>
          </a:p>
        </p:txBody>
      </p:sp>
    </p:spTree>
    <p:extLst>
      <p:ext uri="{BB962C8B-B14F-4D97-AF65-F5344CB8AC3E}">
        <p14:creationId xmlns:p14="http://schemas.microsoft.com/office/powerpoint/2010/main" val="425103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760413"/>
            <a:ext cx="7416800" cy="86836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sz="4800" b="1">
                <a:solidFill>
                  <a:srgbClr val="336600"/>
                </a:solidFill>
              </a:rPr>
              <a:t>Toprağın su alma hızı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98663"/>
            <a:ext cx="8229600" cy="4525962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sz="3600" b="1">
                <a:solidFill>
                  <a:srgbClr val="FF3300"/>
                </a:solidFill>
              </a:rPr>
              <a:t>Su alma (infiltrasyon)</a:t>
            </a:r>
            <a:r>
              <a:rPr lang="tr-TR" altLang="tr-TR" b="1">
                <a:solidFill>
                  <a:srgbClr val="FF3300"/>
                </a:solidFill>
              </a:rPr>
              <a:t> :</a:t>
            </a:r>
            <a:r>
              <a:rPr lang="tr-TR" altLang="tr-TR" b="1" smtClean="0"/>
              <a:t> 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	Suyun, yüzeyden toprak içerisine girmesi (mm, cm)</a:t>
            </a:r>
          </a:p>
          <a:p>
            <a:pPr eaLnBrk="1" hangingPunct="1"/>
            <a:r>
              <a:rPr lang="tr-TR" altLang="tr-TR" sz="3600" b="1">
                <a:solidFill>
                  <a:srgbClr val="6666FF"/>
                </a:solidFill>
              </a:rPr>
              <a:t>Su alma hızı (infiltrasyon hızı)</a:t>
            </a:r>
            <a:r>
              <a:rPr lang="tr-TR" altLang="tr-TR" b="1">
                <a:solidFill>
                  <a:srgbClr val="6666FF"/>
                </a:solidFill>
              </a:rPr>
              <a:t> :</a:t>
            </a:r>
            <a:r>
              <a:rPr lang="tr-TR" altLang="tr-TR" b="1" smtClean="0"/>
              <a:t> Birim zamanda toprak içerisine giren su miktarı (mm/h, cm/h)</a:t>
            </a:r>
          </a:p>
        </p:txBody>
      </p:sp>
    </p:spTree>
    <p:extLst>
      <p:ext uri="{BB962C8B-B14F-4D97-AF65-F5344CB8AC3E}">
        <p14:creationId xmlns:p14="http://schemas.microsoft.com/office/powerpoint/2010/main" val="2889093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30238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Su alma hızına etkili faktörler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2071688"/>
            <a:ext cx="7653338" cy="4525962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3300"/>
                </a:solidFill>
              </a:rPr>
              <a:t>Toprak bünyesi</a:t>
            </a:r>
          </a:p>
          <a:p>
            <a:pPr eaLnBrk="1" hangingPunct="1"/>
            <a:r>
              <a:rPr lang="tr-TR" altLang="tr-TR" b="1" smtClean="0">
                <a:solidFill>
                  <a:schemeClr val="accent2"/>
                </a:solidFill>
              </a:rPr>
              <a:t>Toprağın yapısı</a:t>
            </a:r>
          </a:p>
          <a:p>
            <a:pPr eaLnBrk="1" hangingPunct="1"/>
            <a:r>
              <a:rPr lang="tr-TR" altLang="tr-TR" b="1" smtClean="0">
                <a:solidFill>
                  <a:srgbClr val="996633"/>
                </a:solidFill>
              </a:rPr>
              <a:t>Toprakta mevcut nem miktarı</a:t>
            </a:r>
          </a:p>
          <a:p>
            <a:pPr eaLnBrk="1" hangingPunct="1"/>
            <a:r>
              <a:rPr lang="tr-TR" altLang="tr-TR" b="1" smtClean="0">
                <a:solidFill>
                  <a:srgbClr val="4FB0B7"/>
                </a:solidFill>
              </a:rPr>
              <a:t>Toprağın işlenme durumu</a:t>
            </a:r>
          </a:p>
          <a:p>
            <a:pPr eaLnBrk="1" hangingPunct="1"/>
            <a:r>
              <a:rPr lang="tr-TR" altLang="tr-TR" b="1" smtClean="0">
                <a:solidFill>
                  <a:schemeClr val="accent2"/>
                </a:solidFill>
              </a:rPr>
              <a:t>Toprak yüzeyindeki su yüksekliği</a:t>
            </a:r>
          </a:p>
          <a:p>
            <a:pPr eaLnBrk="1" hangingPunct="1"/>
            <a:r>
              <a:rPr lang="tr-TR" altLang="tr-TR" b="1" smtClean="0"/>
              <a:t>Topraktaki tuzların cinsi ve miktarı</a:t>
            </a:r>
          </a:p>
        </p:txBody>
      </p:sp>
    </p:spTree>
    <p:extLst>
      <p:ext uri="{BB962C8B-B14F-4D97-AF65-F5344CB8AC3E}">
        <p14:creationId xmlns:p14="http://schemas.microsoft.com/office/powerpoint/2010/main" val="296947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92214"/>
            <a:ext cx="8229600" cy="7969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Su alma hızının ölçülmesi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74926"/>
            <a:ext cx="8229600" cy="3014663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3300"/>
                </a:solidFill>
              </a:rPr>
              <a:t>Çift silindir infiltrometre ölçmeleri</a:t>
            </a:r>
            <a:r>
              <a:rPr lang="tr-TR" altLang="tr-TR" b="1" smtClean="0"/>
              <a:t>      (Karık dışındaki tüm sulama yöntemleri için)</a:t>
            </a:r>
          </a:p>
          <a:p>
            <a:pPr eaLnBrk="1" hangingPunct="1"/>
            <a:r>
              <a:rPr lang="tr-TR" altLang="tr-TR" b="1" smtClean="0">
                <a:solidFill>
                  <a:schemeClr val="accent2"/>
                </a:solidFill>
              </a:rPr>
              <a:t>Karıklara giren ve çıkan suyun ölçülmesi</a:t>
            </a:r>
            <a:r>
              <a:rPr lang="tr-TR" altLang="tr-TR" b="1" smtClean="0"/>
              <a:t> (Karık sulama yöntemi için)</a:t>
            </a:r>
          </a:p>
        </p:txBody>
      </p:sp>
    </p:spTree>
    <p:extLst>
      <p:ext uri="{BB962C8B-B14F-4D97-AF65-F5344CB8AC3E}">
        <p14:creationId xmlns:p14="http://schemas.microsoft.com/office/powerpoint/2010/main" val="4248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692150"/>
            <a:ext cx="7643812" cy="72548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tr-TR" altLang="tr-TR" sz="3600" b="1"/>
              <a:t>Çift silindir infiltrometre ölçmeleri 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2895600" y="3810000"/>
            <a:ext cx="4953000" cy="2057400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3962400" y="2924176"/>
            <a:ext cx="2667000" cy="885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3962400" y="2438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4419600" y="2438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>
            <a:off x="6172200" y="2438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>
            <a:off x="6629400" y="2438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>
            <a:off x="7010400" y="289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2" name="Line 12"/>
          <p:cNvSpPr>
            <a:spLocks noChangeShapeType="1"/>
          </p:cNvSpPr>
          <p:nvPr/>
        </p:nvSpPr>
        <p:spPr bwMode="auto">
          <a:xfrm>
            <a:off x="7010400" y="4800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3" name="Line 13"/>
          <p:cNvSpPr>
            <a:spLocks noChangeShapeType="1"/>
          </p:cNvSpPr>
          <p:nvPr/>
        </p:nvSpPr>
        <p:spPr bwMode="auto">
          <a:xfrm>
            <a:off x="7162800" y="2895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4" name="Line 14"/>
          <p:cNvSpPr>
            <a:spLocks noChangeShapeType="1"/>
          </p:cNvSpPr>
          <p:nvPr/>
        </p:nvSpPr>
        <p:spPr bwMode="auto">
          <a:xfrm>
            <a:off x="7162800" y="38100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8667750" y="4800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>
            <a:off x="8667750" y="24542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7" name="Line 17"/>
          <p:cNvSpPr>
            <a:spLocks noChangeShapeType="1"/>
          </p:cNvSpPr>
          <p:nvPr/>
        </p:nvSpPr>
        <p:spPr bwMode="auto">
          <a:xfrm>
            <a:off x="8832850" y="2420938"/>
            <a:ext cx="0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8" name="Line 18"/>
          <p:cNvSpPr>
            <a:spLocks noChangeShapeType="1"/>
          </p:cNvSpPr>
          <p:nvPr/>
        </p:nvSpPr>
        <p:spPr bwMode="auto">
          <a:xfrm>
            <a:off x="4419600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9" name="Line 19"/>
          <p:cNvSpPr>
            <a:spLocks noChangeShapeType="1"/>
          </p:cNvSpPr>
          <p:nvPr/>
        </p:nvSpPr>
        <p:spPr bwMode="auto">
          <a:xfrm>
            <a:off x="6172200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10" name="Line 20"/>
          <p:cNvSpPr>
            <a:spLocks noChangeShapeType="1"/>
          </p:cNvSpPr>
          <p:nvPr/>
        </p:nvSpPr>
        <p:spPr bwMode="auto">
          <a:xfrm>
            <a:off x="6629400" y="5638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11" name="Line 21"/>
          <p:cNvSpPr>
            <a:spLocks noChangeShapeType="1"/>
          </p:cNvSpPr>
          <p:nvPr/>
        </p:nvSpPr>
        <p:spPr bwMode="auto">
          <a:xfrm>
            <a:off x="3962400" y="5638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12" name="Line 22"/>
          <p:cNvSpPr>
            <a:spLocks noChangeShapeType="1"/>
          </p:cNvSpPr>
          <p:nvPr/>
        </p:nvSpPr>
        <p:spPr bwMode="auto">
          <a:xfrm>
            <a:off x="4419600" y="5181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13" name="Line 23"/>
          <p:cNvSpPr>
            <a:spLocks noChangeShapeType="1"/>
          </p:cNvSpPr>
          <p:nvPr/>
        </p:nvSpPr>
        <p:spPr bwMode="auto">
          <a:xfrm>
            <a:off x="3962400" y="57912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14" name="Text Box 24"/>
          <p:cNvSpPr txBox="1">
            <a:spLocks noChangeArrowheads="1"/>
          </p:cNvSpPr>
          <p:nvPr/>
        </p:nvSpPr>
        <p:spPr bwMode="auto">
          <a:xfrm>
            <a:off x="7183439" y="3200400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10-15 cm</a:t>
            </a:r>
          </a:p>
        </p:txBody>
      </p:sp>
      <p:sp>
        <p:nvSpPr>
          <p:cNvPr id="59415" name="Text Box 26"/>
          <p:cNvSpPr txBox="1">
            <a:spLocks noChangeArrowheads="1"/>
          </p:cNvSpPr>
          <p:nvPr/>
        </p:nvSpPr>
        <p:spPr bwMode="auto">
          <a:xfrm>
            <a:off x="7154864" y="4114800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15-29 cm</a:t>
            </a:r>
          </a:p>
        </p:txBody>
      </p:sp>
      <p:sp>
        <p:nvSpPr>
          <p:cNvPr id="59416" name="Text Box 27"/>
          <p:cNvSpPr txBox="1">
            <a:spLocks noChangeArrowheads="1"/>
          </p:cNvSpPr>
          <p:nvPr/>
        </p:nvSpPr>
        <p:spPr bwMode="auto">
          <a:xfrm>
            <a:off x="8839200" y="3357563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40 cm</a:t>
            </a: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4953000" y="54102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40 cm</a:t>
            </a:r>
          </a:p>
        </p:txBody>
      </p:sp>
      <p:sp>
        <p:nvSpPr>
          <p:cNvPr id="59418" name="Text Box 29"/>
          <p:cNvSpPr txBox="1">
            <a:spLocks noChangeArrowheads="1"/>
          </p:cNvSpPr>
          <p:nvPr/>
        </p:nvSpPr>
        <p:spPr bwMode="auto">
          <a:xfrm>
            <a:off x="4659314" y="4724400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20-25 cm</a:t>
            </a:r>
          </a:p>
        </p:txBody>
      </p:sp>
      <p:sp>
        <p:nvSpPr>
          <p:cNvPr id="59419" name="Line 31"/>
          <p:cNvSpPr>
            <a:spLocks noChangeShapeType="1"/>
          </p:cNvSpPr>
          <p:nvPr/>
        </p:nvSpPr>
        <p:spPr bwMode="auto">
          <a:xfrm>
            <a:off x="2894014" y="3822700"/>
            <a:ext cx="496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8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620713"/>
            <a:ext cx="8135938" cy="792162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tr-TR" altLang="tr-TR" sz="3200" b="1">
                <a:solidFill>
                  <a:srgbClr val="336600"/>
                </a:solidFill>
              </a:rPr>
              <a:t>Karıklara giren ve çıkan suyun ölçülmesi</a:t>
            </a:r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3562350" y="2165350"/>
            <a:ext cx="0" cy="12192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8991600" y="2133600"/>
            <a:ext cx="0" cy="1219200"/>
          </a:xfrm>
          <a:prstGeom prst="line">
            <a:avLst/>
          </a:prstGeom>
          <a:noFill/>
          <a:ln w="57150" cap="rnd" cmpd="thinThick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3581400" y="224155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3581400" y="269875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3581400" y="315595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4" name="Oval 9"/>
          <p:cNvSpPr>
            <a:spLocks noChangeArrowheads="1"/>
          </p:cNvSpPr>
          <p:nvPr/>
        </p:nvSpPr>
        <p:spPr bwMode="auto">
          <a:xfrm flipV="1">
            <a:off x="5715000" y="266065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1981200" y="2408239"/>
            <a:ext cx="1365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TARLABAŞI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KANALI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9205914" y="2408239"/>
            <a:ext cx="1004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DRENAJ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KANALI</a:t>
            </a:r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 flipH="1">
            <a:off x="5791200" y="34607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 flipH="1">
            <a:off x="3581400" y="34607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>
            <a:off x="3581400" y="353695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4032250" y="36131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30-60 m</a:t>
            </a:r>
          </a:p>
        </p:txBody>
      </p:sp>
      <p:sp>
        <p:nvSpPr>
          <p:cNvPr id="60431" name="Text Box 16"/>
          <p:cNvSpPr txBox="1">
            <a:spLocks noChangeArrowheads="1"/>
          </p:cNvSpPr>
          <p:nvPr/>
        </p:nvSpPr>
        <p:spPr bwMode="auto">
          <a:xfrm>
            <a:off x="6984599" y="1903998"/>
            <a:ext cx="1731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TAMPON KARIK</a:t>
            </a:r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6981424" y="2850148"/>
            <a:ext cx="1731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TAMPON KARIK</a:t>
            </a:r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6990399" y="2375486"/>
            <a:ext cx="1805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DENEME KARIĞI</a:t>
            </a: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>
            <a:off x="3883334" y="2316748"/>
            <a:ext cx="1420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II. İSTASYON</a:t>
            </a:r>
          </a:p>
        </p:txBody>
      </p:sp>
      <p:sp>
        <p:nvSpPr>
          <p:cNvPr id="60435" name="Text Box 20"/>
          <p:cNvSpPr txBox="1">
            <a:spLocks noChangeArrowheads="1"/>
          </p:cNvSpPr>
          <p:nvPr/>
        </p:nvSpPr>
        <p:spPr bwMode="auto">
          <a:xfrm>
            <a:off x="3932238" y="2774950"/>
            <a:ext cx="1401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I. İSTASYON</a:t>
            </a:r>
          </a:p>
        </p:txBody>
      </p:sp>
      <p:sp>
        <p:nvSpPr>
          <p:cNvPr id="60436" name="Line 21"/>
          <p:cNvSpPr>
            <a:spLocks noChangeShapeType="1"/>
          </p:cNvSpPr>
          <p:nvPr/>
        </p:nvSpPr>
        <p:spPr bwMode="auto">
          <a:xfrm flipH="1" flipV="1">
            <a:off x="3581400" y="269875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37" name="Line 22"/>
          <p:cNvSpPr>
            <a:spLocks noChangeShapeType="1"/>
          </p:cNvSpPr>
          <p:nvPr/>
        </p:nvSpPr>
        <p:spPr bwMode="auto">
          <a:xfrm>
            <a:off x="5257800" y="247015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38" name="Line 24"/>
          <p:cNvSpPr>
            <a:spLocks noChangeShapeType="1"/>
          </p:cNvSpPr>
          <p:nvPr/>
        </p:nvSpPr>
        <p:spPr bwMode="auto">
          <a:xfrm>
            <a:off x="3429000" y="548322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39" name="Line 25"/>
          <p:cNvSpPr>
            <a:spLocks noChangeShapeType="1"/>
          </p:cNvSpPr>
          <p:nvPr/>
        </p:nvSpPr>
        <p:spPr bwMode="auto">
          <a:xfrm flipH="1" flipV="1">
            <a:off x="2819400" y="4873625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0" name="Line 26"/>
          <p:cNvSpPr>
            <a:spLocks noChangeShapeType="1"/>
          </p:cNvSpPr>
          <p:nvPr/>
        </p:nvSpPr>
        <p:spPr bwMode="auto">
          <a:xfrm flipV="1">
            <a:off x="3810000" y="4949825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1" name="Line 27"/>
          <p:cNvSpPr>
            <a:spLocks noChangeShapeType="1"/>
          </p:cNvSpPr>
          <p:nvPr/>
        </p:nvSpPr>
        <p:spPr bwMode="auto">
          <a:xfrm flipH="1">
            <a:off x="2286000" y="48736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2" name="Freeform 28"/>
          <p:cNvSpPr>
            <a:spLocks/>
          </p:cNvSpPr>
          <p:nvPr/>
        </p:nvSpPr>
        <p:spPr bwMode="auto">
          <a:xfrm>
            <a:off x="4324351" y="4927601"/>
            <a:ext cx="771525" cy="593725"/>
          </a:xfrm>
          <a:custGeom>
            <a:avLst/>
            <a:gdLst>
              <a:gd name="T0" fmla="*/ 0 w 486"/>
              <a:gd name="T1" fmla="*/ 2147483646 h 374"/>
              <a:gd name="T2" fmla="*/ 2147483646 w 486"/>
              <a:gd name="T3" fmla="*/ 2147483646 h 374"/>
              <a:gd name="T4" fmla="*/ 2147483646 w 486"/>
              <a:gd name="T5" fmla="*/ 2147483646 h 374"/>
              <a:gd name="T6" fmla="*/ 2147483646 w 486"/>
              <a:gd name="T7" fmla="*/ 2147483646 h 374"/>
              <a:gd name="T8" fmla="*/ 2147483646 w 486"/>
              <a:gd name="T9" fmla="*/ 2147483646 h 374"/>
              <a:gd name="T10" fmla="*/ 2147483646 w 486"/>
              <a:gd name="T11" fmla="*/ 2147483646 h 374"/>
              <a:gd name="T12" fmla="*/ 2147483646 w 486"/>
              <a:gd name="T13" fmla="*/ 2147483646 h 374"/>
              <a:gd name="T14" fmla="*/ 2147483646 w 486"/>
              <a:gd name="T15" fmla="*/ 2147483646 h 374"/>
              <a:gd name="T16" fmla="*/ 2147483646 w 486"/>
              <a:gd name="T17" fmla="*/ 2147483646 h 374"/>
              <a:gd name="T18" fmla="*/ 2147483646 w 486"/>
              <a:gd name="T19" fmla="*/ 2147483646 h 3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6"/>
              <a:gd name="T31" fmla="*/ 0 h 374"/>
              <a:gd name="T32" fmla="*/ 486 w 486"/>
              <a:gd name="T33" fmla="*/ 374 h 3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6" h="374">
                <a:moveTo>
                  <a:pt x="0" y="26"/>
                </a:moveTo>
                <a:cubicBezTo>
                  <a:pt x="79" y="0"/>
                  <a:pt x="162" y="12"/>
                  <a:pt x="240" y="38"/>
                </a:cubicBezTo>
                <a:cubicBezTo>
                  <a:pt x="248" y="50"/>
                  <a:pt x="254" y="64"/>
                  <a:pt x="264" y="74"/>
                </a:cubicBezTo>
                <a:cubicBezTo>
                  <a:pt x="274" y="84"/>
                  <a:pt x="292" y="86"/>
                  <a:pt x="300" y="98"/>
                </a:cubicBezTo>
                <a:cubicBezTo>
                  <a:pt x="371" y="212"/>
                  <a:pt x="279" y="140"/>
                  <a:pt x="360" y="194"/>
                </a:cubicBezTo>
                <a:cubicBezTo>
                  <a:pt x="368" y="206"/>
                  <a:pt x="373" y="221"/>
                  <a:pt x="384" y="230"/>
                </a:cubicBezTo>
                <a:cubicBezTo>
                  <a:pt x="394" y="238"/>
                  <a:pt x="413" y="232"/>
                  <a:pt x="420" y="242"/>
                </a:cubicBezTo>
                <a:cubicBezTo>
                  <a:pt x="435" y="263"/>
                  <a:pt x="436" y="290"/>
                  <a:pt x="444" y="314"/>
                </a:cubicBezTo>
                <a:cubicBezTo>
                  <a:pt x="449" y="328"/>
                  <a:pt x="473" y="326"/>
                  <a:pt x="480" y="338"/>
                </a:cubicBezTo>
                <a:cubicBezTo>
                  <a:pt x="486" y="348"/>
                  <a:pt x="480" y="362"/>
                  <a:pt x="480" y="37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3" name="Line 29"/>
          <p:cNvSpPr>
            <a:spLocks noChangeShapeType="1"/>
          </p:cNvSpPr>
          <p:nvPr/>
        </p:nvSpPr>
        <p:spPr bwMode="auto">
          <a:xfrm>
            <a:off x="5105400" y="5483225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4" name="Freeform 30"/>
          <p:cNvSpPr>
            <a:spLocks/>
          </p:cNvSpPr>
          <p:nvPr/>
        </p:nvSpPr>
        <p:spPr bwMode="auto">
          <a:xfrm>
            <a:off x="7905750" y="5216525"/>
            <a:ext cx="692150" cy="476250"/>
          </a:xfrm>
          <a:custGeom>
            <a:avLst/>
            <a:gdLst>
              <a:gd name="T0" fmla="*/ 0 w 436"/>
              <a:gd name="T1" fmla="*/ 2147483646 h 300"/>
              <a:gd name="T2" fmla="*/ 2147483646 w 436"/>
              <a:gd name="T3" fmla="*/ 0 h 300"/>
              <a:gd name="T4" fmla="*/ 2147483646 w 436"/>
              <a:gd name="T5" fmla="*/ 2147483646 h 300"/>
              <a:gd name="T6" fmla="*/ 2147483646 w 436"/>
              <a:gd name="T7" fmla="*/ 2147483646 h 300"/>
              <a:gd name="T8" fmla="*/ 2147483646 w 436"/>
              <a:gd name="T9" fmla="*/ 2147483646 h 300"/>
              <a:gd name="T10" fmla="*/ 2147483646 w 436"/>
              <a:gd name="T11" fmla="*/ 2147483646 h 300"/>
              <a:gd name="T12" fmla="*/ 2147483646 w 436"/>
              <a:gd name="T13" fmla="*/ 2147483646 h 300"/>
              <a:gd name="T14" fmla="*/ 2147483646 w 436"/>
              <a:gd name="T15" fmla="*/ 2147483646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6"/>
              <a:gd name="T25" fmla="*/ 0 h 300"/>
              <a:gd name="T26" fmla="*/ 436 w 436"/>
              <a:gd name="T27" fmla="*/ 300 h 3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6" h="300">
                <a:moveTo>
                  <a:pt x="0" y="168"/>
                </a:moveTo>
                <a:cubicBezTo>
                  <a:pt x="48" y="96"/>
                  <a:pt x="33" y="50"/>
                  <a:pt x="108" y="0"/>
                </a:cubicBezTo>
                <a:cubicBezTo>
                  <a:pt x="152" y="4"/>
                  <a:pt x="196" y="6"/>
                  <a:pt x="240" y="12"/>
                </a:cubicBezTo>
                <a:cubicBezTo>
                  <a:pt x="253" y="14"/>
                  <a:pt x="267" y="15"/>
                  <a:pt x="276" y="24"/>
                </a:cubicBezTo>
                <a:cubicBezTo>
                  <a:pt x="285" y="33"/>
                  <a:pt x="280" y="50"/>
                  <a:pt x="288" y="60"/>
                </a:cubicBezTo>
                <a:cubicBezTo>
                  <a:pt x="297" y="71"/>
                  <a:pt x="312" y="76"/>
                  <a:pt x="324" y="84"/>
                </a:cubicBezTo>
                <a:cubicBezTo>
                  <a:pt x="340" y="132"/>
                  <a:pt x="360" y="156"/>
                  <a:pt x="396" y="192"/>
                </a:cubicBezTo>
                <a:cubicBezTo>
                  <a:pt x="407" y="225"/>
                  <a:pt x="436" y="272"/>
                  <a:pt x="408" y="3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5" name="Line 31"/>
          <p:cNvSpPr>
            <a:spLocks noChangeShapeType="1"/>
          </p:cNvSpPr>
          <p:nvPr/>
        </p:nvSpPr>
        <p:spPr bwMode="auto">
          <a:xfrm>
            <a:off x="8543925" y="57118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6" name="Line 32"/>
          <p:cNvSpPr>
            <a:spLocks noChangeShapeType="1"/>
          </p:cNvSpPr>
          <p:nvPr/>
        </p:nvSpPr>
        <p:spPr bwMode="auto">
          <a:xfrm>
            <a:off x="8686800" y="54832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7" name="Line 33"/>
          <p:cNvSpPr>
            <a:spLocks noChangeShapeType="1"/>
          </p:cNvSpPr>
          <p:nvPr/>
        </p:nvSpPr>
        <p:spPr bwMode="auto">
          <a:xfrm>
            <a:off x="9029700" y="54832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8" name="Line 34"/>
          <p:cNvSpPr>
            <a:spLocks noChangeShapeType="1"/>
          </p:cNvSpPr>
          <p:nvPr/>
        </p:nvSpPr>
        <p:spPr bwMode="auto">
          <a:xfrm>
            <a:off x="7848600" y="5407025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49" name="Line 35"/>
          <p:cNvSpPr>
            <a:spLocks noChangeShapeType="1"/>
          </p:cNvSpPr>
          <p:nvPr/>
        </p:nvSpPr>
        <p:spPr bwMode="auto">
          <a:xfrm>
            <a:off x="3048000" y="5102225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50" name="Line 36"/>
          <p:cNvSpPr>
            <a:spLocks noChangeShapeType="1"/>
          </p:cNvSpPr>
          <p:nvPr/>
        </p:nvSpPr>
        <p:spPr bwMode="auto">
          <a:xfrm>
            <a:off x="4953000" y="5330825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51" name="Arc 39"/>
          <p:cNvSpPr>
            <a:spLocks/>
          </p:cNvSpPr>
          <p:nvPr/>
        </p:nvSpPr>
        <p:spPr bwMode="auto">
          <a:xfrm rot="-2789969">
            <a:off x="4043363" y="4699000"/>
            <a:ext cx="914400" cy="1066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52" name="Text Box 40"/>
          <p:cNvSpPr txBox="1">
            <a:spLocks noChangeArrowheads="1"/>
          </p:cNvSpPr>
          <p:nvPr/>
        </p:nvSpPr>
        <p:spPr bwMode="auto">
          <a:xfrm>
            <a:off x="1981200" y="4292601"/>
            <a:ext cx="1365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TARLABAŞI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KANALI</a:t>
            </a:r>
          </a:p>
        </p:txBody>
      </p:sp>
      <p:sp>
        <p:nvSpPr>
          <p:cNvPr id="60453" name="Text Box 41"/>
          <p:cNvSpPr txBox="1">
            <a:spLocks noChangeArrowheads="1"/>
          </p:cNvSpPr>
          <p:nvPr/>
        </p:nvSpPr>
        <p:spPr bwMode="auto">
          <a:xfrm>
            <a:off x="5606099" y="4993273"/>
            <a:ext cx="1805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DENEME KARIĞI</a:t>
            </a:r>
          </a:p>
        </p:txBody>
      </p:sp>
      <p:sp>
        <p:nvSpPr>
          <p:cNvPr id="60454" name="Text Box 42"/>
          <p:cNvSpPr txBox="1">
            <a:spLocks noChangeArrowheads="1"/>
          </p:cNvSpPr>
          <p:nvPr/>
        </p:nvSpPr>
        <p:spPr bwMode="auto">
          <a:xfrm>
            <a:off x="3995738" y="461327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SİFON</a:t>
            </a:r>
          </a:p>
        </p:txBody>
      </p:sp>
      <p:sp>
        <p:nvSpPr>
          <p:cNvPr id="60455" name="Text Box 43"/>
          <p:cNvSpPr txBox="1">
            <a:spLocks noChangeArrowheads="1"/>
          </p:cNvSpPr>
          <p:nvPr/>
        </p:nvSpPr>
        <p:spPr bwMode="auto">
          <a:xfrm>
            <a:off x="8132541" y="4917073"/>
            <a:ext cx="833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ORİFİS</a:t>
            </a:r>
          </a:p>
        </p:txBody>
      </p:sp>
      <p:sp>
        <p:nvSpPr>
          <p:cNvPr id="60456" name="Text Box 44"/>
          <p:cNvSpPr txBox="1">
            <a:spLocks noChangeArrowheads="1"/>
          </p:cNvSpPr>
          <p:nvPr/>
        </p:nvSpPr>
        <p:spPr bwMode="auto">
          <a:xfrm>
            <a:off x="9144001" y="5191125"/>
            <a:ext cx="10398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HACMİ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BİLİNEN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>
                <a:latin typeface="Times New Roman" panose="02020603050405020304" pitchFamily="18" charset="0"/>
              </a:rPr>
              <a:t>KAP</a:t>
            </a:r>
          </a:p>
        </p:txBody>
      </p:sp>
      <p:sp>
        <p:nvSpPr>
          <p:cNvPr id="60457" name="Line 46"/>
          <p:cNvSpPr>
            <a:spLocks noChangeShapeType="1"/>
          </p:cNvSpPr>
          <p:nvPr/>
        </p:nvSpPr>
        <p:spPr bwMode="auto">
          <a:xfrm>
            <a:off x="8669338" y="569595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0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836614"/>
            <a:ext cx="8458200" cy="5534025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rgbClr val="FF0000"/>
                </a:solidFill>
              </a:rPr>
              <a:t>Toprak bünye sınıfları</a:t>
            </a:r>
          </a:p>
          <a:p>
            <a:pPr lvl="1" eaLnBrk="1" hangingPunct="1"/>
            <a:r>
              <a:rPr lang="tr-TR" altLang="tr-TR" sz="3200" b="1"/>
              <a:t>S, LS, SL, L, SiL, Si, SCL, CL, SiCL, SC, SiC, C</a:t>
            </a:r>
          </a:p>
          <a:p>
            <a:pPr eaLnBrk="1" hangingPunct="1"/>
            <a:r>
              <a:rPr lang="tr-TR" altLang="tr-TR" sz="4000" b="1">
                <a:solidFill>
                  <a:srgbClr val="FF0000"/>
                </a:solidFill>
              </a:rPr>
              <a:t>Toprak yapısı : </a:t>
            </a:r>
            <a:r>
              <a:rPr lang="tr-TR" altLang="tr-TR" sz="3600" b="1"/>
              <a:t>Toprak tanelerinin dizilişi ve gruplar halinde kümeleşme biçimi</a:t>
            </a:r>
          </a:p>
          <a:p>
            <a:pPr lvl="1" eaLnBrk="1" hangingPunct="1"/>
            <a:r>
              <a:rPr lang="tr-TR" altLang="tr-TR" sz="3200" b="1"/>
              <a:t>Taneli (teksel) yapı : Ped yoksa</a:t>
            </a:r>
          </a:p>
          <a:p>
            <a:pPr lvl="1" eaLnBrk="1" hangingPunct="1"/>
            <a:r>
              <a:rPr lang="tr-TR" altLang="tr-TR" sz="3200" b="1"/>
              <a:t>Kümeli (agregat şeklindeki) yapı : Ped varsa</a:t>
            </a:r>
            <a:endParaRPr lang="tr-TR" altLang="tr-TR" sz="32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1"/>
          <p:cNvGrpSpPr>
            <a:grpSpLocks/>
          </p:cNvGrpSpPr>
          <p:nvPr/>
        </p:nvGrpSpPr>
        <p:grpSpPr bwMode="auto">
          <a:xfrm>
            <a:off x="2224089" y="1017925"/>
            <a:ext cx="7832725" cy="5506700"/>
            <a:chOff x="295" y="293"/>
            <a:chExt cx="5162" cy="3881"/>
          </a:xfrm>
        </p:grpSpPr>
        <p:grpSp>
          <p:nvGrpSpPr>
            <p:cNvPr id="34820" name="Group 57"/>
            <p:cNvGrpSpPr>
              <a:grpSpLocks/>
            </p:cNvGrpSpPr>
            <p:nvPr/>
          </p:nvGrpSpPr>
          <p:grpSpPr bwMode="auto">
            <a:xfrm>
              <a:off x="1657" y="799"/>
              <a:ext cx="1632" cy="2112"/>
              <a:chOff x="1536" y="672"/>
              <a:chExt cx="1632" cy="2112"/>
            </a:xfrm>
          </p:grpSpPr>
          <p:sp>
            <p:nvSpPr>
              <p:cNvPr id="34862" name="Rectangle 4"/>
              <p:cNvSpPr>
                <a:spLocks noChangeArrowheads="1"/>
              </p:cNvSpPr>
              <p:nvPr/>
            </p:nvSpPr>
            <p:spPr bwMode="auto">
              <a:xfrm>
                <a:off x="1536" y="672"/>
                <a:ext cx="1632" cy="5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GAZ</a:t>
                </a:r>
              </a:p>
            </p:txBody>
          </p:sp>
          <p:sp>
            <p:nvSpPr>
              <p:cNvPr id="34863" name="Rectangle 5"/>
              <p:cNvSpPr>
                <a:spLocks noChangeArrowheads="1"/>
              </p:cNvSpPr>
              <p:nvPr/>
            </p:nvSpPr>
            <p:spPr bwMode="auto">
              <a:xfrm>
                <a:off x="1536" y="1248"/>
                <a:ext cx="1632" cy="576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SIVI</a:t>
                </a:r>
              </a:p>
            </p:txBody>
          </p:sp>
          <p:sp>
            <p:nvSpPr>
              <p:cNvPr id="34864" name="Rectangle 6"/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1632" cy="960"/>
              </a:xfrm>
              <a:prstGeom prst="rect">
                <a:avLst/>
              </a:prstGeom>
              <a:solidFill>
                <a:srgbClr val="CC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KATI</a:t>
                </a:r>
              </a:p>
            </p:txBody>
          </p:sp>
        </p:grpSp>
        <p:sp>
          <p:nvSpPr>
            <p:cNvPr id="34821" name="Line 10"/>
            <p:cNvSpPr>
              <a:spLocks noChangeShapeType="1"/>
            </p:cNvSpPr>
            <p:nvPr/>
          </p:nvSpPr>
          <p:spPr bwMode="auto">
            <a:xfrm flipH="1">
              <a:off x="1287" y="79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2" name="Line 11"/>
            <p:cNvSpPr>
              <a:spLocks noChangeShapeType="1"/>
            </p:cNvSpPr>
            <p:nvPr/>
          </p:nvSpPr>
          <p:spPr bwMode="auto">
            <a:xfrm flipH="1">
              <a:off x="1287" y="13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3" name="Line 12"/>
            <p:cNvSpPr>
              <a:spLocks noChangeShapeType="1"/>
            </p:cNvSpPr>
            <p:nvPr/>
          </p:nvSpPr>
          <p:spPr bwMode="auto">
            <a:xfrm flipH="1">
              <a:off x="1287" y="194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4" name="Line 13"/>
            <p:cNvSpPr>
              <a:spLocks noChangeShapeType="1"/>
            </p:cNvSpPr>
            <p:nvPr/>
          </p:nvSpPr>
          <p:spPr bwMode="auto">
            <a:xfrm flipH="1">
              <a:off x="711" y="290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5" name="Line 14"/>
            <p:cNvSpPr>
              <a:spLocks noChangeShapeType="1"/>
            </p:cNvSpPr>
            <p:nvPr/>
          </p:nvSpPr>
          <p:spPr bwMode="auto">
            <a:xfrm flipH="1">
              <a:off x="1287" y="290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6" name="Line 15"/>
            <p:cNvSpPr>
              <a:spLocks noChangeShapeType="1"/>
            </p:cNvSpPr>
            <p:nvPr/>
          </p:nvSpPr>
          <p:spPr bwMode="auto">
            <a:xfrm flipH="1">
              <a:off x="711" y="79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7" name="Line 17"/>
            <p:cNvSpPr>
              <a:spLocks noChangeShapeType="1"/>
            </p:cNvSpPr>
            <p:nvPr/>
          </p:nvSpPr>
          <p:spPr bwMode="auto">
            <a:xfrm>
              <a:off x="1383" y="79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8" name="Line 18"/>
            <p:cNvSpPr>
              <a:spLocks noChangeShapeType="1"/>
            </p:cNvSpPr>
            <p:nvPr/>
          </p:nvSpPr>
          <p:spPr bwMode="auto">
            <a:xfrm>
              <a:off x="1383" y="13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9" name="Line 19"/>
            <p:cNvSpPr>
              <a:spLocks noChangeShapeType="1"/>
            </p:cNvSpPr>
            <p:nvPr/>
          </p:nvSpPr>
          <p:spPr bwMode="auto">
            <a:xfrm>
              <a:off x="1383" y="1944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30" name="Line 20"/>
            <p:cNvSpPr>
              <a:spLocks noChangeShapeType="1"/>
            </p:cNvSpPr>
            <p:nvPr/>
          </p:nvSpPr>
          <p:spPr bwMode="auto">
            <a:xfrm>
              <a:off x="807" y="792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31" name="Text Box 21"/>
            <p:cNvSpPr txBox="1">
              <a:spLocks noChangeArrowheads="1"/>
            </p:cNvSpPr>
            <p:nvPr/>
          </p:nvSpPr>
          <p:spPr bwMode="auto">
            <a:xfrm>
              <a:off x="1013" y="869"/>
              <a:ext cx="38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W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g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32" name="Text Box 23"/>
            <p:cNvSpPr txBox="1">
              <a:spLocks noChangeArrowheads="1"/>
            </p:cNvSpPr>
            <p:nvPr/>
          </p:nvSpPr>
          <p:spPr bwMode="auto">
            <a:xfrm>
              <a:off x="988" y="1494"/>
              <a:ext cx="41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W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w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33" name="Text Box 24"/>
            <p:cNvSpPr txBox="1">
              <a:spLocks noChangeArrowheads="1"/>
            </p:cNvSpPr>
            <p:nvPr/>
          </p:nvSpPr>
          <p:spPr bwMode="auto">
            <a:xfrm>
              <a:off x="1038" y="2213"/>
              <a:ext cx="36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W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34" name="Text Box 25"/>
            <p:cNvSpPr txBox="1">
              <a:spLocks noChangeArrowheads="1"/>
            </p:cNvSpPr>
            <p:nvPr/>
          </p:nvSpPr>
          <p:spPr bwMode="auto">
            <a:xfrm>
              <a:off x="503" y="1733"/>
              <a:ext cx="31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34835" name="Text Box 26"/>
            <p:cNvSpPr txBox="1">
              <a:spLocks noChangeArrowheads="1"/>
            </p:cNvSpPr>
            <p:nvPr/>
          </p:nvSpPr>
          <p:spPr bwMode="auto">
            <a:xfrm>
              <a:off x="428" y="293"/>
              <a:ext cx="124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AĞIRLIK (g)</a:t>
              </a:r>
            </a:p>
          </p:txBody>
        </p:sp>
        <p:sp>
          <p:nvSpPr>
            <p:cNvPr id="34836" name="Line 27"/>
            <p:cNvSpPr>
              <a:spLocks noChangeShapeType="1"/>
            </p:cNvSpPr>
            <p:nvPr/>
          </p:nvSpPr>
          <p:spPr bwMode="auto">
            <a:xfrm flipH="1">
              <a:off x="3447" y="79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37" name="Line 28"/>
            <p:cNvSpPr>
              <a:spLocks noChangeShapeType="1"/>
            </p:cNvSpPr>
            <p:nvPr/>
          </p:nvSpPr>
          <p:spPr bwMode="auto">
            <a:xfrm flipH="1">
              <a:off x="3447" y="13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38" name="Line 29"/>
            <p:cNvSpPr>
              <a:spLocks noChangeShapeType="1"/>
            </p:cNvSpPr>
            <p:nvPr/>
          </p:nvSpPr>
          <p:spPr bwMode="auto">
            <a:xfrm flipH="1">
              <a:off x="3447" y="194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39" name="Line 30"/>
            <p:cNvSpPr>
              <a:spLocks noChangeShapeType="1"/>
            </p:cNvSpPr>
            <p:nvPr/>
          </p:nvSpPr>
          <p:spPr bwMode="auto">
            <a:xfrm flipH="1">
              <a:off x="3447" y="290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0" name="Line 31"/>
            <p:cNvSpPr>
              <a:spLocks noChangeShapeType="1"/>
            </p:cNvSpPr>
            <p:nvPr/>
          </p:nvSpPr>
          <p:spPr bwMode="auto">
            <a:xfrm>
              <a:off x="3543" y="79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1" name="Line 32"/>
            <p:cNvSpPr>
              <a:spLocks noChangeShapeType="1"/>
            </p:cNvSpPr>
            <p:nvPr/>
          </p:nvSpPr>
          <p:spPr bwMode="auto">
            <a:xfrm>
              <a:off x="3543" y="13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2" name="Line 33"/>
            <p:cNvSpPr>
              <a:spLocks noChangeShapeType="1"/>
            </p:cNvSpPr>
            <p:nvPr/>
          </p:nvSpPr>
          <p:spPr bwMode="auto">
            <a:xfrm>
              <a:off x="3543" y="1944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3" name="Line 34"/>
            <p:cNvSpPr>
              <a:spLocks noChangeShapeType="1"/>
            </p:cNvSpPr>
            <p:nvPr/>
          </p:nvSpPr>
          <p:spPr bwMode="auto">
            <a:xfrm flipH="1">
              <a:off x="3927" y="79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4" name="Line 35"/>
            <p:cNvSpPr>
              <a:spLocks noChangeShapeType="1"/>
            </p:cNvSpPr>
            <p:nvPr/>
          </p:nvSpPr>
          <p:spPr bwMode="auto">
            <a:xfrm flipH="1">
              <a:off x="3927" y="194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5" name="Line 36"/>
            <p:cNvSpPr>
              <a:spLocks noChangeShapeType="1"/>
            </p:cNvSpPr>
            <p:nvPr/>
          </p:nvSpPr>
          <p:spPr bwMode="auto">
            <a:xfrm flipH="1">
              <a:off x="4503" y="79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6" name="Line 37"/>
            <p:cNvSpPr>
              <a:spLocks noChangeShapeType="1"/>
            </p:cNvSpPr>
            <p:nvPr/>
          </p:nvSpPr>
          <p:spPr bwMode="auto">
            <a:xfrm flipH="1">
              <a:off x="4503" y="290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7" name="Line 38"/>
            <p:cNvSpPr>
              <a:spLocks noChangeShapeType="1"/>
            </p:cNvSpPr>
            <p:nvPr/>
          </p:nvSpPr>
          <p:spPr bwMode="auto">
            <a:xfrm>
              <a:off x="4599" y="792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8" name="Line 39"/>
            <p:cNvSpPr>
              <a:spLocks noChangeShapeType="1"/>
            </p:cNvSpPr>
            <p:nvPr/>
          </p:nvSpPr>
          <p:spPr bwMode="auto">
            <a:xfrm>
              <a:off x="4023" y="792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49" name="Text Box 40"/>
            <p:cNvSpPr txBox="1">
              <a:spLocks noChangeArrowheads="1"/>
            </p:cNvSpPr>
            <p:nvPr/>
          </p:nvSpPr>
          <p:spPr bwMode="auto">
            <a:xfrm>
              <a:off x="3552" y="966"/>
              <a:ext cx="33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g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50" name="Text Box 41"/>
            <p:cNvSpPr txBox="1">
              <a:spLocks noChangeArrowheads="1"/>
            </p:cNvSpPr>
            <p:nvPr/>
          </p:nvSpPr>
          <p:spPr bwMode="auto">
            <a:xfrm>
              <a:off x="3524" y="1542"/>
              <a:ext cx="36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w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51" name="Text Box 42"/>
            <p:cNvSpPr txBox="1">
              <a:spLocks noChangeArrowheads="1"/>
            </p:cNvSpPr>
            <p:nvPr/>
          </p:nvSpPr>
          <p:spPr bwMode="auto">
            <a:xfrm>
              <a:off x="3535" y="2261"/>
              <a:ext cx="32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52" name="Text Box 43"/>
            <p:cNvSpPr txBox="1">
              <a:spLocks noChangeArrowheads="1"/>
            </p:cNvSpPr>
            <p:nvPr/>
          </p:nvSpPr>
          <p:spPr bwMode="auto">
            <a:xfrm>
              <a:off x="4015" y="1205"/>
              <a:ext cx="30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e</a:t>
              </a: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4853" name="Text Box 44"/>
            <p:cNvSpPr txBox="1">
              <a:spLocks noChangeArrowheads="1"/>
            </p:cNvSpPr>
            <p:nvPr/>
          </p:nvSpPr>
          <p:spPr bwMode="auto">
            <a:xfrm>
              <a:off x="4658" y="1733"/>
              <a:ext cx="26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34854" name="Text Box 47"/>
            <p:cNvSpPr txBox="1">
              <a:spLocks noChangeArrowheads="1"/>
            </p:cNvSpPr>
            <p:nvPr/>
          </p:nvSpPr>
          <p:spPr bwMode="auto">
            <a:xfrm>
              <a:off x="486" y="3434"/>
              <a:ext cx="2862" cy="3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G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 </a:t>
              </a:r>
              <a:r>
                <a:rPr lang="tr-TR" altLang="tr-TR" sz="2400">
                  <a:latin typeface="Times New Roman" panose="02020603050405020304" pitchFamily="18" charset="0"/>
                </a:rPr>
                <a:t>= γ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 </a:t>
              </a:r>
              <a:r>
                <a:rPr lang="tr-TR" altLang="tr-TR" sz="2400">
                  <a:latin typeface="Times New Roman" panose="02020603050405020304" pitchFamily="18" charset="0"/>
                </a:rPr>
                <a:t>/ γ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w </a:t>
              </a:r>
              <a:r>
                <a:rPr lang="tr-TR" altLang="tr-TR" sz="2400">
                  <a:latin typeface="Times New Roman" panose="02020603050405020304" pitchFamily="18" charset="0"/>
                </a:rPr>
                <a:t>= W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 </a:t>
              </a:r>
              <a:r>
                <a:rPr lang="tr-TR" altLang="tr-TR" sz="2400">
                  <a:latin typeface="Times New Roman" panose="02020603050405020304" pitchFamily="18" charset="0"/>
                </a:rPr>
                <a:t>/ 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 </a:t>
              </a:r>
              <a:r>
                <a:rPr lang="tr-TR" altLang="tr-TR" sz="2400">
                  <a:latin typeface="Times New Roman" panose="02020603050405020304" pitchFamily="18" charset="0"/>
                </a:rPr>
                <a:t>γ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w </a:t>
              </a:r>
              <a:r>
                <a:rPr lang="tr-TR" altLang="tr-TR" sz="2400">
                  <a:latin typeface="Times New Roman" panose="02020603050405020304" pitchFamily="18" charset="0"/>
                </a:rPr>
                <a:t>=  W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 </a:t>
              </a:r>
              <a:r>
                <a:rPr lang="tr-TR" altLang="tr-TR" sz="2400">
                  <a:latin typeface="Times New Roman" panose="02020603050405020304" pitchFamily="18" charset="0"/>
                </a:rPr>
                <a:t>/ 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4855" name="Text Box 49"/>
            <p:cNvSpPr txBox="1">
              <a:spLocks noChangeArrowheads="1"/>
            </p:cNvSpPr>
            <p:nvPr/>
          </p:nvSpPr>
          <p:spPr bwMode="auto">
            <a:xfrm>
              <a:off x="499" y="3843"/>
              <a:ext cx="1004" cy="3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γ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t </a:t>
              </a:r>
              <a:r>
                <a:rPr lang="tr-TR" altLang="tr-TR" sz="2400">
                  <a:latin typeface="Times New Roman" panose="02020603050405020304" pitchFamily="18" charset="0"/>
                </a:rPr>
                <a:t>= W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 </a:t>
              </a:r>
              <a:r>
                <a:rPr lang="tr-TR" altLang="tr-TR" sz="2400">
                  <a:latin typeface="Times New Roman" panose="02020603050405020304" pitchFamily="18" charset="0"/>
                </a:rPr>
                <a:t>/ V</a:t>
              </a:r>
            </a:p>
          </p:txBody>
        </p:sp>
        <p:sp>
          <p:nvSpPr>
            <p:cNvPr id="34856" name="Text Box 50"/>
            <p:cNvSpPr txBox="1">
              <a:spLocks noChangeArrowheads="1"/>
            </p:cNvSpPr>
            <p:nvPr/>
          </p:nvSpPr>
          <p:spPr bwMode="auto">
            <a:xfrm>
              <a:off x="3859" y="3170"/>
              <a:ext cx="1432" cy="3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n = 100 (V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e </a:t>
              </a:r>
              <a:r>
                <a:rPr lang="tr-TR" altLang="tr-TR" sz="2400">
                  <a:latin typeface="Times New Roman" panose="02020603050405020304" pitchFamily="18" charset="0"/>
                </a:rPr>
                <a:t>/ V)</a:t>
              </a:r>
            </a:p>
          </p:txBody>
        </p:sp>
        <p:sp>
          <p:nvSpPr>
            <p:cNvPr id="34857" name="Text Box 52"/>
            <p:cNvSpPr txBox="1">
              <a:spLocks noChangeArrowheads="1"/>
            </p:cNvSpPr>
            <p:nvPr/>
          </p:nvSpPr>
          <p:spPr bwMode="auto">
            <a:xfrm>
              <a:off x="3846" y="3507"/>
              <a:ext cx="1561" cy="3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e = 100 (V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e </a:t>
              </a:r>
              <a:r>
                <a:rPr lang="tr-TR" altLang="tr-TR" sz="2400">
                  <a:latin typeface="Times New Roman" panose="02020603050405020304" pitchFamily="18" charset="0"/>
                </a:rPr>
                <a:t>/ 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s</a:t>
              </a:r>
              <a:r>
                <a:rPr lang="tr-TR" altLang="tr-TR" sz="2400">
                  <a:latin typeface="Times New Roman" panose="02020603050405020304" pitchFamily="18" charset="0"/>
                </a:rPr>
                <a:t>)  </a:t>
              </a:r>
            </a:p>
          </p:txBody>
        </p:sp>
        <p:sp>
          <p:nvSpPr>
            <p:cNvPr id="34858" name="Text Box 54"/>
            <p:cNvSpPr txBox="1">
              <a:spLocks noChangeArrowheads="1"/>
            </p:cNvSpPr>
            <p:nvPr/>
          </p:nvSpPr>
          <p:spPr bwMode="auto">
            <a:xfrm>
              <a:off x="3829" y="3843"/>
              <a:ext cx="1628" cy="3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S = 100 (V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w </a:t>
              </a:r>
              <a:r>
                <a:rPr lang="tr-TR" altLang="tr-TR" sz="2400">
                  <a:latin typeface="Times New Roman" panose="02020603050405020304" pitchFamily="18" charset="0"/>
                </a:rPr>
                <a:t>/ V</a:t>
              </a:r>
              <a:r>
                <a:rPr lang="tr-TR" altLang="tr-TR" sz="2400" baseline="-25000">
                  <a:latin typeface="Times New Roman" panose="02020603050405020304" pitchFamily="18" charset="0"/>
                </a:rPr>
                <a:t>e</a:t>
              </a:r>
              <a:r>
                <a:rPr lang="tr-TR" altLang="tr-TR" sz="2400">
                  <a:latin typeface="Times New Roman" panose="02020603050405020304" pitchFamily="18" charset="0"/>
                </a:rPr>
                <a:t>)  </a:t>
              </a:r>
            </a:p>
          </p:txBody>
        </p:sp>
        <p:sp>
          <p:nvSpPr>
            <p:cNvPr id="34859" name="Text Box 55"/>
            <p:cNvSpPr txBox="1">
              <a:spLocks noChangeArrowheads="1"/>
            </p:cNvSpPr>
            <p:nvPr/>
          </p:nvSpPr>
          <p:spPr bwMode="auto">
            <a:xfrm>
              <a:off x="3430" y="317"/>
              <a:ext cx="130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HACİM (cm</a:t>
              </a:r>
              <a:r>
                <a:rPr lang="tr-TR" altLang="tr-TR" sz="2400" baseline="30000">
                  <a:latin typeface="Times New Roman" panose="02020603050405020304" pitchFamily="18" charset="0"/>
                </a:rPr>
                <a:t>3</a:t>
              </a:r>
              <a:r>
                <a:rPr lang="tr-TR" altLang="tr-TR" sz="24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860" name="Line 59"/>
            <p:cNvSpPr>
              <a:spLocks noChangeShapeType="1"/>
            </p:cNvSpPr>
            <p:nvPr/>
          </p:nvSpPr>
          <p:spPr bwMode="auto">
            <a:xfrm>
              <a:off x="295" y="618"/>
              <a:ext cx="14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61" name="Line 60"/>
            <p:cNvSpPr>
              <a:spLocks noChangeShapeType="1"/>
            </p:cNvSpPr>
            <p:nvPr/>
          </p:nvSpPr>
          <p:spPr bwMode="auto">
            <a:xfrm>
              <a:off x="3334" y="618"/>
              <a:ext cx="14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208214" y="44450"/>
            <a:ext cx="7704137" cy="946150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FF0000"/>
                </a:solidFill>
                <a:cs typeface="Arial" panose="020B0604020202020204" pitchFamily="34" charset="0"/>
              </a:rPr>
              <a:t>•</a:t>
            </a:r>
            <a:r>
              <a:rPr lang="tr-TR" altLang="tr-TR" sz="2800">
                <a:solidFill>
                  <a:srgbClr val="FF0000"/>
                </a:solidFill>
              </a:rPr>
              <a:t>Özgül ağırlık, hacim ağırlığı, porozite,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FF0000"/>
                </a:solidFill>
              </a:rPr>
              <a:t>gözenek oranı, doyma derecesi</a:t>
            </a:r>
          </a:p>
        </p:txBody>
      </p:sp>
    </p:spTree>
    <p:extLst>
      <p:ext uri="{BB962C8B-B14F-4D97-AF65-F5344CB8AC3E}">
        <p14:creationId xmlns:p14="http://schemas.microsoft.com/office/powerpoint/2010/main" val="261686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5"/>
            <a:ext cx="8229600" cy="38877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tr-TR" altLang="tr-TR" b="1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tr-TR" altLang="tr-TR" b="1" smtClean="0"/>
          </a:p>
          <a:p>
            <a:pPr lvl="1" eaLnBrk="1" hangingPunct="1">
              <a:lnSpc>
                <a:spcPct val="90000"/>
              </a:lnSpc>
            </a:pPr>
            <a:endParaRPr lang="tr-TR" altLang="tr-TR" b="1" smtClean="0"/>
          </a:p>
          <a:p>
            <a:pPr lvl="1" eaLnBrk="1" hangingPunct="1">
              <a:lnSpc>
                <a:spcPct val="90000"/>
              </a:lnSpc>
            </a:pPr>
            <a:endParaRPr lang="tr-TR" altLang="tr-TR" b="1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tr-TR" altLang="tr-TR" b="1" smtClean="0"/>
          </a:p>
          <a:p>
            <a:pPr lvl="1" eaLnBrk="1" hangingPunct="1">
              <a:lnSpc>
                <a:spcPct val="90000"/>
              </a:lnSpc>
            </a:pPr>
            <a:r>
              <a:rPr lang="tr-TR" altLang="tr-TR" b="1" smtClean="0"/>
              <a:t>Etkili kök derinliği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b="1" smtClean="0"/>
              <a:t>Etkili toprak derinliği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b="1" smtClean="0"/>
              <a:t>Bu iki değerden hangisi küçük ise, o değer sulama suyu uygulanacak toprak derinliğini verir.</a:t>
            </a:r>
            <a:endParaRPr lang="tr-TR" altLang="tr-TR" b="1" smtClean="0">
              <a:solidFill>
                <a:schemeClr val="tx2"/>
              </a:solidFill>
            </a:endParaRP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919289" y="1412876"/>
            <a:ext cx="8402637" cy="2303463"/>
            <a:chOff x="119" y="2452"/>
            <a:chExt cx="5202" cy="1386"/>
          </a:xfrm>
        </p:grpSpPr>
        <p:sp>
          <p:nvSpPr>
            <p:cNvPr id="35846" name="Freeform 5"/>
            <p:cNvSpPr>
              <a:spLocks/>
            </p:cNvSpPr>
            <p:nvPr/>
          </p:nvSpPr>
          <p:spPr bwMode="auto">
            <a:xfrm rot="-2812149">
              <a:off x="2360" y="2455"/>
              <a:ext cx="202" cy="477"/>
            </a:xfrm>
            <a:custGeom>
              <a:avLst/>
              <a:gdLst>
                <a:gd name="T0" fmla="*/ 6 w 715"/>
                <a:gd name="T1" fmla="*/ 178 h 781"/>
                <a:gd name="T2" fmla="*/ 5 w 715"/>
                <a:gd name="T3" fmla="*/ 161 h 781"/>
                <a:gd name="T4" fmla="*/ 2 w 715"/>
                <a:gd name="T5" fmla="*/ 159 h 781"/>
                <a:gd name="T6" fmla="*/ 1 w 715"/>
                <a:gd name="T7" fmla="*/ 134 h 781"/>
                <a:gd name="T8" fmla="*/ 1 w 715"/>
                <a:gd name="T9" fmla="*/ 126 h 781"/>
                <a:gd name="T10" fmla="*/ 1 w 715"/>
                <a:gd name="T11" fmla="*/ 44 h 781"/>
                <a:gd name="T12" fmla="*/ 1 w 715"/>
                <a:gd name="T13" fmla="*/ 38 h 781"/>
                <a:gd name="T14" fmla="*/ 3 w 715"/>
                <a:gd name="T15" fmla="*/ 25 h 781"/>
                <a:gd name="T16" fmla="*/ 4 w 715"/>
                <a:gd name="T17" fmla="*/ 9 h 781"/>
                <a:gd name="T18" fmla="*/ 7 w 715"/>
                <a:gd name="T19" fmla="*/ 1 h 781"/>
                <a:gd name="T20" fmla="*/ 13 w 715"/>
                <a:gd name="T21" fmla="*/ 11 h 781"/>
                <a:gd name="T22" fmla="*/ 12 w 715"/>
                <a:gd name="T23" fmla="*/ 134 h 781"/>
                <a:gd name="T24" fmla="*/ 10 w 715"/>
                <a:gd name="T25" fmla="*/ 145 h 781"/>
                <a:gd name="T26" fmla="*/ 8 w 715"/>
                <a:gd name="T27" fmla="*/ 161 h 781"/>
                <a:gd name="T28" fmla="*/ 7 w 715"/>
                <a:gd name="T29" fmla="*/ 167 h 781"/>
                <a:gd name="T30" fmla="*/ 6 w 715"/>
                <a:gd name="T31" fmla="*/ 178 h 7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5"/>
                <a:gd name="T49" fmla="*/ 0 h 781"/>
                <a:gd name="T50" fmla="*/ 715 w 715"/>
                <a:gd name="T51" fmla="*/ 781 h 7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5" h="781">
                  <a:moveTo>
                    <a:pt x="293" y="781"/>
                  </a:moveTo>
                  <a:cubicBezTo>
                    <a:pt x="233" y="761"/>
                    <a:pt x="246" y="721"/>
                    <a:pt x="197" y="709"/>
                  </a:cubicBezTo>
                  <a:cubicBezTo>
                    <a:pt x="162" y="700"/>
                    <a:pt x="125" y="701"/>
                    <a:pt x="89" y="697"/>
                  </a:cubicBezTo>
                  <a:cubicBezTo>
                    <a:pt x="77" y="661"/>
                    <a:pt x="65" y="625"/>
                    <a:pt x="53" y="589"/>
                  </a:cubicBezTo>
                  <a:cubicBezTo>
                    <a:pt x="49" y="577"/>
                    <a:pt x="41" y="553"/>
                    <a:pt x="41" y="553"/>
                  </a:cubicBezTo>
                  <a:cubicBezTo>
                    <a:pt x="29" y="430"/>
                    <a:pt x="0" y="318"/>
                    <a:pt x="29" y="193"/>
                  </a:cubicBezTo>
                  <a:cubicBezTo>
                    <a:pt x="32" y="179"/>
                    <a:pt x="53" y="177"/>
                    <a:pt x="65" y="169"/>
                  </a:cubicBezTo>
                  <a:cubicBezTo>
                    <a:pt x="86" y="106"/>
                    <a:pt x="62" y="155"/>
                    <a:pt x="113" y="109"/>
                  </a:cubicBezTo>
                  <a:cubicBezTo>
                    <a:pt x="138" y="86"/>
                    <a:pt x="161" y="61"/>
                    <a:pt x="185" y="37"/>
                  </a:cubicBezTo>
                  <a:cubicBezTo>
                    <a:pt x="199" y="23"/>
                    <a:pt x="281" y="9"/>
                    <a:pt x="305" y="1"/>
                  </a:cubicBezTo>
                  <a:cubicBezTo>
                    <a:pt x="428" y="9"/>
                    <a:pt x="484" y="0"/>
                    <a:pt x="581" y="49"/>
                  </a:cubicBezTo>
                  <a:cubicBezTo>
                    <a:pt x="689" y="211"/>
                    <a:pt x="715" y="538"/>
                    <a:pt x="509" y="589"/>
                  </a:cubicBezTo>
                  <a:cubicBezTo>
                    <a:pt x="394" y="704"/>
                    <a:pt x="541" y="568"/>
                    <a:pt x="437" y="637"/>
                  </a:cubicBezTo>
                  <a:cubicBezTo>
                    <a:pt x="411" y="654"/>
                    <a:pt x="403" y="692"/>
                    <a:pt x="377" y="709"/>
                  </a:cubicBezTo>
                  <a:cubicBezTo>
                    <a:pt x="356" y="722"/>
                    <a:pt x="329" y="725"/>
                    <a:pt x="305" y="733"/>
                  </a:cubicBezTo>
                  <a:cubicBezTo>
                    <a:pt x="255" y="750"/>
                    <a:pt x="262" y="734"/>
                    <a:pt x="293" y="781"/>
                  </a:cubicBezTo>
                  <a:close/>
                </a:path>
              </a:pathLst>
            </a:custGeom>
            <a:solidFill>
              <a:srgbClr val="00CC99"/>
            </a:solidFill>
            <a:ln w="12700" cap="flat" cmpd="sng">
              <a:solidFill>
                <a:srgbClr val="00C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793" y="2892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119" y="3109"/>
              <a:ext cx="680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996633"/>
                  </a:solidFill>
                </a:rPr>
                <a:t>KÖK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996633"/>
                  </a:solidFill>
                </a:rPr>
                <a:t>BÖLGESİ</a:t>
              </a:r>
            </a:p>
          </p:txBody>
        </p:sp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1202" y="2886"/>
              <a:ext cx="2767" cy="5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35850" name="Group 9"/>
            <p:cNvGrpSpPr>
              <a:grpSpLocks/>
            </p:cNvGrpSpPr>
            <p:nvPr/>
          </p:nvGrpSpPr>
          <p:grpSpPr bwMode="auto">
            <a:xfrm>
              <a:off x="1791" y="2897"/>
              <a:ext cx="1539" cy="941"/>
              <a:chOff x="1872" y="1488"/>
              <a:chExt cx="2040" cy="2160"/>
            </a:xfrm>
          </p:grpSpPr>
          <p:sp>
            <p:nvSpPr>
              <p:cNvPr id="35873" name="Freeform 10"/>
              <p:cNvSpPr>
                <a:spLocks/>
              </p:cNvSpPr>
              <p:nvPr/>
            </p:nvSpPr>
            <p:spPr bwMode="auto">
              <a:xfrm>
                <a:off x="2880" y="1488"/>
                <a:ext cx="144" cy="1584"/>
              </a:xfrm>
              <a:custGeom>
                <a:avLst/>
                <a:gdLst>
                  <a:gd name="T0" fmla="*/ 58 w 141"/>
                  <a:gd name="T1" fmla="*/ 0 h 2028"/>
                  <a:gd name="T2" fmla="*/ 122 w 141"/>
                  <a:gd name="T3" fmla="*/ 132 h 2028"/>
                  <a:gd name="T4" fmla="*/ 34 w 141"/>
                  <a:gd name="T5" fmla="*/ 389 h 2028"/>
                  <a:gd name="T6" fmla="*/ 70 w 141"/>
                  <a:gd name="T7" fmla="*/ 549 h 2028"/>
                  <a:gd name="T8" fmla="*/ 136 w 141"/>
                  <a:gd name="T9" fmla="*/ 606 h 2028"/>
                  <a:gd name="T10" fmla="*/ 122 w 141"/>
                  <a:gd name="T11" fmla="*/ 818 h 2028"/>
                  <a:gd name="T12" fmla="*/ 97 w 141"/>
                  <a:gd name="T13" fmla="*/ 852 h 2028"/>
                  <a:gd name="T14" fmla="*/ 97 w 141"/>
                  <a:gd name="T15" fmla="*/ 966 h 20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2028"/>
                  <a:gd name="T26" fmla="*/ 141 w 141"/>
                  <a:gd name="T27" fmla="*/ 2028 h 20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2028">
                    <a:moveTo>
                      <a:pt x="55" y="0"/>
                    </a:moveTo>
                    <a:cubicBezTo>
                      <a:pt x="68" y="94"/>
                      <a:pt x="99" y="182"/>
                      <a:pt x="115" y="276"/>
                    </a:cubicBezTo>
                    <a:cubicBezTo>
                      <a:pt x="110" y="441"/>
                      <a:pt x="141" y="669"/>
                      <a:pt x="31" y="816"/>
                    </a:cubicBezTo>
                    <a:cubicBezTo>
                      <a:pt x="0" y="908"/>
                      <a:pt x="21" y="1060"/>
                      <a:pt x="67" y="1152"/>
                    </a:cubicBezTo>
                    <a:cubicBezTo>
                      <a:pt x="88" y="1193"/>
                      <a:pt x="112" y="1228"/>
                      <a:pt x="127" y="1272"/>
                    </a:cubicBezTo>
                    <a:cubicBezTo>
                      <a:pt x="123" y="1420"/>
                      <a:pt x="125" y="1568"/>
                      <a:pt x="115" y="1716"/>
                    </a:cubicBezTo>
                    <a:cubicBezTo>
                      <a:pt x="113" y="1741"/>
                      <a:pt x="91" y="1763"/>
                      <a:pt x="91" y="1788"/>
                    </a:cubicBezTo>
                    <a:cubicBezTo>
                      <a:pt x="91" y="1868"/>
                      <a:pt x="91" y="1948"/>
                      <a:pt x="91" y="2028"/>
                    </a:cubicBezTo>
                  </a:path>
                </a:pathLst>
              </a:custGeom>
              <a:noFill/>
              <a:ln w="381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74" name="Freeform 11"/>
              <p:cNvSpPr>
                <a:spLocks/>
              </p:cNvSpPr>
              <p:nvPr/>
            </p:nvSpPr>
            <p:spPr bwMode="auto">
              <a:xfrm>
                <a:off x="2100" y="1740"/>
                <a:ext cx="828" cy="888"/>
              </a:xfrm>
              <a:custGeom>
                <a:avLst/>
                <a:gdLst>
                  <a:gd name="T0" fmla="*/ 828 w 828"/>
                  <a:gd name="T1" fmla="*/ 0 h 888"/>
                  <a:gd name="T2" fmla="*/ 756 w 828"/>
                  <a:gd name="T3" fmla="*/ 60 h 888"/>
                  <a:gd name="T4" fmla="*/ 576 w 828"/>
                  <a:gd name="T5" fmla="*/ 132 h 888"/>
                  <a:gd name="T6" fmla="*/ 504 w 828"/>
                  <a:gd name="T7" fmla="*/ 168 h 888"/>
                  <a:gd name="T8" fmla="*/ 396 w 828"/>
                  <a:gd name="T9" fmla="*/ 492 h 888"/>
                  <a:gd name="T10" fmla="*/ 348 w 828"/>
                  <a:gd name="T11" fmla="*/ 612 h 888"/>
                  <a:gd name="T12" fmla="*/ 252 w 828"/>
                  <a:gd name="T13" fmla="*/ 624 h 888"/>
                  <a:gd name="T14" fmla="*/ 96 w 828"/>
                  <a:gd name="T15" fmla="*/ 708 h 888"/>
                  <a:gd name="T16" fmla="*/ 72 w 828"/>
                  <a:gd name="T17" fmla="*/ 780 h 888"/>
                  <a:gd name="T18" fmla="*/ 36 w 828"/>
                  <a:gd name="T19" fmla="*/ 804 h 888"/>
                  <a:gd name="T20" fmla="*/ 0 w 828"/>
                  <a:gd name="T21" fmla="*/ 888 h 8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8"/>
                  <a:gd name="T34" fmla="*/ 0 h 888"/>
                  <a:gd name="T35" fmla="*/ 828 w 828"/>
                  <a:gd name="T36" fmla="*/ 888 h 8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8" h="888">
                    <a:moveTo>
                      <a:pt x="828" y="0"/>
                    </a:moveTo>
                    <a:cubicBezTo>
                      <a:pt x="802" y="17"/>
                      <a:pt x="782" y="43"/>
                      <a:pt x="756" y="60"/>
                    </a:cubicBezTo>
                    <a:cubicBezTo>
                      <a:pt x="703" y="95"/>
                      <a:pt x="627" y="98"/>
                      <a:pt x="576" y="132"/>
                    </a:cubicBezTo>
                    <a:cubicBezTo>
                      <a:pt x="529" y="163"/>
                      <a:pt x="554" y="151"/>
                      <a:pt x="504" y="168"/>
                    </a:cubicBezTo>
                    <a:cubicBezTo>
                      <a:pt x="443" y="259"/>
                      <a:pt x="431" y="387"/>
                      <a:pt x="396" y="492"/>
                    </a:cubicBezTo>
                    <a:cubicBezTo>
                      <a:pt x="386" y="521"/>
                      <a:pt x="360" y="603"/>
                      <a:pt x="348" y="612"/>
                    </a:cubicBezTo>
                    <a:cubicBezTo>
                      <a:pt x="322" y="631"/>
                      <a:pt x="284" y="620"/>
                      <a:pt x="252" y="624"/>
                    </a:cubicBezTo>
                    <a:cubicBezTo>
                      <a:pt x="155" y="689"/>
                      <a:pt x="207" y="661"/>
                      <a:pt x="96" y="708"/>
                    </a:cubicBezTo>
                    <a:cubicBezTo>
                      <a:pt x="88" y="732"/>
                      <a:pt x="85" y="759"/>
                      <a:pt x="72" y="780"/>
                    </a:cubicBezTo>
                    <a:cubicBezTo>
                      <a:pt x="64" y="792"/>
                      <a:pt x="44" y="792"/>
                      <a:pt x="36" y="804"/>
                    </a:cubicBezTo>
                    <a:cubicBezTo>
                      <a:pt x="23" y="824"/>
                      <a:pt x="33" y="888"/>
                      <a:pt x="0" y="888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75" name="Freeform 12"/>
              <p:cNvSpPr>
                <a:spLocks/>
              </p:cNvSpPr>
              <p:nvPr/>
            </p:nvSpPr>
            <p:spPr bwMode="auto">
              <a:xfrm>
                <a:off x="1956" y="1656"/>
                <a:ext cx="972" cy="552"/>
              </a:xfrm>
              <a:custGeom>
                <a:avLst/>
                <a:gdLst>
                  <a:gd name="T0" fmla="*/ 972 w 972"/>
                  <a:gd name="T1" fmla="*/ 0 h 552"/>
                  <a:gd name="T2" fmla="*/ 672 w 972"/>
                  <a:gd name="T3" fmla="*/ 36 h 552"/>
                  <a:gd name="T4" fmla="*/ 588 w 972"/>
                  <a:gd name="T5" fmla="*/ 180 h 552"/>
                  <a:gd name="T6" fmla="*/ 432 w 972"/>
                  <a:gd name="T7" fmla="*/ 240 h 552"/>
                  <a:gd name="T8" fmla="*/ 108 w 972"/>
                  <a:gd name="T9" fmla="*/ 264 h 552"/>
                  <a:gd name="T10" fmla="*/ 48 w 972"/>
                  <a:gd name="T11" fmla="*/ 456 h 552"/>
                  <a:gd name="T12" fmla="*/ 24 w 972"/>
                  <a:gd name="T13" fmla="*/ 492 h 552"/>
                  <a:gd name="T14" fmla="*/ 0 w 972"/>
                  <a:gd name="T15" fmla="*/ 552 h 5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2"/>
                  <a:gd name="T25" fmla="*/ 0 h 552"/>
                  <a:gd name="T26" fmla="*/ 972 w 972"/>
                  <a:gd name="T27" fmla="*/ 552 h 5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2" h="552">
                    <a:moveTo>
                      <a:pt x="972" y="0"/>
                    </a:moveTo>
                    <a:cubicBezTo>
                      <a:pt x="871" y="14"/>
                      <a:pt x="774" y="27"/>
                      <a:pt x="672" y="36"/>
                    </a:cubicBezTo>
                    <a:cubicBezTo>
                      <a:pt x="556" y="75"/>
                      <a:pt x="632" y="84"/>
                      <a:pt x="588" y="180"/>
                    </a:cubicBezTo>
                    <a:cubicBezTo>
                      <a:pt x="568" y="225"/>
                      <a:pt x="469" y="237"/>
                      <a:pt x="432" y="240"/>
                    </a:cubicBezTo>
                    <a:cubicBezTo>
                      <a:pt x="324" y="250"/>
                      <a:pt x="216" y="256"/>
                      <a:pt x="108" y="264"/>
                    </a:cubicBezTo>
                    <a:cubicBezTo>
                      <a:pt x="23" y="292"/>
                      <a:pt x="65" y="369"/>
                      <a:pt x="48" y="456"/>
                    </a:cubicBezTo>
                    <a:cubicBezTo>
                      <a:pt x="45" y="470"/>
                      <a:pt x="30" y="479"/>
                      <a:pt x="24" y="492"/>
                    </a:cubicBezTo>
                    <a:cubicBezTo>
                      <a:pt x="14" y="511"/>
                      <a:pt x="10" y="533"/>
                      <a:pt x="0" y="552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76" name="Freeform 13"/>
              <p:cNvSpPr>
                <a:spLocks/>
              </p:cNvSpPr>
              <p:nvPr/>
            </p:nvSpPr>
            <p:spPr bwMode="auto">
              <a:xfrm>
                <a:off x="1872" y="2124"/>
                <a:ext cx="1032" cy="996"/>
              </a:xfrm>
              <a:custGeom>
                <a:avLst/>
                <a:gdLst>
                  <a:gd name="T0" fmla="*/ 1032 w 1032"/>
                  <a:gd name="T1" fmla="*/ 0 h 996"/>
                  <a:gd name="T2" fmla="*/ 960 w 1032"/>
                  <a:gd name="T3" fmla="*/ 24 h 996"/>
                  <a:gd name="T4" fmla="*/ 900 w 1032"/>
                  <a:gd name="T5" fmla="*/ 168 h 996"/>
                  <a:gd name="T6" fmla="*/ 828 w 1032"/>
                  <a:gd name="T7" fmla="*/ 216 h 996"/>
                  <a:gd name="T8" fmla="*/ 780 w 1032"/>
                  <a:gd name="T9" fmla="*/ 756 h 996"/>
                  <a:gd name="T10" fmla="*/ 612 w 1032"/>
                  <a:gd name="T11" fmla="*/ 828 h 996"/>
                  <a:gd name="T12" fmla="*/ 540 w 1032"/>
                  <a:gd name="T13" fmla="*/ 900 h 996"/>
                  <a:gd name="T14" fmla="*/ 420 w 1032"/>
                  <a:gd name="T15" fmla="*/ 912 h 996"/>
                  <a:gd name="T16" fmla="*/ 288 w 1032"/>
                  <a:gd name="T17" fmla="*/ 948 h 996"/>
                  <a:gd name="T18" fmla="*/ 36 w 1032"/>
                  <a:gd name="T19" fmla="*/ 972 h 996"/>
                  <a:gd name="T20" fmla="*/ 0 w 1032"/>
                  <a:gd name="T21" fmla="*/ 996 h 9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2"/>
                  <a:gd name="T34" fmla="*/ 0 h 996"/>
                  <a:gd name="T35" fmla="*/ 1032 w 1032"/>
                  <a:gd name="T36" fmla="*/ 996 h 9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2" h="996">
                    <a:moveTo>
                      <a:pt x="1032" y="0"/>
                    </a:moveTo>
                    <a:cubicBezTo>
                      <a:pt x="1008" y="8"/>
                      <a:pt x="981" y="11"/>
                      <a:pt x="960" y="24"/>
                    </a:cubicBezTo>
                    <a:cubicBezTo>
                      <a:pt x="920" y="49"/>
                      <a:pt x="914" y="126"/>
                      <a:pt x="900" y="168"/>
                    </a:cubicBezTo>
                    <a:cubicBezTo>
                      <a:pt x="891" y="195"/>
                      <a:pt x="828" y="216"/>
                      <a:pt x="828" y="216"/>
                    </a:cubicBezTo>
                    <a:cubicBezTo>
                      <a:pt x="807" y="387"/>
                      <a:pt x="896" y="659"/>
                      <a:pt x="780" y="756"/>
                    </a:cubicBezTo>
                    <a:cubicBezTo>
                      <a:pt x="733" y="795"/>
                      <a:pt x="668" y="809"/>
                      <a:pt x="612" y="828"/>
                    </a:cubicBezTo>
                    <a:cubicBezTo>
                      <a:pt x="588" y="852"/>
                      <a:pt x="571" y="886"/>
                      <a:pt x="540" y="900"/>
                    </a:cubicBezTo>
                    <a:cubicBezTo>
                      <a:pt x="503" y="916"/>
                      <a:pt x="460" y="905"/>
                      <a:pt x="420" y="912"/>
                    </a:cubicBezTo>
                    <a:cubicBezTo>
                      <a:pt x="262" y="942"/>
                      <a:pt x="427" y="932"/>
                      <a:pt x="288" y="948"/>
                    </a:cubicBezTo>
                    <a:cubicBezTo>
                      <a:pt x="204" y="958"/>
                      <a:pt x="120" y="963"/>
                      <a:pt x="36" y="972"/>
                    </a:cubicBezTo>
                    <a:cubicBezTo>
                      <a:pt x="24" y="980"/>
                      <a:pt x="0" y="996"/>
                      <a:pt x="0" y="996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77" name="Freeform 14"/>
              <p:cNvSpPr>
                <a:spLocks/>
              </p:cNvSpPr>
              <p:nvPr/>
            </p:nvSpPr>
            <p:spPr bwMode="auto">
              <a:xfrm>
                <a:off x="2160" y="3046"/>
                <a:ext cx="816" cy="368"/>
              </a:xfrm>
              <a:custGeom>
                <a:avLst/>
                <a:gdLst>
                  <a:gd name="T0" fmla="*/ 816 w 816"/>
                  <a:gd name="T1" fmla="*/ 26 h 368"/>
                  <a:gd name="T2" fmla="*/ 612 w 816"/>
                  <a:gd name="T3" fmla="*/ 38 h 368"/>
                  <a:gd name="T4" fmla="*/ 588 w 816"/>
                  <a:gd name="T5" fmla="*/ 182 h 368"/>
                  <a:gd name="T6" fmla="*/ 396 w 816"/>
                  <a:gd name="T7" fmla="*/ 254 h 368"/>
                  <a:gd name="T8" fmla="*/ 168 w 816"/>
                  <a:gd name="T9" fmla="*/ 326 h 368"/>
                  <a:gd name="T10" fmla="*/ 0 w 816"/>
                  <a:gd name="T11" fmla="*/ 362 h 3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6"/>
                  <a:gd name="T19" fmla="*/ 0 h 368"/>
                  <a:gd name="T20" fmla="*/ 816 w 816"/>
                  <a:gd name="T21" fmla="*/ 368 h 3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6" h="368">
                    <a:moveTo>
                      <a:pt x="816" y="26"/>
                    </a:moveTo>
                    <a:cubicBezTo>
                      <a:pt x="748" y="30"/>
                      <a:pt x="668" y="0"/>
                      <a:pt x="612" y="38"/>
                    </a:cubicBezTo>
                    <a:cubicBezTo>
                      <a:pt x="572" y="65"/>
                      <a:pt x="628" y="155"/>
                      <a:pt x="588" y="182"/>
                    </a:cubicBezTo>
                    <a:cubicBezTo>
                      <a:pt x="526" y="223"/>
                      <a:pt x="468" y="242"/>
                      <a:pt x="396" y="254"/>
                    </a:cubicBezTo>
                    <a:cubicBezTo>
                      <a:pt x="300" y="318"/>
                      <a:pt x="290" y="311"/>
                      <a:pt x="168" y="326"/>
                    </a:cubicBezTo>
                    <a:cubicBezTo>
                      <a:pt x="105" y="368"/>
                      <a:pt x="84" y="362"/>
                      <a:pt x="0" y="362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78" name="Freeform 15"/>
              <p:cNvSpPr>
                <a:spLocks/>
              </p:cNvSpPr>
              <p:nvPr/>
            </p:nvSpPr>
            <p:spPr bwMode="auto">
              <a:xfrm>
                <a:off x="2952" y="1599"/>
                <a:ext cx="948" cy="241"/>
              </a:xfrm>
              <a:custGeom>
                <a:avLst/>
                <a:gdLst>
                  <a:gd name="T0" fmla="*/ 0 w 948"/>
                  <a:gd name="T1" fmla="*/ 33 h 241"/>
                  <a:gd name="T2" fmla="*/ 24 w 948"/>
                  <a:gd name="T3" fmla="*/ 69 h 241"/>
                  <a:gd name="T4" fmla="*/ 60 w 948"/>
                  <a:gd name="T5" fmla="*/ 81 h 241"/>
                  <a:gd name="T6" fmla="*/ 108 w 948"/>
                  <a:gd name="T7" fmla="*/ 129 h 241"/>
                  <a:gd name="T8" fmla="*/ 384 w 948"/>
                  <a:gd name="T9" fmla="*/ 129 h 241"/>
                  <a:gd name="T10" fmla="*/ 948 w 948"/>
                  <a:gd name="T11" fmla="*/ 213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241"/>
                  <a:gd name="T20" fmla="*/ 948 w 948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241">
                    <a:moveTo>
                      <a:pt x="0" y="33"/>
                    </a:moveTo>
                    <a:cubicBezTo>
                      <a:pt x="8" y="45"/>
                      <a:pt x="13" y="60"/>
                      <a:pt x="24" y="69"/>
                    </a:cubicBezTo>
                    <a:cubicBezTo>
                      <a:pt x="34" y="77"/>
                      <a:pt x="51" y="72"/>
                      <a:pt x="60" y="81"/>
                    </a:cubicBezTo>
                    <a:cubicBezTo>
                      <a:pt x="124" y="145"/>
                      <a:pt x="12" y="97"/>
                      <a:pt x="108" y="129"/>
                    </a:cubicBezTo>
                    <a:cubicBezTo>
                      <a:pt x="217" y="109"/>
                      <a:pt x="279" y="103"/>
                      <a:pt x="384" y="129"/>
                    </a:cubicBezTo>
                    <a:cubicBezTo>
                      <a:pt x="552" y="241"/>
                      <a:pt x="948" y="0"/>
                      <a:pt x="948" y="213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79" name="Freeform 16"/>
              <p:cNvSpPr>
                <a:spLocks/>
              </p:cNvSpPr>
              <p:nvPr/>
            </p:nvSpPr>
            <p:spPr bwMode="auto">
              <a:xfrm>
                <a:off x="2976" y="3072"/>
                <a:ext cx="204" cy="480"/>
              </a:xfrm>
              <a:custGeom>
                <a:avLst/>
                <a:gdLst>
                  <a:gd name="T0" fmla="*/ 0 w 204"/>
                  <a:gd name="T1" fmla="*/ 0 h 480"/>
                  <a:gd name="T2" fmla="*/ 12 w 204"/>
                  <a:gd name="T3" fmla="*/ 84 h 480"/>
                  <a:gd name="T4" fmla="*/ 108 w 204"/>
                  <a:gd name="T5" fmla="*/ 240 h 480"/>
                  <a:gd name="T6" fmla="*/ 120 w 204"/>
                  <a:gd name="T7" fmla="*/ 336 h 480"/>
                  <a:gd name="T8" fmla="*/ 180 w 204"/>
                  <a:gd name="T9" fmla="*/ 408 h 480"/>
                  <a:gd name="T10" fmla="*/ 204 w 204"/>
                  <a:gd name="T11" fmla="*/ 480 h 4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480"/>
                  <a:gd name="T20" fmla="*/ 204 w 204"/>
                  <a:gd name="T21" fmla="*/ 480 h 4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480">
                    <a:moveTo>
                      <a:pt x="0" y="0"/>
                    </a:moveTo>
                    <a:cubicBezTo>
                      <a:pt x="4" y="28"/>
                      <a:pt x="4" y="57"/>
                      <a:pt x="12" y="84"/>
                    </a:cubicBezTo>
                    <a:cubicBezTo>
                      <a:pt x="29" y="141"/>
                      <a:pt x="88" y="181"/>
                      <a:pt x="108" y="240"/>
                    </a:cubicBezTo>
                    <a:cubicBezTo>
                      <a:pt x="112" y="272"/>
                      <a:pt x="109" y="306"/>
                      <a:pt x="120" y="336"/>
                    </a:cubicBezTo>
                    <a:cubicBezTo>
                      <a:pt x="131" y="365"/>
                      <a:pt x="167" y="379"/>
                      <a:pt x="180" y="408"/>
                    </a:cubicBezTo>
                    <a:cubicBezTo>
                      <a:pt x="190" y="431"/>
                      <a:pt x="204" y="480"/>
                      <a:pt x="204" y="480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0" name="Freeform 17"/>
              <p:cNvSpPr>
                <a:spLocks/>
              </p:cNvSpPr>
              <p:nvPr/>
            </p:nvSpPr>
            <p:spPr bwMode="auto">
              <a:xfrm>
                <a:off x="2988" y="1968"/>
                <a:ext cx="924" cy="628"/>
              </a:xfrm>
              <a:custGeom>
                <a:avLst/>
                <a:gdLst>
                  <a:gd name="T0" fmla="*/ 0 w 924"/>
                  <a:gd name="T1" fmla="*/ 0 h 628"/>
                  <a:gd name="T2" fmla="*/ 96 w 924"/>
                  <a:gd name="T3" fmla="*/ 72 h 628"/>
                  <a:gd name="T4" fmla="*/ 324 w 924"/>
                  <a:gd name="T5" fmla="*/ 132 h 628"/>
                  <a:gd name="T6" fmla="*/ 396 w 924"/>
                  <a:gd name="T7" fmla="*/ 156 h 628"/>
                  <a:gd name="T8" fmla="*/ 504 w 924"/>
                  <a:gd name="T9" fmla="*/ 336 h 628"/>
                  <a:gd name="T10" fmla="*/ 600 w 924"/>
                  <a:gd name="T11" fmla="*/ 624 h 628"/>
                  <a:gd name="T12" fmla="*/ 756 w 924"/>
                  <a:gd name="T13" fmla="*/ 612 h 628"/>
                  <a:gd name="T14" fmla="*/ 792 w 924"/>
                  <a:gd name="T15" fmla="*/ 564 h 628"/>
                  <a:gd name="T16" fmla="*/ 828 w 924"/>
                  <a:gd name="T17" fmla="*/ 552 h 628"/>
                  <a:gd name="T18" fmla="*/ 864 w 924"/>
                  <a:gd name="T19" fmla="*/ 516 h 628"/>
                  <a:gd name="T20" fmla="*/ 924 w 924"/>
                  <a:gd name="T21" fmla="*/ 528 h 6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4"/>
                  <a:gd name="T34" fmla="*/ 0 h 628"/>
                  <a:gd name="T35" fmla="*/ 924 w 924"/>
                  <a:gd name="T36" fmla="*/ 628 h 6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4" h="628">
                    <a:moveTo>
                      <a:pt x="0" y="0"/>
                    </a:moveTo>
                    <a:cubicBezTo>
                      <a:pt x="28" y="42"/>
                      <a:pt x="48" y="56"/>
                      <a:pt x="96" y="72"/>
                    </a:cubicBezTo>
                    <a:cubicBezTo>
                      <a:pt x="180" y="135"/>
                      <a:pt x="200" y="122"/>
                      <a:pt x="324" y="132"/>
                    </a:cubicBezTo>
                    <a:cubicBezTo>
                      <a:pt x="348" y="140"/>
                      <a:pt x="373" y="146"/>
                      <a:pt x="396" y="156"/>
                    </a:cubicBezTo>
                    <a:cubicBezTo>
                      <a:pt x="466" y="187"/>
                      <a:pt x="473" y="274"/>
                      <a:pt x="504" y="336"/>
                    </a:cubicBezTo>
                    <a:cubicBezTo>
                      <a:pt x="513" y="449"/>
                      <a:pt x="501" y="558"/>
                      <a:pt x="600" y="624"/>
                    </a:cubicBezTo>
                    <a:cubicBezTo>
                      <a:pt x="652" y="620"/>
                      <a:pt x="706" y="628"/>
                      <a:pt x="756" y="612"/>
                    </a:cubicBezTo>
                    <a:cubicBezTo>
                      <a:pt x="775" y="606"/>
                      <a:pt x="777" y="577"/>
                      <a:pt x="792" y="564"/>
                    </a:cubicBezTo>
                    <a:cubicBezTo>
                      <a:pt x="802" y="556"/>
                      <a:pt x="816" y="556"/>
                      <a:pt x="828" y="552"/>
                    </a:cubicBezTo>
                    <a:cubicBezTo>
                      <a:pt x="840" y="540"/>
                      <a:pt x="848" y="520"/>
                      <a:pt x="864" y="516"/>
                    </a:cubicBezTo>
                    <a:cubicBezTo>
                      <a:pt x="884" y="511"/>
                      <a:pt x="924" y="528"/>
                      <a:pt x="924" y="528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1" name="Freeform 18"/>
              <p:cNvSpPr>
                <a:spLocks/>
              </p:cNvSpPr>
              <p:nvPr/>
            </p:nvSpPr>
            <p:spPr bwMode="auto">
              <a:xfrm>
                <a:off x="3012" y="2568"/>
                <a:ext cx="852" cy="480"/>
              </a:xfrm>
              <a:custGeom>
                <a:avLst/>
                <a:gdLst>
                  <a:gd name="T0" fmla="*/ 0 w 852"/>
                  <a:gd name="T1" fmla="*/ 0 h 480"/>
                  <a:gd name="T2" fmla="*/ 168 w 852"/>
                  <a:gd name="T3" fmla="*/ 228 h 480"/>
                  <a:gd name="T4" fmla="*/ 252 w 852"/>
                  <a:gd name="T5" fmla="*/ 372 h 480"/>
                  <a:gd name="T6" fmla="*/ 348 w 852"/>
                  <a:gd name="T7" fmla="*/ 396 h 480"/>
                  <a:gd name="T8" fmla="*/ 540 w 852"/>
                  <a:gd name="T9" fmla="*/ 372 h 480"/>
                  <a:gd name="T10" fmla="*/ 576 w 852"/>
                  <a:gd name="T11" fmla="*/ 348 h 480"/>
                  <a:gd name="T12" fmla="*/ 612 w 852"/>
                  <a:gd name="T13" fmla="*/ 372 h 480"/>
                  <a:gd name="T14" fmla="*/ 744 w 852"/>
                  <a:gd name="T15" fmla="*/ 396 h 480"/>
                  <a:gd name="T16" fmla="*/ 780 w 852"/>
                  <a:gd name="T17" fmla="*/ 420 h 480"/>
                  <a:gd name="T18" fmla="*/ 852 w 852"/>
                  <a:gd name="T19" fmla="*/ 480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2"/>
                  <a:gd name="T31" fmla="*/ 0 h 480"/>
                  <a:gd name="T32" fmla="*/ 852 w 852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2" h="480">
                    <a:moveTo>
                      <a:pt x="0" y="0"/>
                    </a:moveTo>
                    <a:cubicBezTo>
                      <a:pt x="73" y="73"/>
                      <a:pt x="116" y="136"/>
                      <a:pt x="168" y="228"/>
                    </a:cubicBezTo>
                    <a:cubicBezTo>
                      <a:pt x="181" y="280"/>
                      <a:pt x="198" y="345"/>
                      <a:pt x="252" y="372"/>
                    </a:cubicBezTo>
                    <a:cubicBezTo>
                      <a:pt x="282" y="387"/>
                      <a:pt x="348" y="396"/>
                      <a:pt x="348" y="396"/>
                    </a:cubicBezTo>
                    <a:cubicBezTo>
                      <a:pt x="412" y="388"/>
                      <a:pt x="477" y="385"/>
                      <a:pt x="540" y="372"/>
                    </a:cubicBezTo>
                    <a:cubicBezTo>
                      <a:pt x="554" y="369"/>
                      <a:pt x="562" y="348"/>
                      <a:pt x="576" y="348"/>
                    </a:cubicBezTo>
                    <a:cubicBezTo>
                      <a:pt x="590" y="348"/>
                      <a:pt x="599" y="366"/>
                      <a:pt x="612" y="372"/>
                    </a:cubicBezTo>
                    <a:cubicBezTo>
                      <a:pt x="649" y="390"/>
                      <a:pt x="711" y="392"/>
                      <a:pt x="744" y="396"/>
                    </a:cubicBezTo>
                    <a:cubicBezTo>
                      <a:pt x="756" y="404"/>
                      <a:pt x="767" y="414"/>
                      <a:pt x="780" y="420"/>
                    </a:cubicBezTo>
                    <a:cubicBezTo>
                      <a:pt x="815" y="435"/>
                      <a:pt x="852" y="427"/>
                      <a:pt x="852" y="480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2" name="Freeform 19"/>
              <p:cNvSpPr>
                <a:spLocks/>
              </p:cNvSpPr>
              <p:nvPr/>
            </p:nvSpPr>
            <p:spPr bwMode="auto">
              <a:xfrm>
                <a:off x="2136" y="1920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3" name="Freeform 20"/>
              <p:cNvSpPr>
                <a:spLocks/>
              </p:cNvSpPr>
              <p:nvPr/>
            </p:nvSpPr>
            <p:spPr bwMode="auto">
              <a:xfrm>
                <a:off x="2544" y="1872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4" name="Freeform 21"/>
              <p:cNvSpPr>
                <a:spLocks/>
              </p:cNvSpPr>
              <p:nvPr/>
            </p:nvSpPr>
            <p:spPr bwMode="auto">
              <a:xfrm>
                <a:off x="2256" y="2352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5" name="Freeform 22"/>
              <p:cNvSpPr>
                <a:spLocks/>
              </p:cNvSpPr>
              <p:nvPr/>
            </p:nvSpPr>
            <p:spPr bwMode="auto">
              <a:xfrm>
                <a:off x="2424" y="2928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6" name="Freeform 23"/>
              <p:cNvSpPr>
                <a:spLocks/>
              </p:cNvSpPr>
              <p:nvPr/>
            </p:nvSpPr>
            <p:spPr bwMode="auto">
              <a:xfrm>
                <a:off x="2592" y="3264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7" name="Freeform 24"/>
              <p:cNvSpPr>
                <a:spLocks/>
              </p:cNvSpPr>
              <p:nvPr/>
            </p:nvSpPr>
            <p:spPr bwMode="auto">
              <a:xfrm>
                <a:off x="3408" y="2496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8" name="Freeform 25"/>
              <p:cNvSpPr>
                <a:spLocks/>
              </p:cNvSpPr>
              <p:nvPr/>
            </p:nvSpPr>
            <p:spPr bwMode="auto">
              <a:xfrm rot="2159189">
                <a:off x="2496" y="2496"/>
                <a:ext cx="144" cy="384"/>
              </a:xfrm>
              <a:custGeom>
                <a:avLst/>
                <a:gdLst>
                  <a:gd name="T0" fmla="*/ 108 w 144"/>
                  <a:gd name="T1" fmla="*/ 0 h 384"/>
                  <a:gd name="T2" fmla="*/ 84 w 144"/>
                  <a:gd name="T3" fmla="*/ 36 h 384"/>
                  <a:gd name="T4" fmla="*/ 24 w 144"/>
                  <a:gd name="T5" fmla="*/ 324 h 384"/>
                  <a:gd name="T6" fmla="*/ 0 w 144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384"/>
                  <a:gd name="T14" fmla="*/ 144 w 144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384">
                    <a:moveTo>
                      <a:pt x="108" y="0"/>
                    </a:moveTo>
                    <a:cubicBezTo>
                      <a:pt x="100" y="12"/>
                      <a:pt x="85" y="22"/>
                      <a:pt x="84" y="36"/>
                    </a:cubicBezTo>
                    <a:cubicBezTo>
                      <a:pt x="77" y="127"/>
                      <a:pt x="144" y="284"/>
                      <a:pt x="24" y="324"/>
                    </a:cubicBezTo>
                    <a:cubicBezTo>
                      <a:pt x="9" y="368"/>
                      <a:pt x="18" y="349"/>
                      <a:pt x="0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89" name="Freeform 26"/>
              <p:cNvSpPr>
                <a:spLocks/>
              </p:cNvSpPr>
              <p:nvPr/>
            </p:nvSpPr>
            <p:spPr bwMode="auto">
              <a:xfrm>
                <a:off x="3252" y="2925"/>
                <a:ext cx="312" cy="387"/>
              </a:xfrm>
              <a:custGeom>
                <a:avLst/>
                <a:gdLst>
                  <a:gd name="T0" fmla="*/ 0 w 312"/>
                  <a:gd name="T1" fmla="*/ 0 h 387"/>
                  <a:gd name="T2" fmla="*/ 72 w 312"/>
                  <a:gd name="T3" fmla="*/ 108 h 387"/>
                  <a:gd name="T4" fmla="*/ 132 w 312"/>
                  <a:gd name="T5" fmla="*/ 156 h 387"/>
                  <a:gd name="T6" fmla="*/ 204 w 312"/>
                  <a:gd name="T7" fmla="*/ 204 h 387"/>
                  <a:gd name="T8" fmla="*/ 276 w 312"/>
                  <a:gd name="T9" fmla="*/ 348 h 387"/>
                  <a:gd name="T10" fmla="*/ 312 w 312"/>
                  <a:gd name="T11" fmla="*/ 384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387"/>
                  <a:gd name="T20" fmla="*/ 312 w 312"/>
                  <a:gd name="T21" fmla="*/ 387 h 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387">
                    <a:moveTo>
                      <a:pt x="0" y="0"/>
                    </a:moveTo>
                    <a:cubicBezTo>
                      <a:pt x="13" y="66"/>
                      <a:pt x="7" y="86"/>
                      <a:pt x="72" y="108"/>
                    </a:cubicBezTo>
                    <a:cubicBezTo>
                      <a:pt x="126" y="189"/>
                      <a:pt x="62" y="110"/>
                      <a:pt x="132" y="156"/>
                    </a:cubicBezTo>
                    <a:cubicBezTo>
                      <a:pt x="222" y="216"/>
                      <a:pt x="118" y="175"/>
                      <a:pt x="204" y="204"/>
                    </a:cubicBezTo>
                    <a:cubicBezTo>
                      <a:pt x="228" y="276"/>
                      <a:pt x="200" y="323"/>
                      <a:pt x="276" y="348"/>
                    </a:cubicBezTo>
                    <a:cubicBezTo>
                      <a:pt x="302" y="387"/>
                      <a:pt x="286" y="384"/>
                      <a:pt x="312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90" name="Freeform 27"/>
              <p:cNvSpPr>
                <a:spLocks/>
              </p:cNvSpPr>
              <p:nvPr/>
            </p:nvSpPr>
            <p:spPr bwMode="auto">
              <a:xfrm>
                <a:off x="3216" y="1728"/>
                <a:ext cx="312" cy="387"/>
              </a:xfrm>
              <a:custGeom>
                <a:avLst/>
                <a:gdLst>
                  <a:gd name="T0" fmla="*/ 0 w 312"/>
                  <a:gd name="T1" fmla="*/ 0 h 387"/>
                  <a:gd name="T2" fmla="*/ 72 w 312"/>
                  <a:gd name="T3" fmla="*/ 108 h 387"/>
                  <a:gd name="T4" fmla="*/ 132 w 312"/>
                  <a:gd name="T5" fmla="*/ 156 h 387"/>
                  <a:gd name="T6" fmla="*/ 204 w 312"/>
                  <a:gd name="T7" fmla="*/ 204 h 387"/>
                  <a:gd name="T8" fmla="*/ 276 w 312"/>
                  <a:gd name="T9" fmla="*/ 348 h 387"/>
                  <a:gd name="T10" fmla="*/ 312 w 312"/>
                  <a:gd name="T11" fmla="*/ 384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387"/>
                  <a:gd name="T20" fmla="*/ 312 w 312"/>
                  <a:gd name="T21" fmla="*/ 387 h 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387">
                    <a:moveTo>
                      <a:pt x="0" y="0"/>
                    </a:moveTo>
                    <a:cubicBezTo>
                      <a:pt x="13" y="66"/>
                      <a:pt x="7" y="86"/>
                      <a:pt x="72" y="108"/>
                    </a:cubicBezTo>
                    <a:cubicBezTo>
                      <a:pt x="126" y="189"/>
                      <a:pt x="62" y="110"/>
                      <a:pt x="132" y="156"/>
                    </a:cubicBezTo>
                    <a:cubicBezTo>
                      <a:pt x="222" y="216"/>
                      <a:pt x="118" y="175"/>
                      <a:pt x="204" y="204"/>
                    </a:cubicBezTo>
                    <a:cubicBezTo>
                      <a:pt x="228" y="276"/>
                      <a:pt x="200" y="323"/>
                      <a:pt x="276" y="348"/>
                    </a:cubicBezTo>
                    <a:cubicBezTo>
                      <a:pt x="302" y="387"/>
                      <a:pt x="286" y="384"/>
                      <a:pt x="312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91" name="Freeform 28"/>
              <p:cNvSpPr>
                <a:spLocks/>
              </p:cNvSpPr>
              <p:nvPr/>
            </p:nvSpPr>
            <p:spPr bwMode="auto">
              <a:xfrm>
                <a:off x="3444" y="1752"/>
                <a:ext cx="312" cy="387"/>
              </a:xfrm>
              <a:custGeom>
                <a:avLst/>
                <a:gdLst>
                  <a:gd name="T0" fmla="*/ 0 w 312"/>
                  <a:gd name="T1" fmla="*/ 0 h 387"/>
                  <a:gd name="T2" fmla="*/ 72 w 312"/>
                  <a:gd name="T3" fmla="*/ 108 h 387"/>
                  <a:gd name="T4" fmla="*/ 132 w 312"/>
                  <a:gd name="T5" fmla="*/ 156 h 387"/>
                  <a:gd name="T6" fmla="*/ 204 w 312"/>
                  <a:gd name="T7" fmla="*/ 204 h 387"/>
                  <a:gd name="T8" fmla="*/ 276 w 312"/>
                  <a:gd name="T9" fmla="*/ 348 h 387"/>
                  <a:gd name="T10" fmla="*/ 312 w 312"/>
                  <a:gd name="T11" fmla="*/ 384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387"/>
                  <a:gd name="T20" fmla="*/ 312 w 312"/>
                  <a:gd name="T21" fmla="*/ 387 h 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387">
                    <a:moveTo>
                      <a:pt x="0" y="0"/>
                    </a:moveTo>
                    <a:cubicBezTo>
                      <a:pt x="13" y="66"/>
                      <a:pt x="7" y="86"/>
                      <a:pt x="72" y="108"/>
                    </a:cubicBezTo>
                    <a:cubicBezTo>
                      <a:pt x="126" y="189"/>
                      <a:pt x="62" y="110"/>
                      <a:pt x="132" y="156"/>
                    </a:cubicBezTo>
                    <a:cubicBezTo>
                      <a:pt x="222" y="216"/>
                      <a:pt x="118" y="175"/>
                      <a:pt x="204" y="204"/>
                    </a:cubicBezTo>
                    <a:cubicBezTo>
                      <a:pt x="228" y="276"/>
                      <a:pt x="200" y="323"/>
                      <a:pt x="276" y="348"/>
                    </a:cubicBezTo>
                    <a:cubicBezTo>
                      <a:pt x="302" y="387"/>
                      <a:pt x="286" y="384"/>
                      <a:pt x="312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92" name="Freeform 29"/>
              <p:cNvSpPr>
                <a:spLocks/>
              </p:cNvSpPr>
              <p:nvPr/>
            </p:nvSpPr>
            <p:spPr bwMode="auto">
              <a:xfrm rot="2993700">
                <a:off x="3158" y="2170"/>
                <a:ext cx="312" cy="387"/>
              </a:xfrm>
              <a:custGeom>
                <a:avLst/>
                <a:gdLst>
                  <a:gd name="T0" fmla="*/ 0 w 312"/>
                  <a:gd name="T1" fmla="*/ 0 h 387"/>
                  <a:gd name="T2" fmla="*/ 72 w 312"/>
                  <a:gd name="T3" fmla="*/ 108 h 387"/>
                  <a:gd name="T4" fmla="*/ 132 w 312"/>
                  <a:gd name="T5" fmla="*/ 156 h 387"/>
                  <a:gd name="T6" fmla="*/ 204 w 312"/>
                  <a:gd name="T7" fmla="*/ 204 h 387"/>
                  <a:gd name="T8" fmla="*/ 276 w 312"/>
                  <a:gd name="T9" fmla="*/ 348 h 387"/>
                  <a:gd name="T10" fmla="*/ 312 w 312"/>
                  <a:gd name="T11" fmla="*/ 384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387"/>
                  <a:gd name="T20" fmla="*/ 312 w 312"/>
                  <a:gd name="T21" fmla="*/ 387 h 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387">
                    <a:moveTo>
                      <a:pt x="0" y="0"/>
                    </a:moveTo>
                    <a:cubicBezTo>
                      <a:pt x="13" y="66"/>
                      <a:pt x="7" y="86"/>
                      <a:pt x="72" y="108"/>
                    </a:cubicBezTo>
                    <a:cubicBezTo>
                      <a:pt x="126" y="189"/>
                      <a:pt x="62" y="110"/>
                      <a:pt x="132" y="156"/>
                    </a:cubicBezTo>
                    <a:cubicBezTo>
                      <a:pt x="222" y="216"/>
                      <a:pt x="118" y="175"/>
                      <a:pt x="204" y="204"/>
                    </a:cubicBezTo>
                    <a:cubicBezTo>
                      <a:pt x="228" y="276"/>
                      <a:pt x="200" y="323"/>
                      <a:pt x="276" y="348"/>
                    </a:cubicBezTo>
                    <a:cubicBezTo>
                      <a:pt x="302" y="387"/>
                      <a:pt x="286" y="384"/>
                      <a:pt x="312" y="384"/>
                    </a:cubicBezTo>
                  </a:path>
                </a:pathLst>
              </a:custGeom>
              <a:noFill/>
              <a:ln w="12700" cap="flat" cmpd="sng">
                <a:solidFill>
                  <a:srgbClr val="996633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35851" name="Line 30"/>
            <p:cNvSpPr>
              <a:spLocks noChangeShapeType="1"/>
            </p:cNvSpPr>
            <p:nvPr/>
          </p:nvSpPr>
          <p:spPr bwMode="auto">
            <a:xfrm>
              <a:off x="1189" y="2886"/>
              <a:ext cx="27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2" name="Freeform 31"/>
            <p:cNvSpPr>
              <a:spLocks/>
            </p:cNvSpPr>
            <p:nvPr/>
          </p:nvSpPr>
          <p:spPr bwMode="auto">
            <a:xfrm rot="2369687">
              <a:off x="2644" y="2452"/>
              <a:ext cx="236" cy="479"/>
            </a:xfrm>
            <a:custGeom>
              <a:avLst/>
              <a:gdLst>
                <a:gd name="T0" fmla="*/ 11 w 715"/>
                <a:gd name="T1" fmla="*/ 180 h 781"/>
                <a:gd name="T2" fmla="*/ 7 w 715"/>
                <a:gd name="T3" fmla="*/ 164 h 781"/>
                <a:gd name="T4" fmla="*/ 3 w 715"/>
                <a:gd name="T5" fmla="*/ 161 h 781"/>
                <a:gd name="T6" fmla="*/ 2 w 715"/>
                <a:gd name="T7" fmla="*/ 136 h 781"/>
                <a:gd name="T8" fmla="*/ 2 w 715"/>
                <a:gd name="T9" fmla="*/ 128 h 781"/>
                <a:gd name="T10" fmla="*/ 1 w 715"/>
                <a:gd name="T11" fmla="*/ 44 h 781"/>
                <a:gd name="T12" fmla="*/ 2 w 715"/>
                <a:gd name="T13" fmla="*/ 39 h 781"/>
                <a:gd name="T14" fmla="*/ 4 w 715"/>
                <a:gd name="T15" fmla="*/ 25 h 781"/>
                <a:gd name="T16" fmla="*/ 7 w 715"/>
                <a:gd name="T17" fmla="*/ 9 h 781"/>
                <a:gd name="T18" fmla="*/ 11 w 715"/>
                <a:gd name="T19" fmla="*/ 1 h 781"/>
                <a:gd name="T20" fmla="*/ 21 w 715"/>
                <a:gd name="T21" fmla="*/ 11 h 781"/>
                <a:gd name="T22" fmla="*/ 18 w 715"/>
                <a:gd name="T23" fmla="*/ 136 h 781"/>
                <a:gd name="T24" fmla="*/ 16 w 715"/>
                <a:gd name="T25" fmla="*/ 147 h 781"/>
                <a:gd name="T26" fmla="*/ 14 w 715"/>
                <a:gd name="T27" fmla="*/ 164 h 781"/>
                <a:gd name="T28" fmla="*/ 11 w 715"/>
                <a:gd name="T29" fmla="*/ 169 h 781"/>
                <a:gd name="T30" fmla="*/ 11 w 715"/>
                <a:gd name="T31" fmla="*/ 180 h 7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5"/>
                <a:gd name="T49" fmla="*/ 0 h 781"/>
                <a:gd name="T50" fmla="*/ 715 w 715"/>
                <a:gd name="T51" fmla="*/ 781 h 7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5" h="781">
                  <a:moveTo>
                    <a:pt x="293" y="781"/>
                  </a:moveTo>
                  <a:cubicBezTo>
                    <a:pt x="233" y="761"/>
                    <a:pt x="246" y="721"/>
                    <a:pt x="197" y="709"/>
                  </a:cubicBezTo>
                  <a:cubicBezTo>
                    <a:pt x="162" y="700"/>
                    <a:pt x="125" y="701"/>
                    <a:pt x="89" y="697"/>
                  </a:cubicBezTo>
                  <a:cubicBezTo>
                    <a:pt x="77" y="661"/>
                    <a:pt x="65" y="625"/>
                    <a:pt x="53" y="589"/>
                  </a:cubicBezTo>
                  <a:cubicBezTo>
                    <a:pt x="49" y="577"/>
                    <a:pt x="41" y="553"/>
                    <a:pt x="41" y="553"/>
                  </a:cubicBezTo>
                  <a:cubicBezTo>
                    <a:pt x="29" y="430"/>
                    <a:pt x="0" y="318"/>
                    <a:pt x="29" y="193"/>
                  </a:cubicBezTo>
                  <a:cubicBezTo>
                    <a:pt x="32" y="179"/>
                    <a:pt x="53" y="177"/>
                    <a:pt x="65" y="169"/>
                  </a:cubicBezTo>
                  <a:cubicBezTo>
                    <a:pt x="86" y="106"/>
                    <a:pt x="62" y="155"/>
                    <a:pt x="113" y="109"/>
                  </a:cubicBezTo>
                  <a:cubicBezTo>
                    <a:pt x="138" y="86"/>
                    <a:pt x="161" y="61"/>
                    <a:pt x="185" y="37"/>
                  </a:cubicBezTo>
                  <a:cubicBezTo>
                    <a:pt x="199" y="23"/>
                    <a:pt x="281" y="9"/>
                    <a:pt x="305" y="1"/>
                  </a:cubicBezTo>
                  <a:cubicBezTo>
                    <a:pt x="428" y="9"/>
                    <a:pt x="484" y="0"/>
                    <a:pt x="581" y="49"/>
                  </a:cubicBezTo>
                  <a:cubicBezTo>
                    <a:pt x="689" y="211"/>
                    <a:pt x="715" y="538"/>
                    <a:pt x="509" y="589"/>
                  </a:cubicBezTo>
                  <a:cubicBezTo>
                    <a:pt x="394" y="704"/>
                    <a:pt x="541" y="568"/>
                    <a:pt x="437" y="637"/>
                  </a:cubicBezTo>
                  <a:cubicBezTo>
                    <a:pt x="411" y="654"/>
                    <a:pt x="403" y="692"/>
                    <a:pt x="377" y="709"/>
                  </a:cubicBezTo>
                  <a:cubicBezTo>
                    <a:pt x="356" y="722"/>
                    <a:pt x="329" y="725"/>
                    <a:pt x="305" y="733"/>
                  </a:cubicBezTo>
                  <a:cubicBezTo>
                    <a:pt x="255" y="750"/>
                    <a:pt x="262" y="734"/>
                    <a:pt x="293" y="781"/>
                  </a:cubicBezTo>
                  <a:close/>
                </a:path>
              </a:pathLst>
            </a:custGeom>
            <a:solidFill>
              <a:srgbClr val="00CC99"/>
            </a:solidFill>
            <a:ln w="12700" cap="flat" cmpd="sng">
              <a:solidFill>
                <a:srgbClr val="00C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3" name="Line 32"/>
            <p:cNvSpPr>
              <a:spLocks noChangeShapeType="1"/>
            </p:cNvSpPr>
            <p:nvPr/>
          </p:nvSpPr>
          <p:spPr bwMode="auto">
            <a:xfrm>
              <a:off x="703" y="3793"/>
              <a:ext cx="34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4" name="Line 33"/>
            <p:cNvSpPr>
              <a:spLocks noChangeShapeType="1"/>
            </p:cNvSpPr>
            <p:nvPr/>
          </p:nvSpPr>
          <p:spPr bwMode="auto">
            <a:xfrm flipH="1">
              <a:off x="657" y="28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5" name="Line 34"/>
            <p:cNvSpPr>
              <a:spLocks noChangeShapeType="1"/>
            </p:cNvSpPr>
            <p:nvPr/>
          </p:nvSpPr>
          <p:spPr bwMode="auto">
            <a:xfrm flipH="1">
              <a:off x="4014" y="2886"/>
              <a:ext cx="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6" name="Line 35"/>
            <p:cNvSpPr>
              <a:spLocks noChangeShapeType="1"/>
            </p:cNvSpPr>
            <p:nvPr/>
          </p:nvSpPr>
          <p:spPr bwMode="auto">
            <a:xfrm flipH="1">
              <a:off x="975" y="311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7" name="Line 36"/>
            <p:cNvSpPr>
              <a:spLocks noChangeShapeType="1"/>
            </p:cNvSpPr>
            <p:nvPr/>
          </p:nvSpPr>
          <p:spPr bwMode="auto">
            <a:xfrm flipH="1">
              <a:off x="975" y="333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8" name="Line 37"/>
            <p:cNvSpPr>
              <a:spLocks noChangeShapeType="1"/>
            </p:cNvSpPr>
            <p:nvPr/>
          </p:nvSpPr>
          <p:spPr bwMode="auto">
            <a:xfrm flipH="1">
              <a:off x="975" y="356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59" name="Line 38"/>
            <p:cNvSpPr>
              <a:spLocks noChangeShapeType="1"/>
            </p:cNvSpPr>
            <p:nvPr/>
          </p:nvSpPr>
          <p:spPr bwMode="auto">
            <a:xfrm flipH="1">
              <a:off x="4014" y="311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60" name="Line 39"/>
            <p:cNvSpPr>
              <a:spLocks noChangeShapeType="1"/>
            </p:cNvSpPr>
            <p:nvPr/>
          </p:nvSpPr>
          <p:spPr bwMode="auto">
            <a:xfrm flipH="1">
              <a:off x="4014" y="333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61" name="Line 40"/>
            <p:cNvSpPr>
              <a:spLocks noChangeShapeType="1"/>
            </p:cNvSpPr>
            <p:nvPr/>
          </p:nvSpPr>
          <p:spPr bwMode="auto">
            <a:xfrm flipH="1">
              <a:off x="4014" y="356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62" name="Text Box 41"/>
            <p:cNvSpPr txBox="1">
              <a:spLocks noChangeArrowheads="1"/>
            </p:cNvSpPr>
            <p:nvPr/>
          </p:nvSpPr>
          <p:spPr bwMode="auto">
            <a:xfrm>
              <a:off x="839" y="2901"/>
              <a:ext cx="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25</a:t>
              </a:r>
            </a:p>
          </p:txBody>
        </p:sp>
        <p:sp>
          <p:nvSpPr>
            <p:cNvPr id="35863" name="Text Box 42"/>
            <p:cNvSpPr txBox="1">
              <a:spLocks noChangeArrowheads="1"/>
            </p:cNvSpPr>
            <p:nvPr/>
          </p:nvSpPr>
          <p:spPr bwMode="auto">
            <a:xfrm>
              <a:off x="839" y="3127"/>
              <a:ext cx="40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25</a:t>
              </a:r>
            </a:p>
          </p:txBody>
        </p:sp>
        <p:sp>
          <p:nvSpPr>
            <p:cNvPr id="35864" name="Text Box 43"/>
            <p:cNvSpPr txBox="1">
              <a:spLocks noChangeArrowheads="1"/>
            </p:cNvSpPr>
            <p:nvPr/>
          </p:nvSpPr>
          <p:spPr bwMode="auto">
            <a:xfrm>
              <a:off x="839" y="3354"/>
              <a:ext cx="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25</a:t>
              </a:r>
            </a:p>
          </p:txBody>
        </p:sp>
        <p:sp>
          <p:nvSpPr>
            <p:cNvPr id="35865" name="Text Box 44"/>
            <p:cNvSpPr txBox="1">
              <a:spLocks noChangeArrowheads="1"/>
            </p:cNvSpPr>
            <p:nvPr/>
          </p:nvSpPr>
          <p:spPr bwMode="auto">
            <a:xfrm>
              <a:off x="839" y="3581"/>
              <a:ext cx="40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25</a:t>
              </a:r>
            </a:p>
          </p:txBody>
        </p:sp>
        <p:sp>
          <p:nvSpPr>
            <p:cNvPr id="35866" name="Text Box 45"/>
            <p:cNvSpPr txBox="1">
              <a:spLocks noChangeArrowheads="1"/>
            </p:cNvSpPr>
            <p:nvPr/>
          </p:nvSpPr>
          <p:spPr bwMode="auto">
            <a:xfrm>
              <a:off x="3969" y="2901"/>
              <a:ext cx="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40</a:t>
              </a:r>
            </a:p>
          </p:txBody>
        </p:sp>
        <p:sp>
          <p:nvSpPr>
            <p:cNvPr id="35867" name="Text Box 46"/>
            <p:cNvSpPr txBox="1">
              <a:spLocks noChangeArrowheads="1"/>
            </p:cNvSpPr>
            <p:nvPr/>
          </p:nvSpPr>
          <p:spPr bwMode="auto">
            <a:xfrm>
              <a:off x="3969" y="3127"/>
              <a:ext cx="40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30</a:t>
              </a:r>
            </a:p>
          </p:txBody>
        </p:sp>
        <p:sp>
          <p:nvSpPr>
            <p:cNvPr id="35868" name="Text Box 47"/>
            <p:cNvSpPr txBox="1">
              <a:spLocks noChangeArrowheads="1"/>
            </p:cNvSpPr>
            <p:nvPr/>
          </p:nvSpPr>
          <p:spPr bwMode="auto">
            <a:xfrm>
              <a:off x="3969" y="3354"/>
              <a:ext cx="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20</a:t>
              </a:r>
            </a:p>
          </p:txBody>
        </p:sp>
        <p:sp>
          <p:nvSpPr>
            <p:cNvPr id="35869" name="Text Box 48"/>
            <p:cNvSpPr txBox="1">
              <a:spLocks noChangeArrowheads="1"/>
            </p:cNvSpPr>
            <p:nvPr/>
          </p:nvSpPr>
          <p:spPr bwMode="auto">
            <a:xfrm>
              <a:off x="3969" y="3581"/>
              <a:ext cx="40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/>
                <a:t>% 10</a:t>
              </a:r>
            </a:p>
          </p:txBody>
        </p:sp>
        <p:sp>
          <p:nvSpPr>
            <p:cNvPr id="35870" name="Line 49"/>
            <p:cNvSpPr>
              <a:spLocks noChangeShapeType="1"/>
            </p:cNvSpPr>
            <p:nvPr/>
          </p:nvSpPr>
          <p:spPr bwMode="auto">
            <a:xfrm flipH="1">
              <a:off x="4377" y="347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71" name="Line 50"/>
            <p:cNvSpPr>
              <a:spLocks noChangeShapeType="1"/>
            </p:cNvSpPr>
            <p:nvPr/>
          </p:nvSpPr>
          <p:spPr bwMode="auto">
            <a:xfrm>
              <a:off x="4468" y="2886"/>
              <a:ext cx="0" cy="5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872" name="Text Box 51"/>
            <p:cNvSpPr txBox="1">
              <a:spLocks noChangeArrowheads="1"/>
            </p:cNvSpPr>
            <p:nvPr/>
          </p:nvSpPr>
          <p:spPr bwMode="auto">
            <a:xfrm>
              <a:off x="4495" y="3019"/>
              <a:ext cx="82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chemeClr val="accent2"/>
                  </a:solidFill>
                </a:rPr>
                <a:t>ETKİLİ KÖK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chemeClr val="accent2"/>
                  </a:solidFill>
                </a:rPr>
                <a:t>DERİNLİĞİ</a:t>
              </a:r>
            </a:p>
          </p:txBody>
        </p:sp>
      </p:grpSp>
      <p:sp>
        <p:nvSpPr>
          <p:cNvPr id="35844" name="Text Box 52"/>
          <p:cNvSpPr txBox="1">
            <a:spLocks noChangeArrowheads="1"/>
          </p:cNvSpPr>
          <p:nvPr/>
        </p:nvSpPr>
        <p:spPr bwMode="auto">
          <a:xfrm>
            <a:off x="7896226" y="1628776"/>
            <a:ext cx="949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ALINAN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SU</a:t>
            </a:r>
          </a:p>
        </p:txBody>
      </p:sp>
      <p:sp>
        <p:nvSpPr>
          <p:cNvPr id="35845" name="Text Box 54"/>
          <p:cNvSpPr txBox="1">
            <a:spLocks noChangeArrowheads="1"/>
          </p:cNvSpPr>
          <p:nvPr/>
        </p:nvSpPr>
        <p:spPr bwMode="auto">
          <a:xfrm>
            <a:off x="2279651" y="352425"/>
            <a:ext cx="7904163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tr-TR" sz="2800">
                <a:solidFill>
                  <a:srgbClr val="006600"/>
                </a:solidFill>
              </a:rPr>
              <a:t>Sulama suyu uygulanacak toprak derinliği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8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Toprak nemi ifade biçimleri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557338"/>
            <a:ext cx="8497887" cy="4824412"/>
          </a:xfrm>
          <a:solidFill>
            <a:srgbClr val="FAFEA0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chemeClr val="accent2"/>
                </a:solidFill>
              </a:rPr>
              <a:t>Kuru ağırlık yüzdesi cinsinden ifade</a:t>
            </a:r>
          </a:p>
          <a:p>
            <a:pPr eaLnBrk="1" hangingPunct="1"/>
            <a:endParaRPr lang="tr-TR" altLang="tr-TR" b="1" smtClean="0"/>
          </a:p>
          <a:p>
            <a:pPr eaLnBrk="1" hangingPunct="1"/>
            <a:r>
              <a:rPr lang="tr-TR" altLang="tr-TR" b="1" smtClean="0">
                <a:solidFill>
                  <a:srgbClr val="FF3300"/>
                </a:solidFill>
              </a:rPr>
              <a:t>Hacim yüzdesi cinsinden ifade</a:t>
            </a:r>
          </a:p>
          <a:p>
            <a:pPr eaLnBrk="1" hangingPunct="1"/>
            <a:endParaRPr lang="tr-TR" altLang="tr-TR" b="1" smtClean="0"/>
          </a:p>
          <a:p>
            <a:pPr eaLnBrk="1" hangingPunct="1"/>
            <a:r>
              <a:rPr lang="tr-TR" altLang="tr-TR" b="1" smtClean="0">
                <a:solidFill>
                  <a:schemeClr val="hlink"/>
                </a:solidFill>
              </a:rPr>
              <a:t>Derinlik cinsinden ifade</a:t>
            </a:r>
          </a:p>
          <a:p>
            <a:pPr eaLnBrk="1" hangingPunct="1"/>
            <a:endParaRPr lang="tr-TR" altLang="tr-TR" b="1" smtClean="0"/>
          </a:p>
          <a:p>
            <a:pPr eaLnBrk="1" hangingPunct="1"/>
            <a:r>
              <a:rPr lang="tr-TR" altLang="tr-TR" b="1" smtClean="0">
                <a:solidFill>
                  <a:srgbClr val="0066FF"/>
                </a:solidFill>
              </a:rPr>
              <a:t>Toprak rutubet gerilimi (tansiyon) cinsinden ifade </a:t>
            </a:r>
            <a:r>
              <a:rPr lang="tr-TR" altLang="tr-TR" sz="2400" b="1"/>
              <a:t>(atm, b, kg/cm</a:t>
            </a:r>
            <a:r>
              <a:rPr lang="tr-TR" altLang="tr-TR" sz="2400" b="1" baseline="30000"/>
              <a:t>2</a:t>
            </a:r>
            <a:r>
              <a:rPr lang="tr-TR" altLang="tr-TR" sz="2400" b="1"/>
              <a:t>, m, cm, pF)</a:t>
            </a:r>
            <a:endParaRPr lang="tr-TR" altLang="tr-TR" b="1"/>
          </a:p>
          <a:p>
            <a:pPr eaLnBrk="1" hangingPunct="1"/>
            <a:endParaRPr lang="tr-TR" altLang="tr-TR" b="1" smtClean="0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535238" y="2205038"/>
            <a:ext cx="527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P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 = 100 (W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 / W</a:t>
            </a:r>
            <a:r>
              <a:rPr lang="tr-TR" altLang="tr-TR" sz="2400" baseline="-25000">
                <a:latin typeface="Times New Roman" panose="02020603050405020304" pitchFamily="18" charset="0"/>
              </a:rPr>
              <a:t>s</a:t>
            </a:r>
            <a:r>
              <a:rPr lang="tr-TR" altLang="tr-TR" sz="2400">
                <a:latin typeface="Times New Roman" panose="02020603050405020304" pitchFamily="18" charset="0"/>
              </a:rPr>
              <a:t>) = 100 (W - W</a:t>
            </a:r>
            <a:r>
              <a:rPr lang="tr-TR" altLang="tr-TR" sz="2400" baseline="-25000">
                <a:latin typeface="Times New Roman" panose="02020603050405020304" pitchFamily="18" charset="0"/>
              </a:rPr>
              <a:t>s</a:t>
            </a:r>
            <a:r>
              <a:rPr lang="tr-TR" altLang="tr-TR" sz="2400">
                <a:latin typeface="Times New Roman" panose="02020603050405020304" pitchFamily="18" charset="0"/>
              </a:rPr>
              <a:t>) / W</a:t>
            </a:r>
            <a:r>
              <a:rPr lang="tr-TR" altLang="tr-TR" sz="2400" baseline="-25000">
                <a:latin typeface="Times New Roman" panose="02020603050405020304" pitchFamily="18" charset="0"/>
              </a:rPr>
              <a:t>s</a:t>
            </a: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573339" y="3357563"/>
            <a:ext cx="497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P</a:t>
            </a:r>
            <a:r>
              <a:rPr lang="tr-TR" altLang="tr-TR" sz="2400" baseline="-25000">
                <a:latin typeface="Times New Roman" panose="02020603050405020304" pitchFamily="18" charset="0"/>
              </a:rPr>
              <a:t>v</a:t>
            </a:r>
            <a:r>
              <a:rPr lang="tr-TR" altLang="tr-TR" sz="2400">
                <a:latin typeface="Times New Roman" panose="02020603050405020304" pitchFamily="18" charset="0"/>
              </a:rPr>
              <a:t> = 100 (V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 / V) = P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 (γ</a:t>
            </a:r>
            <a:r>
              <a:rPr lang="tr-TR" altLang="tr-TR" sz="2400" baseline="-25000">
                <a:latin typeface="Times New Roman" panose="02020603050405020304" pitchFamily="18" charset="0"/>
              </a:rPr>
              <a:t>t</a:t>
            </a:r>
            <a:r>
              <a:rPr lang="tr-TR" altLang="tr-TR" sz="2400">
                <a:latin typeface="Times New Roman" panose="02020603050405020304" pitchFamily="18" charset="0"/>
              </a:rPr>
              <a:t> / γ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) = P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 γ</a:t>
            </a:r>
            <a:r>
              <a:rPr lang="tr-TR" altLang="tr-TR" sz="2400" baseline="-250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2606676" y="4508500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d = (P</a:t>
            </a:r>
            <a:r>
              <a:rPr lang="tr-TR" altLang="tr-TR" sz="2400" baseline="-25000">
                <a:latin typeface="Times New Roman" panose="02020603050405020304" pitchFamily="18" charset="0"/>
              </a:rPr>
              <a:t>w</a:t>
            </a:r>
            <a:r>
              <a:rPr lang="tr-TR" altLang="tr-TR" sz="2400">
                <a:latin typeface="Times New Roman" panose="02020603050405020304" pitchFamily="18" charset="0"/>
              </a:rPr>
              <a:t> / 100) γ</a:t>
            </a:r>
            <a:r>
              <a:rPr lang="tr-TR" altLang="tr-TR" sz="2400" baseline="-25000">
                <a:latin typeface="Times New Roman" panose="02020603050405020304" pitchFamily="18" charset="0"/>
              </a:rPr>
              <a:t>t</a:t>
            </a:r>
            <a:r>
              <a:rPr lang="tr-TR" altLang="tr-TR" sz="2400">
                <a:latin typeface="Times New Roman" panose="02020603050405020304" pitchFamily="18" charset="0"/>
              </a:rPr>
              <a:t> D</a:t>
            </a:r>
            <a:endParaRPr lang="tr-TR" altLang="tr-TR" sz="2400" baseline="-25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0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76251"/>
            <a:ext cx="6769100" cy="7969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rgbClr val="006600"/>
                </a:solidFill>
              </a:rPr>
              <a:t>Toprak nemi sabiteleri</a:t>
            </a:r>
          </a:p>
        </p:txBody>
      </p:sp>
      <p:grpSp>
        <p:nvGrpSpPr>
          <p:cNvPr id="37891" name="Group 26"/>
          <p:cNvGrpSpPr>
            <a:grpSpLocks/>
          </p:cNvGrpSpPr>
          <p:nvPr/>
        </p:nvGrpSpPr>
        <p:grpSpPr bwMode="auto">
          <a:xfrm>
            <a:off x="2946400" y="1412875"/>
            <a:ext cx="6115050" cy="5018088"/>
            <a:chOff x="579" y="890"/>
            <a:chExt cx="3852" cy="3161"/>
          </a:xfrm>
        </p:grpSpPr>
        <p:grpSp>
          <p:nvGrpSpPr>
            <p:cNvPr id="37892" name="Group 17"/>
            <p:cNvGrpSpPr>
              <a:grpSpLocks/>
            </p:cNvGrpSpPr>
            <p:nvPr/>
          </p:nvGrpSpPr>
          <p:grpSpPr bwMode="auto">
            <a:xfrm>
              <a:off x="579" y="1151"/>
              <a:ext cx="3148" cy="2900"/>
              <a:chOff x="1124" y="1151"/>
              <a:chExt cx="3148" cy="2900"/>
            </a:xfrm>
          </p:grpSpPr>
          <p:sp>
            <p:nvSpPr>
              <p:cNvPr id="37901" name="Rectangle 5"/>
              <p:cNvSpPr>
                <a:spLocks noChangeArrowheads="1"/>
              </p:cNvSpPr>
              <p:nvPr/>
            </p:nvSpPr>
            <p:spPr bwMode="auto">
              <a:xfrm>
                <a:off x="2246" y="1338"/>
                <a:ext cx="1632" cy="7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1600">
                    <a:latin typeface="Times New Roman" panose="02020603050405020304" pitchFamily="18" charset="0"/>
                  </a:rPr>
                  <a:t>SIZAN SU</a:t>
                </a:r>
              </a:p>
            </p:txBody>
          </p:sp>
          <p:sp>
            <p:nvSpPr>
              <p:cNvPr id="37902" name="Rectangle 6"/>
              <p:cNvSpPr>
                <a:spLocks noChangeArrowheads="1"/>
              </p:cNvSpPr>
              <p:nvPr/>
            </p:nvSpPr>
            <p:spPr bwMode="auto">
              <a:xfrm>
                <a:off x="2246" y="2038"/>
                <a:ext cx="1632" cy="700"/>
              </a:xfrm>
              <a:prstGeom prst="rect">
                <a:avLst/>
              </a:prstGeom>
              <a:solidFill>
                <a:srgbClr val="66FFFF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1600">
                    <a:latin typeface="Times New Roman" panose="02020603050405020304" pitchFamily="18" charset="0"/>
                  </a:rPr>
                  <a:t>KULLANILABİLİR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1600">
                    <a:latin typeface="Times New Roman" panose="02020603050405020304" pitchFamily="18" charset="0"/>
                  </a:rPr>
                  <a:t>SU</a:t>
                </a:r>
              </a:p>
            </p:txBody>
          </p:sp>
          <p:sp>
            <p:nvSpPr>
              <p:cNvPr id="37903" name="Rectangle 7"/>
              <p:cNvSpPr>
                <a:spLocks noChangeArrowheads="1"/>
              </p:cNvSpPr>
              <p:nvPr/>
            </p:nvSpPr>
            <p:spPr bwMode="auto">
              <a:xfrm>
                <a:off x="2246" y="2738"/>
                <a:ext cx="1632" cy="1167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1600">
                    <a:latin typeface="Times New Roman" panose="02020603050405020304" pitchFamily="18" charset="0"/>
                  </a:rPr>
                  <a:t>HİGROSKOPİK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1600">
                    <a:latin typeface="Times New Roman" panose="02020603050405020304" pitchFamily="18" charset="0"/>
                  </a:rPr>
                  <a:t>SU</a:t>
                </a:r>
              </a:p>
            </p:txBody>
          </p:sp>
          <p:sp>
            <p:nvSpPr>
              <p:cNvPr id="37904" name="Text Box 8"/>
              <p:cNvSpPr txBox="1">
                <a:spLocks noChangeArrowheads="1"/>
              </p:cNvSpPr>
              <p:nvPr/>
            </p:nvSpPr>
            <p:spPr bwMode="auto">
              <a:xfrm>
                <a:off x="3878" y="1193"/>
                <a:ext cx="3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DN</a:t>
                </a:r>
              </a:p>
            </p:txBody>
          </p:sp>
          <p:sp>
            <p:nvSpPr>
              <p:cNvPr id="37905" name="Text Box 9"/>
              <p:cNvSpPr txBox="1">
                <a:spLocks noChangeArrowheads="1"/>
              </p:cNvSpPr>
              <p:nvPr/>
            </p:nvSpPr>
            <p:spPr bwMode="auto">
              <a:xfrm>
                <a:off x="3878" y="1893"/>
                <a:ext cx="3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TK</a:t>
                </a:r>
              </a:p>
            </p:txBody>
          </p:sp>
          <p:sp>
            <p:nvSpPr>
              <p:cNvPr id="37906" name="Text Box 10"/>
              <p:cNvSpPr txBox="1">
                <a:spLocks noChangeArrowheads="1"/>
              </p:cNvSpPr>
              <p:nvPr/>
            </p:nvSpPr>
            <p:spPr bwMode="auto">
              <a:xfrm>
                <a:off x="3878" y="2594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SN</a:t>
                </a:r>
              </a:p>
            </p:txBody>
          </p:sp>
          <p:sp>
            <p:nvSpPr>
              <p:cNvPr id="37907" name="Text Box 11"/>
              <p:cNvSpPr txBox="1">
                <a:spLocks noChangeArrowheads="1"/>
              </p:cNvSpPr>
              <p:nvPr/>
            </p:nvSpPr>
            <p:spPr bwMode="auto">
              <a:xfrm>
                <a:off x="3889" y="3760"/>
                <a:ext cx="3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FK</a:t>
                </a:r>
              </a:p>
            </p:txBody>
          </p:sp>
          <p:sp>
            <p:nvSpPr>
              <p:cNvPr id="37908" name="Text Box 12"/>
              <p:cNvSpPr txBox="1">
                <a:spLocks noChangeArrowheads="1"/>
              </p:cNvSpPr>
              <p:nvPr/>
            </p:nvSpPr>
            <p:spPr bwMode="auto">
              <a:xfrm>
                <a:off x="1680" y="1151"/>
                <a:ext cx="55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0 atm</a:t>
                </a:r>
              </a:p>
            </p:txBody>
          </p:sp>
          <p:sp>
            <p:nvSpPr>
              <p:cNvPr id="37909" name="Text Box 13"/>
              <p:cNvSpPr txBox="1">
                <a:spLocks noChangeArrowheads="1"/>
              </p:cNvSpPr>
              <p:nvPr/>
            </p:nvSpPr>
            <p:spPr bwMode="auto">
              <a:xfrm>
                <a:off x="1124" y="1831"/>
                <a:ext cx="111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1/10-2/3 atm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(1/3 atm)</a:t>
                </a:r>
              </a:p>
            </p:txBody>
          </p:sp>
          <p:sp>
            <p:nvSpPr>
              <p:cNvPr id="37910" name="Text Box 14"/>
              <p:cNvSpPr txBox="1">
                <a:spLocks noChangeArrowheads="1"/>
              </p:cNvSpPr>
              <p:nvPr/>
            </p:nvSpPr>
            <p:spPr bwMode="auto">
              <a:xfrm>
                <a:off x="1423" y="2551"/>
                <a:ext cx="81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7-40 atm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(15 atm)</a:t>
                </a:r>
              </a:p>
            </p:txBody>
          </p:sp>
          <p:sp>
            <p:nvSpPr>
              <p:cNvPr id="37911" name="Text Box 15"/>
              <p:cNvSpPr txBox="1">
                <a:spLocks noChangeArrowheads="1"/>
              </p:cNvSpPr>
              <p:nvPr/>
            </p:nvSpPr>
            <p:spPr bwMode="auto">
              <a:xfrm>
                <a:off x="1234" y="3703"/>
                <a:ext cx="1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10 000 atm</a:t>
                </a:r>
              </a:p>
            </p:txBody>
          </p:sp>
        </p:grpSp>
        <p:sp>
          <p:nvSpPr>
            <p:cNvPr id="37893" name="Text Box 18"/>
            <p:cNvSpPr txBox="1">
              <a:spLocks noChangeArrowheads="1"/>
            </p:cNvSpPr>
            <p:nvPr/>
          </p:nvSpPr>
          <p:spPr bwMode="auto">
            <a:xfrm>
              <a:off x="1156" y="89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/>
                <a:t>TRG</a:t>
              </a:r>
            </a:p>
          </p:txBody>
        </p:sp>
        <p:sp>
          <p:nvSpPr>
            <p:cNvPr id="37894" name="Text Box 19"/>
            <p:cNvSpPr txBox="1">
              <a:spLocks noChangeArrowheads="1"/>
            </p:cNvSpPr>
            <p:nvPr/>
          </p:nvSpPr>
          <p:spPr bwMode="auto">
            <a:xfrm>
              <a:off x="3219" y="890"/>
              <a:ext cx="7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/>
                <a:t>SABİTE</a:t>
              </a:r>
            </a:p>
          </p:txBody>
        </p:sp>
        <p:sp>
          <p:nvSpPr>
            <p:cNvPr id="37895" name="Line 20"/>
            <p:cNvSpPr>
              <a:spLocks noChangeShapeType="1"/>
            </p:cNvSpPr>
            <p:nvPr/>
          </p:nvSpPr>
          <p:spPr bwMode="auto">
            <a:xfrm>
              <a:off x="839" y="1117"/>
              <a:ext cx="9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896" name="Line 21"/>
            <p:cNvSpPr>
              <a:spLocks noChangeShapeType="1"/>
            </p:cNvSpPr>
            <p:nvPr/>
          </p:nvSpPr>
          <p:spPr bwMode="auto">
            <a:xfrm>
              <a:off x="3061" y="1117"/>
              <a:ext cx="9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897" name="Line 22"/>
            <p:cNvSpPr>
              <a:spLocks noChangeShapeType="1"/>
            </p:cNvSpPr>
            <p:nvPr/>
          </p:nvSpPr>
          <p:spPr bwMode="auto">
            <a:xfrm>
              <a:off x="3833" y="2024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898" name="Line 23"/>
            <p:cNvSpPr>
              <a:spLocks noChangeShapeType="1"/>
            </p:cNvSpPr>
            <p:nvPr/>
          </p:nvSpPr>
          <p:spPr bwMode="auto">
            <a:xfrm>
              <a:off x="3833" y="2750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899" name="Line 24"/>
            <p:cNvSpPr>
              <a:spLocks noChangeShapeType="1"/>
            </p:cNvSpPr>
            <p:nvPr/>
          </p:nvSpPr>
          <p:spPr bwMode="auto">
            <a:xfrm>
              <a:off x="3923" y="2024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900" name="Text Box 25"/>
            <p:cNvSpPr txBox="1">
              <a:spLocks noChangeArrowheads="1"/>
            </p:cNvSpPr>
            <p:nvPr/>
          </p:nvSpPr>
          <p:spPr bwMode="auto">
            <a:xfrm>
              <a:off x="3923" y="2309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/>
                <a:t>KSTK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35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5176"/>
            <a:ext cx="8002588" cy="6524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rgbClr val="006600"/>
                </a:solidFill>
              </a:rPr>
              <a:t>Toprak örneklerinin alınması</a:t>
            </a:r>
          </a:p>
        </p:txBody>
      </p:sp>
      <p:grpSp>
        <p:nvGrpSpPr>
          <p:cNvPr id="38915" name="Group 12"/>
          <p:cNvGrpSpPr>
            <a:grpSpLocks/>
          </p:cNvGrpSpPr>
          <p:nvPr/>
        </p:nvGrpSpPr>
        <p:grpSpPr bwMode="auto">
          <a:xfrm>
            <a:off x="2370139" y="2438400"/>
            <a:ext cx="815975" cy="228600"/>
            <a:chOff x="3744" y="1968"/>
            <a:chExt cx="624" cy="144"/>
          </a:xfrm>
        </p:grpSpPr>
        <p:sp>
          <p:nvSpPr>
            <p:cNvPr id="38968" name="Rectangle 9"/>
            <p:cNvSpPr>
              <a:spLocks noChangeArrowheads="1"/>
            </p:cNvSpPr>
            <p:nvPr/>
          </p:nvSpPr>
          <p:spPr bwMode="auto">
            <a:xfrm>
              <a:off x="374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9" name="Rectangle 10"/>
            <p:cNvSpPr>
              <a:spLocks noChangeArrowheads="1"/>
            </p:cNvSpPr>
            <p:nvPr/>
          </p:nvSpPr>
          <p:spPr bwMode="auto">
            <a:xfrm>
              <a:off x="398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70" name="Rectangle 11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8916" name="Group 13"/>
          <p:cNvGrpSpPr>
            <a:grpSpLocks/>
          </p:cNvGrpSpPr>
          <p:nvPr/>
        </p:nvGrpSpPr>
        <p:grpSpPr bwMode="auto">
          <a:xfrm>
            <a:off x="3560764" y="2971800"/>
            <a:ext cx="815975" cy="228600"/>
            <a:chOff x="3744" y="1968"/>
            <a:chExt cx="624" cy="144"/>
          </a:xfrm>
        </p:grpSpPr>
        <p:sp>
          <p:nvSpPr>
            <p:cNvPr id="38965" name="Rectangle 14"/>
            <p:cNvSpPr>
              <a:spLocks noChangeArrowheads="1"/>
            </p:cNvSpPr>
            <p:nvPr/>
          </p:nvSpPr>
          <p:spPr bwMode="auto">
            <a:xfrm>
              <a:off x="374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6" name="Rectangle 15"/>
            <p:cNvSpPr>
              <a:spLocks noChangeArrowheads="1"/>
            </p:cNvSpPr>
            <p:nvPr/>
          </p:nvSpPr>
          <p:spPr bwMode="auto">
            <a:xfrm>
              <a:off x="398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7" name="Rectangle 16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8917" name="Group 17"/>
          <p:cNvGrpSpPr>
            <a:grpSpLocks/>
          </p:cNvGrpSpPr>
          <p:nvPr/>
        </p:nvGrpSpPr>
        <p:grpSpPr bwMode="auto">
          <a:xfrm>
            <a:off x="4627564" y="3505200"/>
            <a:ext cx="814387" cy="228600"/>
            <a:chOff x="3744" y="1968"/>
            <a:chExt cx="624" cy="144"/>
          </a:xfrm>
        </p:grpSpPr>
        <p:sp>
          <p:nvSpPr>
            <p:cNvPr id="38962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3" name="Rectangle 19"/>
            <p:cNvSpPr>
              <a:spLocks noChangeArrowheads="1"/>
            </p:cNvSpPr>
            <p:nvPr/>
          </p:nvSpPr>
          <p:spPr bwMode="auto">
            <a:xfrm>
              <a:off x="398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4" name="Rectangle 20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8918" name="Group 21"/>
          <p:cNvGrpSpPr>
            <a:grpSpLocks/>
          </p:cNvGrpSpPr>
          <p:nvPr/>
        </p:nvGrpSpPr>
        <p:grpSpPr bwMode="auto">
          <a:xfrm>
            <a:off x="5692775" y="4038600"/>
            <a:ext cx="814388" cy="228600"/>
            <a:chOff x="3744" y="1968"/>
            <a:chExt cx="624" cy="144"/>
          </a:xfrm>
        </p:grpSpPr>
        <p:sp>
          <p:nvSpPr>
            <p:cNvPr id="38959" name="Rectangle 22"/>
            <p:cNvSpPr>
              <a:spLocks noChangeArrowheads="1"/>
            </p:cNvSpPr>
            <p:nvPr/>
          </p:nvSpPr>
          <p:spPr bwMode="auto">
            <a:xfrm>
              <a:off x="374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0" name="Rectangle 23"/>
            <p:cNvSpPr>
              <a:spLocks noChangeArrowheads="1"/>
            </p:cNvSpPr>
            <p:nvPr/>
          </p:nvSpPr>
          <p:spPr bwMode="auto">
            <a:xfrm>
              <a:off x="398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61" name="Rectangle 24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8919" name="Group 25"/>
          <p:cNvGrpSpPr>
            <a:grpSpLocks/>
          </p:cNvGrpSpPr>
          <p:nvPr/>
        </p:nvGrpSpPr>
        <p:grpSpPr bwMode="auto">
          <a:xfrm>
            <a:off x="6757989" y="4572000"/>
            <a:ext cx="814387" cy="228600"/>
            <a:chOff x="3744" y="1968"/>
            <a:chExt cx="624" cy="144"/>
          </a:xfrm>
        </p:grpSpPr>
        <p:sp>
          <p:nvSpPr>
            <p:cNvPr id="38956" name="Rectangle 26"/>
            <p:cNvSpPr>
              <a:spLocks noChangeArrowheads="1"/>
            </p:cNvSpPr>
            <p:nvPr/>
          </p:nvSpPr>
          <p:spPr bwMode="auto">
            <a:xfrm>
              <a:off x="374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57" name="Rectangle 27"/>
            <p:cNvSpPr>
              <a:spLocks noChangeArrowheads="1"/>
            </p:cNvSpPr>
            <p:nvPr/>
          </p:nvSpPr>
          <p:spPr bwMode="auto">
            <a:xfrm>
              <a:off x="398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8958" name="Rectangle 28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38920" name="Line 29"/>
          <p:cNvSpPr>
            <a:spLocks noChangeShapeType="1"/>
          </p:cNvSpPr>
          <p:nvPr/>
        </p:nvSpPr>
        <p:spPr bwMode="auto">
          <a:xfrm>
            <a:off x="343535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1" name="Line 30"/>
          <p:cNvSpPr>
            <a:spLocks noChangeShapeType="1"/>
          </p:cNvSpPr>
          <p:nvPr/>
        </p:nvSpPr>
        <p:spPr bwMode="auto">
          <a:xfrm>
            <a:off x="4502151" y="3352800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2" name="Line 31"/>
          <p:cNvSpPr>
            <a:spLocks noChangeShapeType="1"/>
          </p:cNvSpPr>
          <p:nvPr/>
        </p:nvSpPr>
        <p:spPr bwMode="auto">
          <a:xfrm>
            <a:off x="5567363" y="3886200"/>
            <a:ext cx="1065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3" name="Line 32"/>
          <p:cNvSpPr>
            <a:spLocks noChangeShapeType="1"/>
          </p:cNvSpPr>
          <p:nvPr/>
        </p:nvSpPr>
        <p:spPr bwMode="auto">
          <a:xfrm>
            <a:off x="6632576" y="4419600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4" name="Line 33"/>
          <p:cNvSpPr>
            <a:spLocks noChangeShapeType="1"/>
          </p:cNvSpPr>
          <p:nvPr/>
        </p:nvSpPr>
        <p:spPr bwMode="auto">
          <a:xfrm>
            <a:off x="7697788" y="4953000"/>
            <a:ext cx="1065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5" name="Line 34"/>
          <p:cNvSpPr>
            <a:spLocks noChangeShapeType="1"/>
          </p:cNvSpPr>
          <p:nvPr/>
        </p:nvSpPr>
        <p:spPr bwMode="auto">
          <a:xfrm>
            <a:off x="3435350" y="228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6" name="Line 35"/>
          <p:cNvSpPr>
            <a:spLocks noChangeShapeType="1"/>
          </p:cNvSpPr>
          <p:nvPr/>
        </p:nvSpPr>
        <p:spPr bwMode="auto">
          <a:xfrm>
            <a:off x="450215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7" name="Line 36"/>
          <p:cNvSpPr>
            <a:spLocks noChangeShapeType="1"/>
          </p:cNvSpPr>
          <p:nvPr/>
        </p:nvSpPr>
        <p:spPr bwMode="auto">
          <a:xfrm>
            <a:off x="5567363" y="3352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8" name="Line 37"/>
          <p:cNvSpPr>
            <a:spLocks noChangeShapeType="1"/>
          </p:cNvSpPr>
          <p:nvPr/>
        </p:nvSpPr>
        <p:spPr bwMode="auto">
          <a:xfrm>
            <a:off x="6632575" y="3886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9" name="Line 38"/>
          <p:cNvSpPr>
            <a:spLocks noChangeShapeType="1"/>
          </p:cNvSpPr>
          <p:nvPr/>
        </p:nvSpPr>
        <p:spPr bwMode="auto">
          <a:xfrm>
            <a:off x="7697788" y="4419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38930" name="Group 74"/>
          <p:cNvGrpSpPr>
            <a:grpSpLocks/>
          </p:cNvGrpSpPr>
          <p:nvPr/>
        </p:nvGrpSpPr>
        <p:grpSpPr bwMode="auto">
          <a:xfrm>
            <a:off x="2057400" y="2286000"/>
            <a:ext cx="1377950" cy="76200"/>
            <a:chOff x="336" y="1440"/>
            <a:chExt cx="868" cy="48"/>
          </a:xfrm>
        </p:grpSpPr>
        <p:sp>
          <p:nvSpPr>
            <p:cNvPr id="38940" name="Line 3"/>
            <p:cNvSpPr>
              <a:spLocks noChangeShapeType="1"/>
            </p:cNvSpPr>
            <p:nvPr/>
          </p:nvSpPr>
          <p:spPr bwMode="auto">
            <a:xfrm>
              <a:off x="375" y="1440"/>
              <a:ext cx="8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38941" name="Group 43"/>
            <p:cNvGrpSpPr>
              <a:grpSpLocks/>
            </p:cNvGrpSpPr>
            <p:nvPr/>
          </p:nvGrpSpPr>
          <p:grpSpPr bwMode="auto">
            <a:xfrm>
              <a:off x="612" y="1440"/>
              <a:ext cx="277" cy="48"/>
              <a:chOff x="672" y="3120"/>
              <a:chExt cx="336" cy="48"/>
            </a:xfrm>
          </p:grpSpPr>
          <p:sp>
            <p:nvSpPr>
              <p:cNvPr id="38952" name="Line 39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53" name="Line 40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54" name="Line 41"/>
              <p:cNvSpPr>
                <a:spLocks noChangeShapeType="1"/>
              </p:cNvSpPr>
              <p:nvPr/>
            </p:nvSpPr>
            <p:spPr bwMode="auto">
              <a:xfrm>
                <a:off x="86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55" name="Line 42"/>
              <p:cNvSpPr>
                <a:spLocks noChangeShapeType="1"/>
              </p:cNvSpPr>
              <p:nvPr/>
            </p:nvSpPr>
            <p:spPr bwMode="auto">
              <a:xfrm>
                <a:off x="960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8942" name="Group 58"/>
            <p:cNvGrpSpPr>
              <a:grpSpLocks/>
            </p:cNvGrpSpPr>
            <p:nvPr/>
          </p:nvGrpSpPr>
          <p:grpSpPr bwMode="auto">
            <a:xfrm>
              <a:off x="336" y="1440"/>
              <a:ext cx="276" cy="48"/>
              <a:chOff x="1296" y="3120"/>
              <a:chExt cx="336" cy="48"/>
            </a:xfrm>
          </p:grpSpPr>
          <p:sp>
            <p:nvSpPr>
              <p:cNvPr id="38948" name="Line 54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49" name="Line 55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50" name="Line 56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51" name="Line 57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8943" name="Group 59"/>
            <p:cNvGrpSpPr>
              <a:grpSpLocks/>
            </p:cNvGrpSpPr>
            <p:nvPr/>
          </p:nvGrpSpPr>
          <p:grpSpPr bwMode="auto">
            <a:xfrm>
              <a:off x="889" y="1440"/>
              <a:ext cx="276" cy="48"/>
              <a:chOff x="1296" y="3120"/>
              <a:chExt cx="336" cy="48"/>
            </a:xfrm>
          </p:grpSpPr>
          <p:sp>
            <p:nvSpPr>
              <p:cNvPr id="38944" name="Line 60"/>
              <p:cNvSpPr>
                <a:spLocks noChangeShapeType="1"/>
              </p:cNvSpPr>
              <p:nvPr/>
            </p:nvSpPr>
            <p:spPr bwMode="auto">
              <a:xfrm flipH="1">
                <a:off x="1296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45" name="Line 61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46" name="Line 62"/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947" name="Line 63"/>
              <p:cNvSpPr>
                <a:spLocks noChangeShapeType="1"/>
              </p:cNvSpPr>
              <p:nvPr/>
            </p:nvSpPr>
            <p:spPr bwMode="auto">
              <a:xfrm flipH="1">
                <a:off x="1584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38931" name="Text Box 65"/>
          <p:cNvSpPr txBox="1">
            <a:spLocks noChangeArrowheads="1"/>
          </p:cNvSpPr>
          <p:nvPr/>
        </p:nvSpPr>
        <p:spPr bwMode="auto">
          <a:xfrm>
            <a:off x="3411539" y="2057400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0 cm</a:t>
            </a:r>
          </a:p>
        </p:txBody>
      </p:sp>
      <p:sp>
        <p:nvSpPr>
          <p:cNvPr id="38932" name="Text Box 66"/>
          <p:cNvSpPr txBox="1">
            <a:spLocks noChangeArrowheads="1"/>
          </p:cNvSpPr>
          <p:nvPr/>
        </p:nvSpPr>
        <p:spPr bwMode="auto">
          <a:xfrm>
            <a:off x="4465639" y="2590800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30 cm</a:t>
            </a:r>
          </a:p>
        </p:txBody>
      </p:sp>
      <p:sp>
        <p:nvSpPr>
          <p:cNvPr id="38933" name="Text Box 67"/>
          <p:cNvSpPr txBox="1">
            <a:spLocks noChangeArrowheads="1"/>
          </p:cNvSpPr>
          <p:nvPr/>
        </p:nvSpPr>
        <p:spPr bwMode="auto">
          <a:xfrm>
            <a:off x="5707064" y="3124200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60 cm</a:t>
            </a:r>
          </a:p>
        </p:txBody>
      </p:sp>
      <p:sp>
        <p:nvSpPr>
          <p:cNvPr id="38934" name="Text Box 68"/>
          <p:cNvSpPr txBox="1">
            <a:spLocks noChangeArrowheads="1"/>
          </p:cNvSpPr>
          <p:nvPr/>
        </p:nvSpPr>
        <p:spPr bwMode="auto">
          <a:xfrm>
            <a:off x="6675439" y="3657600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90 cm</a:t>
            </a:r>
          </a:p>
        </p:txBody>
      </p:sp>
      <p:sp>
        <p:nvSpPr>
          <p:cNvPr id="38935" name="Text Box 69"/>
          <p:cNvSpPr txBox="1">
            <a:spLocks noChangeArrowheads="1"/>
          </p:cNvSpPr>
          <p:nvPr/>
        </p:nvSpPr>
        <p:spPr bwMode="auto">
          <a:xfrm>
            <a:off x="7666039" y="4191000"/>
            <a:ext cx="110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120 cm</a:t>
            </a:r>
          </a:p>
        </p:txBody>
      </p:sp>
      <p:sp>
        <p:nvSpPr>
          <p:cNvPr id="38936" name="Text Box 70"/>
          <p:cNvSpPr txBox="1">
            <a:spLocks noChangeArrowheads="1"/>
          </p:cNvSpPr>
          <p:nvPr/>
        </p:nvSpPr>
        <p:spPr bwMode="auto">
          <a:xfrm>
            <a:off x="8656639" y="4724400"/>
            <a:ext cx="110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150 cm</a:t>
            </a:r>
          </a:p>
        </p:txBody>
      </p:sp>
      <p:sp>
        <p:nvSpPr>
          <p:cNvPr id="38937" name="Text Box 71"/>
          <p:cNvSpPr txBox="1">
            <a:spLocks noChangeArrowheads="1"/>
          </p:cNvSpPr>
          <p:nvPr/>
        </p:nvSpPr>
        <p:spPr bwMode="auto">
          <a:xfrm>
            <a:off x="3382963" y="4249324"/>
            <a:ext cx="173797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Bozulmamış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örnek alma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kabı</a:t>
            </a:r>
          </a:p>
        </p:txBody>
      </p:sp>
      <p:sp>
        <p:nvSpPr>
          <p:cNvPr id="38938" name="Line 72"/>
          <p:cNvSpPr>
            <a:spLocks noChangeShapeType="1"/>
          </p:cNvSpPr>
          <p:nvPr/>
        </p:nvSpPr>
        <p:spPr bwMode="auto">
          <a:xfrm flipV="1">
            <a:off x="4724400" y="3810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39" name="Line 73"/>
          <p:cNvSpPr>
            <a:spLocks noChangeShapeType="1"/>
          </p:cNvSpPr>
          <p:nvPr/>
        </p:nvSpPr>
        <p:spPr bwMode="auto">
          <a:xfrm flipV="1">
            <a:off x="5105400" y="44196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65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08051"/>
            <a:ext cx="7989888" cy="5184775"/>
          </a:xfrm>
          <a:solidFill>
            <a:srgbClr val="FAFEA0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altLang="tr-TR" sz="3600" b="1">
                <a:solidFill>
                  <a:srgbClr val="FF0000"/>
                </a:solidFill>
              </a:rPr>
              <a:t>Bozulmamış toprak örneklerinden</a:t>
            </a:r>
          </a:p>
          <a:p>
            <a:pPr lvl="1" eaLnBrk="1" hangingPunct="1">
              <a:lnSpc>
                <a:spcPct val="110000"/>
              </a:lnSpc>
            </a:pPr>
            <a:r>
              <a:rPr lang="tr-TR" altLang="tr-TR" b="1" smtClean="0"/>
              <a:t>Tarla kapasitesi ve hacim ağırlığı</a:t>
            </a:r>
          </a:p>
          <a:p>
            <a:pPr eaLnBrk="1" hangingPunct="1">
              <a:lnSpc>
                <a:spcPct val="110000"/>
              </a:lnSpc>
            </a:pPr>
            <a:r>
              <a:rPr lang="tr-TR" altLang="tr-TR" sz="3600" b="1">
                <a:solidFill>
                  <a:srgbClr val="FF0000"/>
                </a:solidFill>
              </a:rPr>
              <a:t>Bozulmuş toprak örneklerinden</a:t>
            </a:r>
          </a:p>
          <a:p>
            <a:pPr lvl="1" eaLnBrk="1" hangingPunct="1">
              <a:lnSpc>
                <a:spcPct val="110000"/>
              </a:lnSpc>
            </a:pPr>
            <a:r>
              <a:rPr lang="tr-TR" altLang="tr-TR" b="1" smtClean="0"/>
              <a:t>Toprak bünyesi, solma noktası, toprak tuzluluğu (elektriksel iletkenlik ya da tuz yüzdesi)</a:t>
            </a:r>
          </a:p>
          <a:p>
            <a:pPr eaLnBrk="1" hangingPunct="1">
              <a:lnSpc>
                <a:spcPct val="110000"/>
              </a:lnSpc>
            </a:pPr>
            <a:r>
              <a:rPr lang="tr-TR" altLang="tr-TR" sz="3600" b="1">
                <a:solidFill>
                  <a:srgbClr val="FF0000"/>
                </a:solidFill>
              </a:rPr>
              <a:t>Profillerin incelenmesinden</a:t>
            </a:r>
          </a:p>
          <a:p>
            <a:pPr lvl="1" eaLnBrk="1" hangingPunct="1">
              <a:lnSpc>
                <a:spcPct val="110000"/>
              </a:lnSpc>
            </a:pPr>
            <a:r>
              <a:rPr lang="tr-TR" altLang="tr-TR" b="1" smtClean="0"/>
              <a:t>Etkili toprak derinliği</a:t>
            </a:r>
          </a:p>
        </p:txBody>
      </p:sp>
    </p:spTree>
    <p:extLst>
      <p:ext uri="{BB962C8B-B14F-4D97-AF65-F5344CB8AC3E}">
        <p14:creationId xmlns:p14="http://schemas.microsoft.com/office/powerpoint/2010/main" val="356555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734</Words>
  <Application>Microsoft Office PowerPoint</Application>
  <PresentationFormat>Geniş ekran</PresentationFormat>
  <Paragraphs>212</Paragraphs>
  <Slides>28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Teması</vt:lpstr>
      <vt:lpstr>Bitmap Image</vt:lpstr>
      <vt:lpstr>3. BÖLÜM  TOPRAK-BİTKİ-SU İLİŞKİLERİ</vt:lpstr>
      <vt:lpstr>Sulama yönünden önemli bazı toprak özellikleri</vt:lpstr>
      <vt:lpstr>PowerPoint Sunusu</vt:lpstr>
      <vt:lpstr>PowerPoint Sunusu</vt:lpstr>
      <vt:lpstr>PowerPoint Sunusu</vt:lpstr>
      <vt:lpstr>Toprak nemi ifade biçimleri</vt:lpstr>
      <vt:lpstr>Toprak nemi sabiteleri</vt:lpstr>
      <vt:lpstr>Toprak örneklerinin alınması</vt:lpstr>
      <vt:lpstr>PowerPoint Sunusu</vt:lpstr>
      <vt:lpstr>Toprak neminin ölçülmesi</vt:lpstr>
      <vt:lpstr>PowerPoint Sunusu</vt:lpstr>
      <vt:lpstr>Tansiyometre kalibrasyon eğrisi</vt:lpstr>
      <vt:lpstr>PowerPoint Sunusu</vt:lpstr>
      <vt:lpstr>PowerPoint Sunusu</vt:lpstr>
      <vt:lpstr>3) Nötron yöntemi</vt:lpstr>
      <vt:lpstr>Nötronmetre kalibrasyon doğrusu</vt:lpstr>
      <vt:lpstr>PowerPoint Sunusu</vt:lpstr>
      <vt:lpstr>4.   TDR yöntemi (time domain reflectometry)</vt:lpstr>
      <vt:lpstr>5) Elle kontrol yoluyla tahmin</vt:lpstr>
      <vt:lpstr>Toprakta suyun hareketi</vt:lpstr>
      <vt:lpstr>PowerPoint Sunusu</vt:lpstr>
      <vt:lpstr>• Sulamadan sonra</vt:lpstr>
      <vt:lpstr>• Suyun köklere doğru hareketi</vt:lpstr>
      <vt:lpstr>Toprağın su alma hızı</vt:lpstr>
      <vt:lpstr>Su alma hızına etkili faktörler</vt:lpstr>
      <vt:lpstr>Su alma hızının ölçülmesi</vt:lpstr>
      <vt:lpstr>Çift silindir infiltrometre ölçmeleri </vt:lpstr>
      <vt:lpstr>Karıklara giren ve çıkan suyun ölçülmesi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BÖLÜM  TOPRAK-BİTKİ-SU İLİŞKİLERİ</dc:title>
  <dc:creator>TYS</dc:creator>
  <cp:lastModifiedBy>TYS</cp:lastModifiedBy>
  <cp:revision>1</cp:revision>
  <dcterms:created xsi:type="dcterms:W3CDTF">2020-01-31T06:41:08Z</dcterms:created>
  <dcterms:modified xsi:type="dcterms:W3CDTF">2020-01-31T06:42:55Z</dcterms:modified>
</cp:coreProperties>
</file>