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56" r:id="rId3"/>
    <p:sldId id="269" r:id="rId4"/>
    <p:sldId id="270" r:id="rId5"/>
    <p:sldId id="258" r:id="rId6"/>
    <p:sldId id="259" r:id="rId7"/>
    <p:sldId id="260" r:id="rId8"/>
    <p:sldId id="261" r:id="rId9"/>
    <p:sldId id="262" r:id="rId10"/>
    <p:sldId id="271" r:id="rId11"/>
    <p:sldId id="263" r:id="rId12"/>
    <p:sldId id="274" r:id="rId13"/>
    <p:sldId id="264" r:id="rId14"/>
    <p:sldId id="273" r:id="rId15"/>
    <p:sldId id="265" r:id="rId16"/>
    <p:sldId id="275" r:id="rId17"/>
    <p:sldId id="266" r:id="rId18"/>
    <p:sldId id="280" r:id="rId19"/>
    <p:sldId id="267" r:id="rId20"/>
    <p:sldId id="268" r:id="rId21"/>
    <p:sldId id="276" r:id="rId22"/>
    <p:sldId id="278" r:id="rId23"/>
    <p:sldId id="279" r:id="rId24"/>
    <p:sldId id="277"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GB"/>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GB"/>
          </a:p>
        </p:txBody>
      </p:sp>
      <p:sp>
        <p:nvSpPr>
          <p:cNvPr id="4" name="Veri Yer Tutucusu 3"/>
          <p:cNvSpPr>
            <a:spLocks noGrp="1"/>
          </p:cNvSpPr>
          <p:nvPr>
            <p:ph type="dt" sz="half" idx="10"/>
          </p:nvPr>
        </p:nvSpPr>
        <p:spPr/>
        <p:txBody>
          <a:bodyPr/>
          <a:lstStyle/>
          <a:p>
            <a:fld id="{D5E96D69-AD2D-46DC-A71B-6026A53370BF}" type="datetimeFigureOut">
              <a:rPr lang="en-GB" smtClean="0"/>
              <a:t>04/03/2019</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EB446B2A-C9EB-442D-A529-D197C7066FD4}" type="slidenum">
              <a:rPr lang="en-GB" smtClean="0"/>
              <a:t>‹#›</a:t>
            </a:fld>
            <a:endParaRPr lang="en-GB"/>
          </a:p>
        </p:txBody>
      </p:sp>
    </p:spTree>
    <p:extLst>
      <p:ext uri="{BB962C8B-B14F-4D97-AF65-F5344CB8AC3E}">
        <p14:creationId xmlns:p14="http://schemas.microsoft.com/office/powerpoint/2010/main" val="7198777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D5E96D69-AD2D-46DC-A71B-6026A53370BF}" type="datetimeFigureOut">
              <a:rPr lang="en-GB" smtClean="0"/>
              <a:t>04/03/2019</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EB446B2A-C9EB-442D-A529-D197C7066FD4}" type="slidenum">
              <a:rPr lang="en-GB" smtClean="0"/>
              <a:t>‹#›</a:t>
            </a:fld>
            <a:endParaRPr lang="en-GB"/>
          </a:p>
        </p:txBody>
      </p:sp>
    </p:spTree>
    <p:extLst>
      <p:ext uri="{BB962C8B-B14F-4D97-AF65-F5344CB8AC3E}">
        <p14:creationId xmlns:p14="http://schemas.microsoft.com/office/powerpoint/2010/main" val="25929169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GB"/>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D5E96D69-AD2D-46DC-A71B-6026A53370BF}" type="datetimeFigureOut">
              <a:rPr lang="en-GB" smtClean="0"/>
              <a:t>04/03/2019</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EB446B2A-C9EB-442D-A529-D197C7066FD4}" type="slidenum">
              <a:rPr lang="en-GB" smtClean="0"/>
              <a:t>‹#›</a:t>
            </a:fld>
            <a:endParaRPr lang="en-GB"/>
          </a:p>
        </p:txBody>
      </p:sp>
    </p:spTree>
    <p:extLst>
      <p:ext uri="{BB962C8B-B14F-4D97-AF65-F5344CB8AC3E}">
        <p14:creationId xmlns:p14="http://schemas.microsoft.com/office/powerpoint/2010/main" val="1333983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D5E96D69-AD2D-46DC-A71B-6026A53370BF}" type="datetimeFigureOut">
              <a:rPr lang="en-GB" smtClean="0"/>
              <a:t>04/03/2019</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EB446B2A-C9EB-442D-A529-D197C7066FD4}" type="slidenum">
              <a:rPr lang="en-GB" smtClean="0"/>
              <a:t>‹#›</a:t>
            </a:fld>
            <a:endParaRPr lang="en-GB"/>
          </a:p>
        </p:txBody>
      </p:sp>
    </p:spTree>
    <p:extLst>
      <p:ext uri="{BB962C8B-B14F-4D97-AF65-F5344CB8AC3E}">
        <p14:creationId xmlns:p14="http://schemas.microsoft.com/office/powerpoint/2010/main" val="3676849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GB"/>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D5E96D69-AD2D-46DC-A71B-6026A53370BF}" type="datetimeFigureOut">
              <a:rPr lang="en-GB" smtClean="0"/>
              <a:t>04/03/2019</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EB446B2A-C9EB-442D-A529-D197C7066FD4}" type="slidenum">
              <a:rPr lang="en-GB" smtClean="0"/>
              <a:t>‹#›</a:t>
            </a:fld>
            <a:endParaRPr lang="en-GB"/>
          </a:p>
        </p:txBody>
      </p:sp>
    </p:spTree>
    <p:extLst>
      <p:ext uri="{BB962C8B-B14F-4D97-AF65-F5344CB8AC3E}">
        <p14:creationId xmlns:p14="http://schemas.microsoft.com/office/powerpoint/2010/main" val="22008605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Veri Yer Tutucusu 4"/>
          <p:cNvSpPr>
            <a:spLocks noGrp="1"/>
          </p:cNvSpPr>
          <p:nvPr>
            <p:ph type="dt" sz="half" idx="10"/>
          </p:nvPr>
        </p:nvSpPr>
        <p:spPr/>
        <p:txBody>
          <a:bodyPr/>
          <a:lstStyle/>
          <a:p>
            <a:fld id="{D5E96D69-AD2D-46DC-A71B-6026A53370BF}" type="datetimeFigureOut">
              <a:rPr lang="en-GB" smtClean="0"/>
              <a:t>04/03/2019</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EB446B2A-C9EB-442D-A529-D197C7066FD4}" type="slidenum">
              <a:rPr lang="en-GB" smtClean="0"/>
              <a:t>‹#›</a:t>
            </a:fld>
            <a:endParaRPr lang="en-GB"/>
          </a:p>
        </p:txBody>
      </p:sp>
    </p:spTree>
    <p:extLst>
      <p:ext uri="{BB962C8B-B14F-4D97-AF65-F5344CB8AC3E}">
        <p14:creationId xmlns:p14="http://schemas.microsoft.com/office/powerpoint/2010/main" val="2675676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GB"/>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7" name="Veri Yer Tutucusu 6"/>
          <p:cNvSpPr>
            <a:spLocks noGrp="1"/>
          </p:cNvSpPr>
          <p:nvPr>
            <p:ph type="dt" sz="half" idx="10"/>
          </p:nvPr>
        </p:nvSpPr>
        <p:spPr/>
        <p:txBody>
          <a:bodyPr/>
          <a:lstStyle/>
          <a:p>
            <a:fld id="{D5E96D69-AD2D-46DC-A71B-6026A53370BF}" type="datetimeFigureOut">
              <a:rPr lang="en-GB" smtClean="0"/>
              <a:t>04/03/2019</a:t>
            </a:fld>
            <a:endParaRPr lang="en-GB"/>
          </a:p>
        </p:txBody>
      </p:sp>
      <p:sp>
        <p:nvSpPr>
          <p:cNvPr id="8" name="Altbilgi Yer Tutucusu 7"/>
          <p:cNvSpPr>
            <a:spLocks noGrp="1"/>
          </p:cNvSpPr>
          <p:nvPr>
            <p:ph type="ftr" sz="quarter" idx="11"/>
          </p:nvPr>
        </p:nvSpPr>
        <p:spPr/>
        <p:txBody>
          <a:bodyPr/>
          <a:lstStyle/>
          <a:p>
            <a:endParaRPr lang="en-GB"/>
          </a:p>
        </p:txBody>
      </p:sp>
      <p:sp>
        <p:nvSpPr>
          <p:cNvPr id="9" name="Slayt Numarası Yer Tutucusu 8"/>
          <p:cNvSpPr>
            <a:spLocks noGrp="1"/>
          </p:cNvSpPr>
          <p:nvPr>
            <p:ph type="sldNum" sz="quarter" idx="12"/>
          </p:nvPr>
        </p:nvSpPr>
        <p:spPr/>
        <p:txBody>
          <a:bodyPr/>
          <a:lstStyle/>
          <a:p>
            <a:fld id="{EB446B2A-C9EB-442D-A529-D197C7066FD4}" type="slidenum">
              <a:rPr lang="en-GB" smtClean="0"/>
              <a:t>‹#›</a:t>
            </a:fld>
            <a:endParaRPr lang="en-GB"/>
          </a:p>
        </p:txBody>
      </p:sp>
    </p:spTree>
    <p:extLst>
      <p:ext uri="{BB962C8B-B14F-4D97-AF65-F5344CB8AC3E}">
        <p14:creationId xmlns:p14="http://schemas.microsoft.com/office/powerpoint/2010/main" val="4294706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Veri Yer Tutucusu 2"/>
          <p:cNvSpPr>
            <a:spLocks noGrp="1"/>
          </p:cNvSpPr>
          <p:nvPr>
            <p:ph type="dt" sz="half" idx="10"/>
          </p:nvPr>
        </p:nvSpPr>
        <p:spPr/>
        <p:txBody>
          <a:bodyPr/>
          <a:lstStyle/>
          <a:p>
            <a:fld id="{D5E96D69-AD2D-46DC-A71B-6026A53370BF}" type="datetimeFigureOut">
              <a:rPr lang="en-GB" smtClean="0"/>
              <a:t>04/03/2019</a:t>
            </a:fld>
            <a:endParaRPr lang="en-GB"/>
          </a:p>
        </p:txBody>
      </p:sp>
      <p:sp>
        <p:nvSpPr>
          <p:cNvPr id="4" name="Altbilgi Yer Tutucusu 3"/>
          <p:cNvSpPr>
            <a:spLocks noGrp="1"/>
          </p:cNvSpPr>
          <p:nvPr>
            <p:ph type="ftr" sz="quarter" idx="11"/>
          </p:nvPr>
        </p:nvSpPr>
        <p:spPr/>
        <p:txBody>
          <a:bodyPr/>
          <a:lstStyle/>
          <a:p>
            <a:endParaRPr lang="en-GB"/>
          </a:p>
        </p:txBody>
      </p:sp>
      <p:sp>
        <p:nvSpPr>
          <p:cNvPr id="5" name="Slayt Numarası Yer Tutucusu 4"/>
          <p:cNvSpPr>
            <a:spLocks noGrp="1"/>
          </p:cNvSpPr>
          <p:nvPr>
            <p:ph type="sldNum" sz="quarter" idx="12"/>
          </p:nvPr>
        </p:nvSpPr>
        <p:spPr/>
        <p:txBody>
          <a:bodyPr/>
          <a:lstStyle/>
          <a:p>
            <a:fld id="{EB446B2A-C9EB-442D-A529-D197C7066FD4}" type="slidenum">
              <a:rPr lang="en-GB" smtClean="0"/>
              <a:t>‹#›</a:t>
            </a:fld>
            <a:endParaRPr lang="en-GB"/>
          </a:p>
        </p:txBody>
      </p:sp>
    </p:spTree>
    <p:extLst>
      <p:ext uri="{BB962C8B-B14F-4D97-AF65-F5344CB8AC3E}">
        <p14:creationId xmlns:p14="http://schemas.microsoft.com/office/powerpoint/2010/main" val="1502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D5E96D69-AD2D-46DC-A71B-6026A53370BF}" type="datetimeFigureOut">
              <a:rPr lang="en-GB" smtClean="0"/>
              <a:t>04/03/2019</a:t>
            </a:fld>
            <a:endParaRPr lang="en-GB"/>
          </a:p>
        </p:txBody>
      </p:sp>
      <p:sp>
        <p:nvSpPr>
          <p:cNvPr id="3" name="Altbilgi Yer Tutucusu 2"/>
          <p:cNvSpPr>
            <a:spLocks noGrp="1"/>
          </p:cNvSpPr>
          <p:nvPr>
            <p:ph type="ftr" sz="quarter" idx="11"/>
          </p:nvPr>
        </p:nvSpPr>
        <p:spPr/>
        <p:txBody>
          <a:bodyPr/>
          <a:lstStyle/>
          <a:p>
            <a:endParaRPr lang="en-GB"/>
          </a:p>
        </p:txBody>
      </p:sp>
      <p:sp>
        <p:nvSpPr>
          <p:cNvPr id="4" name="Slayt Numarası Yer Tutucusu 3"/>
          <p:cNvSpPr>
            <a:spLocks noGrp="1"/>
          </p:cNvSpPr>
          <p:nvPr>
            <p:ph type="sldNum" sz="quarter" idx="12"/>
          </p:nvPr>
        </p:nvSpPr>
        <p:spPr/>
        <p:txBody>
          <a:bodyPr/>
          <a:lstStyle/>
          <a:p>
            <a:fld id="{EB446B2A-C9EB-442D-A529-D197C7066FD4}" type="slidenum">
              <a:rPr lang="en-GB" smtClean="0"/>
              <a:t>‹#›</a:t>
            </a:fld>
            <a:endParaRPr lang="en-GB"/>
          </a:p>
        </p:txBody>
      </p:sp>
    </p:spTree>
    <p:extLst>
      <p:ext uri="{BB962C8B-B14F-4D97-AF65-F5344CB8AC3E}">
        <p14:creationId xmlns:p14="http://schemas.microsoft.com/office/powerpoint/2010/main" val="3328060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GB"/>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5E96D69-AD2D-46DC-A71B-6026A53370BF}" type="datetimeFigureOut">
              <a:rPr lang="en-GB" smtClean="0"/>
              <a:t>04/03/2019</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EB446B2A-C9EB-442D-A529-D197C7066FD4}" type="slidenum">
              <a:rPr lang="en-GB" smtClean="0"/>
              <a:t>‹#›</a:t>
            </a:fld>
            <a:endParaRPr lang="en-GB"/>
          </a:p>
        </p:txBody>
      </p:sp>
    </p:spTree>
    <p:extLst>
      <p:ext uri="{BB962C8B-B14F-4D97-AF65-F5344CB8AC3E}">
        <p14:creationId xmlns:p14="http://schemas.microsoft.com/office/powerpoint/2010/main" val="812595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GB"/>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D5E96D69-AD2D-46DC-A71B-6026A53370BF}" type="datetimeFigureOut">
              <a:rPr lang="en-GB" smtClean="0"/>
              <a:t>04/03/2019</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EB446B2A-C9EB-442D-A529-D197C7066FD4}" type="slidenum">
              <a:rPr lang="en-GB" smtClean="0"/>
              <a:t>‹#›</a:t>
            </a:fld>
            <a:endParaRPr lang="en-GB"/>
          </a:p>
        </p:txBody>
      </p:sp>
    </p:spTree>
    <p:extLst>
      <p:ext uri="{BB962C8B-B14F-4D97-AF65-F5344CB8AC3E}">
        <p14:creationId xmlns:p14="http://schemas.microsoft.com/office/powerpoint/2010/main" val="738517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GB"/>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E96D69-AD2D-46DC-A71B-6026A53370BF}" type="datetimeFigureOut">
              <a:rPr lang="en-GB" smtClean="0"/>
              <a:t>04/03/2019</a:t>
            </a:fld>
            <a:endParaRPr lang="en-GB"/>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46B2A-C9EB-442D-A529-D197C7066FD4}" type="slidenum">
              <a:rPr lang="en-GB" smtClean="0"/>
              <a:t>‹#›</a:t>
            </a:fld>
            <a:endParaRPr lang="en-GB"/>
          </a:p>
        </p:txBody>
      </p:sp>
    </p:spTree>
    <p:extLst>
      <p:ext uri="{BB962C8B-B14F-4D97-AF65-F5344CB8AC3E}">
        <p14:creationId xmlns:p14="http://schemas.microsoft.com/office/powerpoint/2010/main" val="1934066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img03.deviantart.net/c6cd/i/2011/252/3/c/culture_industry_by_the_enigmatic_horse-d49b18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676" y="375564"/>
            <a:ext cx="9186133" cy="6124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355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ounter-currents.com/wp-content/uploads/2014/07/Horkhei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0515" y="872915"/>
            <a:ext cx="3566070" cy="36671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libersaspun.3netmedia.ro/wp-content/uploads/ador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9506" y="872915"/>
            <a:ext cx="3669294" cy="3669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Dikdörtgen 5"/>
          <p:cNvSpPr/>
          <p:nvPr/>
        </p:nvSpPr>
        <p:spPr>
          <a:xfrm>
            <a:off x="1625573" y="4748754"/>
            <a:ext cx="9149521" cy="1815882"/>
          </a:xfrm>
          <a:prstGeom prst="rect">
            <a:avLst/>
          </a:prstGeom>
        </p:spPr>
        <p:txBody>
          <a:bodyPr wrap="square">
            <a:spAutoFit/>
          </a:bodyPr>
          <a:lstStyle/>
          <a:p>
            <a:pPr algn="just"/>
            <a:r>
              <a:rPr lang="tr-TR" sz="280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Adorno ve Horkheimer kültür </a:t>
            </a:r>
            <a:r>
              <a:rPr lang="tr-TR" sz="2800" i="1"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endüstrisi </a:t>
            </a:r>
            <a:r>
              <a:rPr lang="tr-TR" sz="280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diyerek ilk planda seri üretimdeki yöntem ve satış teknikleri karşısında yenik düşen sanat formlarının metalaşmasını kastediyorlardı.</a:t>
            </a:r>
            <a:endParaRPr lang="en-GB" sz="2800">
              <a:solidFill>
                <a:schemeClr val="bg1"/>
              </a:solidFill>
              <a:latin typeface="Arial Black" panose="020B0A04020102020204" pitchFamily="34" charset="0"/>
            </a:endParaRPr>
          </a:p>
        </p:txBody>
      </p:sp>
    </p:spTree>
    <p:extLst>
      <p:ext uri="{BB962C8B-B14F-4D97-AF65-F5344CB8AC3E}">
        <p14:creationId xmlns:p14="http://schemas.microsoft.com/office/powerpoint/2010/main" val="4257814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921694" y="4281573"/>
            <a:ext cx="10891366" cy="2492990"/>
          </a:xfrm>
          <a:prstGeom prst="rect">
            <a:avLst/>
          </a:prstGeom>
        </p:spPr>
        <p:txBody>
          <a:bodyPr wrap="square">
            <a:spAutoFit/>
          </a:bodyPr>
          <a:lstStyle/>
          <a:p>
            <a:pPr algn="just"/>
            <a:r>
              <a:rPr lang="tr-TR" sz="260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Bu süreçte, seri üretim arabalardan ev içi gereçlere kadar üretim mantığının kararlı bir şekilde “kitlesel tüketim”e yönelik hale gelmişti. Tüm bu karmaşık sürecin önemli bir parçası, seri dolaşıma giren günlük gazetelerin yükselişi, radyo, sinema, fotoğraf ve “müzik endüstrisi”yle karakterize olan “kitle kültürü”nün gelişimiydi. </a:t>
            </a:r>
            <a:endParaRPr lang="en-GB" sz="2600">
              <a:solidFill>
                <a:schemeClr val="bg1"/>
              </a:solidFill>
              <a:latin typeface="Arial Black" panose="020B0A04020102020204" pitchFamily="34" charset="0"/>
            </a:endParaRPr>
          </a:p>
        </p:txBody>
      </p:sp>
      <p:pic>
        <p:nvPicPr>
          <p:cNvPr id="12290" name="Picture 2" descr="https://nickzois.files.wordpress.com/2015/05/vinyl-facto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3431" y="477830"/>
            <a:ext cx="6732288" cy="3803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8351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88543" y="2192566"/>
            <a:ext cx="5560540" cy="2893100"/>
          </a:xfrm>
          <a:prstGeom prst="rect">
            <a:avLst/>
          </a:prstGeom>
        </p:spPr>
        <p:txBody>
          <a:bodyPr wrap="square">
            <a:spAutoFit/>
          </a:bodyPr>
          <a:lstStyle/>
          <a:p>
            <a:pPr algn="just"/>
            <a:r>
              <a:rPr lang="tr-TR" sz="260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Birbiri içine geçen bu çarkları yağlayan ise reklamcılık endüstrisiydi; görevi, dümeni bireysel tüketicilere doğru kıran kapitalist piyasanın yeni ürünlerini pazarlamak ve satmaktı. </a:t>
            </a:r>
            <a:endParaRPr lang="en-GB" sz="2600">
              <a:solidFill>
                <a:schemeClr val="bg1"/>
              </a:solidFill>
              <a:latin typeface="Arial Black" panose="020B0A04020102020204" pitchFamily="34" charset="0"/>
            </a:endParaRPr>
          </a:p>
        </p:txBody>
      </p:sp>
      <p:pic>
        <p:nvPicPr>
          <p:cNvPr id="13316" name="Picture 4" descr="https://s-media-cache-ak0.pinimg.com/originals/87/c4/ae/87c4ae4f2834b681370aa92a76ab0f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6920" y="590036"/>
            <a:ext cx="4009768" cy="5538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16415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342768" y="4672567"/>
            <a:ext cx="9803026" cy="1292662"/>
          </a:xfrm>
          <a:prstGeom prst="rect">
            <a:avLst/>
          </a:prstGeom>
        </p:spPr>
        <p:txBody>
          <a:bodyPr wrap="square">
            <a:spAutoFit/>
          </a:bodyPr>
          <a:lstStyle/>
          <a:p>
            <a:pPr algn="just"/>
            <a:r>
              <a:rPr lang="tr-TR" sz="260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Seri üretim “herşeye aynılığın damgasını vuruyordu” ve bu yüzden farklılığı ve özgünlüğü yok ediyor, her şeyi homojenleştiriyordu. </a:t>
            </a:r>
            <a:endParaRPr lang="en-GB" sz="2600">
              <a:solidFill>
                <a:schemeClr val="bg1"/>
              </a:solidFill>
              <a:latin typeface="Arial Black" panose="020B0A04020102020204" pitchFamily="34" charset="0"/>
            </a:endParaRPr>
          </a:p>
        </p:txBody>
      </p:sp>
      <p:pic>
        <p:nvPicPr>
          <p:cNvPr id="3" name="Picture 2" descr="http://img03.deviantart.net/c6cd/i/2011/252/3/c/culture_industry_by_the_enigmatic_horse-d49b18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1" y="296563"/>
            <a:ext cx="5782960" cy="3855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7609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img03.deviantart.net/c6cd/i/2011/252/3/c/culture_industry_by_the_enigmatic_horse-d49b18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1" y="296563"/>
            <a:ext cx="5782960" cy="3855307"/>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1499286" y="4549000"/>
            <a:ext cx="9489989" cy="1292662"/>
          </a:xfrm>
          <a:prstGeom prst="rect">
            <a:avLst/>
          </a:prstGeom>
        </p:spPr>
        <p:txBody>
          <a:bodyPr wrap="square">
            <a:spAutoFit/>
          </a:bodyPr>
          <a:lstStyle/>
          <a:p>
            <a:pPr algn="ctr"/>
            <a:r>
              <a:rPr lang="tr-TR" sz="260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Serbest zaman kitlesel tüketim tarafından ele geçirilerek kendi karşıtına dönüşmüştü. </a:t>
            </a:r>
          </a:p>
          <a:p>
            <a:pPr algn="ctr"/>
            <a:r>
              <a:rPr lang="tr-TR" sz="260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Artık insanlar boş zamanlarında da çalışıyorlardı.</a:t>
            </a:r>
            <a:endParaRPr lang="en-GB" sz="2600">
              <a:solidFill>
                <a:schemeClr val="bg1"/>
              </a:solidFill>
              <a:latin typeface="Arial Black" panose="020B0A04020102020204" pitchFamily="34" charset="0"/>
            </a:endParaRPr>
          </a:p>
        </p:txBody>
      </p:sp>
    </p:spTree>
    <p:extLst>
      <p:ext uri="{BB962C8B-B14F-4D97-AF65-F5344CB8AC3E}">
        <p14:creationId xmlns:p14="http://schemas.microsoft.com/office/powerpoint/2010/main" val="18193411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238921" y="4924852"/>
            <a:ext cx="7692427" cy="954107"/>
          </a:xfrm>
          <a:prstGeom prst="rect">
            <a:avLst/>
          </a:prstGeom>
        </p:spPr>
        <p:txBody>
          <a:bodyPr wrap="none">
            <a:spAutoFit/>
          </a:bodyPr>
          <a:lstStyle/>
          <a:p>
            <a:pPr algn="ctr"/>
            <a:r>
              <a:rPr lang="tr-TR" sz="280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“Eğlence, geç kapitalizm koşullarında </a:t>
            </a:r>
          </a:p>
          <a:p>
            <a:pPr algn="ctr"/>
            <a:r>
              <a:rPr lang="tr-TR" sz="280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çalışmanın uzatılmasıdır.”</a:t>
            </a:r>
            <a:endParaRPr lang="en-GB" sz="2800">
              <a:solidFill>
                <a:schemeClr val="bg1"/>
              </a:solidFill>
              <a:latin typeface="Arial Black" panose="020B0A04020102020204" pitchFamily="34" charset="0"/>
            </a:endParaRPr>
          </a:p>
        </p:txBody>
      </p:sp>
      <p:pic>
        <p:nvPicPr>
          <p:cNvPr id="3" name="Picture 2" descr="http://www.counter-currents.com/wp-content/uploads/2014/07/Horkhei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0515" y="872915"/>
            <a:ext cx="3566070" cy="36671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 name="Picture 6" descr="http://libersaspun.3netmedia.ro/wp-content/uploads/ador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9506" y="872915"/>
            <a:ext cx="3669294" cy="3669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036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904917" y="3733109"/>
            <a:ext cx="10562153" cy="2677656"/>
          </a:xfrm>
          <a:prstGeom prst="rect">
            <a:avLst/>
          </a:prstGeom>
        </p:spPr>
        <p:txBody>
          <a:bodyPr wrap="square">
            <a:spAutoFit/>
          </a:bodyPr>
          <a:lstStyle/>
          <a:p>
            <a:pPr algn="just"/>
            <a:r>
              <a:rPr lang="tr-TR" sz="280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Kültür endüstrisinin en derin aldatmacası yarattığı sahte özgürlük ve mutluluk vaadidir. Kitlesel seri üretimin yöntem, teknik ve amaçlarının sanat ve kültür alanına nüfuz etmesi sayesinde kitleler en sonunda kapitalizm tarafından tam olarak ele geçirilmiş ve “emniyete alınmıştır.” </a:t>
            </a:r>
            <a:endParaRPr lang="en-GB" sz="2800">
              <a:solidFill>
                <a:schemeClr val="bg1"/>
              </a:solidFill>
              <a:latin typeface="Arial Black" panose="020B0A04020102020204" pitchFamily="34" charset="0"/>
            </a:endParaRPr>
          </a:p>
        </p:txBody>
      </p:sp>
      <p:pic>
        <p:nvPicPr>
          <p:cNvPr id="6" name="Picture 2" descr="http://www.counter-currents.com/wp-content/uploads/2014/07/Horkhei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279" y="1037056"/>
            <a:ext cx="2036619" cy="209435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http://libersaspun.3netmedia.ro/wp-content/uploads/ador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53542" y="1037966"/>
            <a:ext cx="2095572" cy="20955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899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376871" y="847126"/>
            <a:ext cx="6864893" cy="461665"/>
          </a:xfrm>
          <a:prstGeom prst="rect">
            <a:avLst/>
          </a:prstGeom>
        </p:spPr>
        <p:txBody>
          <a:bodyPr wrap="none">
            <a:spAutoFit/>
          </a:bodyPr>
          <a:lstStyle/>
          <a:p>
            <a:r>
              <a:rPr lang="tr-TR" sz="240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Sunulan hazlar, zevkler gerçek değildir. </a:t>
            </a:r>
            <a:endParaRPr lang="en-GB" sz="2400">
              <a:solidFill>
                <a:schemeClr val="bg1"/>
              </a:solidFill>
              <a:latin typeface="Arial Black" panose="020B0A04020102020204" pitchFamily="34" charset="0"/>
            </a:endParaRPr>
          </a:p>
        </p:txBody>
      </p:sp>
      <p:sp>
        <p:nvSpPr>
          <p:cNvPr id="3" name="Dikdörtgen 2"/>
          <p:cNvSpPr/>
          <p:nvPr/>
        </p:nvSpPr>
        <p:spPr>
          <a:xfrm>
            <a:off x="1804086" y="1844079"/>
            <a:ext cx="10144398" cy="461665"/>
          </a:xfrm>
          <a:prstGeom prst="rect">
            <a:avLst/>
          </a:prstGeom>
        </p:spPr>
        <p:txBody>
          <a:bodyPr wrap="square">
            <a:spAutoFit/>
          </a:bodyPr>
          <a:lstStyle/>
          <a:p>
            <a:pPr algn="r"/>
            <a:r>
              <a:rPr lang="tr-TR" sz="240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Tüketiciye her şey hazır sunulur, düşünmeye gerek yoktur. </a:t>
            </a:r>
            <a:endParaRPr lang="en-GB" sz="2400">
              <a:solidFill>
                <a:schemeClr val="bg1"/>
              </a:solidFill>
              <a:latin typeface="Arial Black" panose="020B0A04020102020204" pitchFamily="34" charset="0"/>
            </a:endParaRPr>
          </a:p>
        </p:txBody>
      </p:sp>
      <p:sp>
        <p:nvSpPr>
          <p:cNvPr id="5" name="Dikdörtgen 4"/>
          <p:cNvSpPr/>
          <p:nvPr/>
        </p:nvSpPr>
        <p:spPr>
          <a:xfrm>
            <a:off x="302729" y="2766890"/>
            <a:ext cx="8629820" cy="830997"/>
          </a:xfrm>
          <a:prstGeom prst="rect">
            <a:avLst/>
          </a:prstGeom>
        </p:spPr>
        <p:txBody>
          <a:bodyPr wrap="square">
            <a:spAutoFit/>
          </a:bodyPr>
          <a:lstStyle/>
          <a:p>
            <a:r>
              <a:rPr lang="en-GB" sz="2400" smtClean="0">
                <a:solidFill>
                  <a:schemeClr val="bg1"/>
                </a:solidFill>
                <a:latin typeface="Arial Black" panose="020B0A04020102020204" pitchFamily="34" charset="0"/>
              </a:rPr>
              <a:t>Tüm popüler şarkıların vuruşları/ritmleri aynıdır.</a:t>
            </a:r>
            <a:endParaRPr lang="tr-TR" sz="2400" smtClean="0">
              <a:solidFill>
                <a:schemeClr val="bg1"/>
              </a:solidFill>
              <a:latin typeface="Arial Black" panose="020B0A04020102020204" pitchFamily="34" charset="0"/>
            </a:endParaRPr>
          </a:p>
          <a:p>
            <a:endParaRPr lang="tr-TR" sz="2400">
              <a:solidFill>
                <a:schemeClr val="bg1"/>
              </a:solidFill>
              <a:latin typeface="Arial Black" panose="020B0A04020102020204" pitchFamily="34" charset="0"/>
            </a:endParaRPr>
          </a:p>
        </p:txBody>
      </p:sp>
      <p:sp>
        <p:nvSpPr>
          <p:cNvPr id="7" name="Dikdörtgen 6"/>
          <p:cNvSpPr/>
          <p:nvPr/>
        </p:nvSpPr>
        <p:spPr>
          <a:xfrm>
            <a:off x="3011999" y="3664987"/>
            <a:ext cx="8936485" cy="461665"/>
          </a:xfrm>
          <a:prstGeom prst="rect">
            <a:avLst/>
          </a:prstGeom>
        </p:spPr>
        <p:txBody>
          <a:bodyPr wrap="none">
            <a:spAutoFit/>
          </a:bodyPr>
          <a:lstStyle/>
          <a:p>
            <a:pPr algn="r"/>
            <a:r>
              <a:rPr lang="en-GB" sz="2400" smtClean="0">
                <a:solidFill>
                  <a:schemeClr val="bg1"/>
                </a:solidFill>
                <a:latin typeface="Arial Black" panose="020B0A04020102020204" pitchFamily="34" charset="0"/>
              </a:rPr>
              <a:t>Tüm filmlerde hikayenin ana teması birbirine benzer</a:t>
            </a:r>
            <a:r>
              <a:rPr lang="tr-TR" sz="2400" smtClean="0">
                <a:solidFill>
                  <a:schemeClr val="bg1"/>
                </a:solidFill>
                <a:latin typeface="Arial Black" panose="020B0A04020102020204" pitchFamily="34" charset="0"/>
              </a:rPr>
              <a:t>.</a:t>
            </a:r>
            <a:endParaRPr lang="en-GB" sz="2400">
              <a:solidFill>
                <a:schemeClr val="bg1"/>
              </a:solidFill>
              <a:latin typeface="Arial Black" panose="020B0A04020102020204" pitchFamily="34" charset="0"/>
            </a:endParaRPr>
          </a:p>
        </p:txBody>
      </p:sp>
      <p:sp>
        <p:nvSpPr>
          <p:cNvPr id="8" name="Dikdörtgen 7"/>
          <p:cNvSpPr/>
          <p:nvPr/>
        </p:nvSpPr>
        <p:spPr>
          <a:xfrm>
            <a:off x="302729" y="4520179"/>
            <a:ext cx="9742924" cy="461665"/>
          </a:xfrm>
          <a:prstGeom prst="rect">
            <a:avLst/>
          </a:prstGeom>
        </p:spPr>
        <p:txBody>
          <a:bodyPr wrap="none">
            <a:spAutoFit/>
          </a:bodyPr>
          <a:lstStyle/>
          <a:p>
            <a:r>
              <a:rPr lang="tr-TR" sz="240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Cinselliğin seri üretimi, cinselliği kendiliğinden baskılar.</a:t>
            </a:r>
            <a:endParaRPr lang="en-GB" sz="2400">
              <a:solidFill>
                <a:schemeClr val="bg1"/>
              </a:solidFill>
              <a:latin typeface="Arial Black" panose="020B0A04020102020204" pitchFamily="34" charset="0"/>
            </a:endParaRPr>
          </a:p>
        </p:txBody>
      </p:sp>
      <p:sp>
        <p:nvSpPr>
          <p:cNvPr id="9" name="Dikdörtgen 8"/>
          <p:cNvSpPr/>
          <p:nvPr/>
        </p:nvSpPr>
        <p:spPr>
          <a:xfrm>
            <a:off x="226040" y="5375371"/>
            <a:ext cx="11697730" cy="830997"/>
          </a:xfrm>
          <a:prstGeom prst="rect">
            <a:avLst/>
          </a:prstGeom>
        </p:spPr>
        <p:txBody>
          <a:bodyPr wrap="square">
            <a:spAutoFit/>
          </a:bodyPr>
          <a:lstStyle/>
          <a:p>
            <a:pPr algn="r"/>
            <a:r>
              <a:rPr lang="tr-TR" sz="2400">
                <a:solidFill>
                  <a:schemeClr val="bg1"/>
                </a:solidFill>
                <a:latin typeface="Arial Black" panose="020B0A04020102020204" pitchFamily="34" charset="0"/>
                <a:ea typeface="Calibri" panose="020F0502020204030204" pitchFamily="34" charset="0"/>
                <a:cs typeface="Times New Roman" panose="02020603050405020304" pitchFamily="18" charset="0"/>
              </a:rPr>
              <a:t>G</a:t>
            </a:r>
            <a:r>
              <a:rPr lang="tr-TR" sz="240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üldürmek insanları mutlu olduklarına inandıran </a:t>
            </a:r>
          </a:p>
          <a:p>
            <a:pPr algn="r"/>
            <a:r>
              <a:rPr lang="tr-TR" sz="240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bir aldatma aracıdır.</a:t>
            </a:r>
            <a:endParaRPr lang="en-GB" sz="2400">
              <a:solidFill>
                <a:schemeClr val="bg1"/>
              </a:solidFill>
              <a:latin typeface="Arial Black" panose="020B0A04020102020204" pitchFamily="34" charset="0"/>
            </a:endParaRPr>
          </a:p>
        </p:txBody>
      </p:sp>
    </p:spTree>
    <p:extLst>
      <p:ext uri="{BB962C8B-B14F-4D97-AF65-F5344CB8AC3E}">
        <p14:creationId xmlns:p14="http://schemas.microsoft.com/office/powerpoint/2010/main" val="5665085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243911" y="5532374"/>
            <a:ext cx="9877168" cy="1200329"/>
          </a:xfrm>
          <a:prstGeom prst="rect">
            <a:avLst/>
          </a:prstGeom>
        </p:spPr>
        <p:txBody>
          <a:bodyPr wrap="square">
            <a:spAutoFit/>
          </a:bodyPr>
          <a:lstStyle/>
          <a:p>
            <a:pPr algn="just"/>
            <a:r>
              <a:rPr lang="en-GB" sz="2400" smtClean="0">
                <a:solidFill>
                  <a:schemeClr val="bg1"/>
                </a:solidFill>
                <a:latin typeface="Arial Black" panose="020B0A04020102020204" pitchFamily="34" charset="0"/>
              </a:rPr>
              <a:t>Doğa</a:t>
            </a:r>
            <a:r>
              <a:rPr lang="en-GB" sz="2400">
                <a:solidFill>
                  <a:schemeClr val="bg1"/>
                </a:solidFill>
                <a:latin typeface="Arial Black" panose="020B0A04020102020204" pitchFamily="34" charset="0"/>
              </a:rPr>
              <a:t>, hayvanlar ve </a:t>
            </a:r>
            <a:r>
              <a:rPr lang="en-GB" sz="2400" smtClean="0">
                <a:solidFill>
                  <a:schemeClr val="bg1"/>
                </a:solidFill>
                <a:latin typeface="Arial Black" panose="020B0A04020102020204" pitchFamily="34" charset="0"/>
              </a:rPr>
              <a:t>kadınlar</a:t>
            </a:r>
            <a:r>
              <a:rPr lang="tr-TR" sz="2400" smtClean="0">
                <a:solidFill>
                  <a:schemeClr val="bg1"/>
                </a:solidFill>
                <a:latin typeface="Arial Black" panose="020B0A04020102020204" pitchFamily="34" charset="0"/>
              </a:rPr>
              <a:t> </a:t>
            </a:r>
            <a:r>
              <a:rPr lang="en-GB" sz="2400" smtClean="0">
                <a:solidFill>
                  <a:schemeClr val="bg1"/>
                </a:solidFill>
                <a:latin typeface="Arial Black" panose="020B0A04020102020204" pitchFamily="34" charset="0"/>
              </a:rPr>
              <a:t>eril rasyonalitenin</a:t>
            </a:r>
            <a:r>
              <a:rPr lang="tr-TR" sz="2400">
                <a:solidFill>
                  <a:schemeClr val="bg1"/>
                </a:solidFill>
                <a:latin typeface="Arial Black" panose="020B0A04020102020204" pitchFamily="34" charset="0"/>
              </a:rPr>
              <a:t> </a:t>
            </a:r>
            <a:r>
              <a:rPr lang="en-GB" sz="2400" smtClean="0">
                <a:solidFill>
                  <a:schemeClr val="bg1"/>
                </a:solidFill>
                <a:latin typeface="Arial Black" panose="020B0A04020102020204" pitchFamily="34" charset="0"/>
              </a:rPr>
              <a:t>irrasyonel </a:t>
            </a:r>
            <a:r>
              <a:rPr lang="en-GB" sz="2400">
                <a:solidFill>
                  <a:schemeClr val="bg1"/>
                </a:solidFill>
                <a:latin typeface="Arial Black" panose="020B0A04020102020204" pitchFamily="34" charset="0"/>
              </a:rPr>
              <a:t>kurbanları olarak </a:t>
            </a:r>
            <a:r>
              <a:rPr lang="en-GB" sz="2400" smtClean="0">
                <a:solidFill>
                  <a:schemeClr val="bg1"/>
                </a:solidFill>
                <a:latin typeface="Arial Black" panose="020B0A04020102020204" pitchFamily="34" charset="0"/>
              </a:rPr>
              <a:t>görü</a:t>
            </a:r>
            <a:r>
              <a:rPr lang="tr-TR" sz="2400" smtClean="0">
                <a:solidFill>
                  <a:schemeClr val="bg1"/>
                </a:solidFill>
                <a:latin typeface="Arial Black" panose="020B0A04020102020204" pitchFamily="34" charset="0"/>
              </a:rPr>
              <a:t>lür</a:t>
            </a:r>
            <a:r>
              <a:rPr lang="en-GB" sz="2400" smtClean="0">
                <a:solidFill>
                  <a:schemeClr val="bg1"/>
                </a:solidFill>
                <a:latin typeface="Arial Black" panose="020B0A04020102020204" pitchFamily="34" charset="0"/>
              </a:rPr>
              <a:t>, </a:t>
            </a:r>
            <a:r>
              <a:rPr lang="en-GB" sz="2400">
                <a:solidFill>
                  <a:schemeClr val="bg1"/>
                </a:solidFill>
                <a:latin typeface="Arial Black" panose="020B0A04020102020204" pitchFamily="34" charset="0"/>
              </a:rPr>
              <a:t>eril </a:t>
            </a:r>
            <a:r>
              <a:rPr lang="en-GB" sz="2400" smtClean="0">
                <a:solidFill>
                  <a:schemeClr val="bg1"/>
                </a:solidFill>
                <a:latin typeface="Arial Black" panose="020B0A04020102020204" pitchFamily="34" charset="0"/>
              </a:rPr>
              <a:t>rasyonalite</a:t>
            </a:r>
            <a:r>
              <a:rPr lang="tr-TR" sz="2400" smtClean="0">
                <a:solidFill>
                  <a:schemeClr val="bg1"/>
                </a:solidFill>
                <a:latin typeface="Arial Black" panose="020B0A04020102020204" pitchFamily="34" charset="0"/>
              </a:rPr>
              <a:t>, </a:t>
            </a:r>
            <a:r>
              <a:rPr lang="en-GB" sz="2400" smtClean="0">
                <a:solidFill>
                  <a:schemeClr val="bg1"/>
                </a:solidFill>
                <a:latin typeface="Arial Black" panose="020B0A04020102020204" pitchFamily="34" charset="0"/>
              </a:rPr>
              <a:t>karşı </a:t>
            </a:r>
            <a:r>
              <a:rPr lang="en-GB" sz="2400">
                <a:solidFill>
                  <a:schemeClr val="bg1"/>
                </a:solidFill>
                <a:latin typeface="Arial Black" panose="020B0A04020102020204" pitchFamily="34" charset="0"/>
              </a:rPr>
              <a:t>konulamaz bir dürtüyle dünyayı tahakküm altına </a:t>
            </a:r>
            <a:r>
              <a:rPr lang="en-GB" sz="2400" smtClean="0">
                <a:solidFill>
                  <a:schemeClr val="bg1"/>
                </a:solidFill>
                <a:latin typeface="Arial Black" panose="020B0A04020102020204" pitchFamily="34" charset="0"/>
              </a:rPr>
              <a:t>alı</a:t>
            </a:r>
            <a:r>
              <a:rPr lang="tr-TR" sz="2400" smtClean="0">
                <a:solidFill>
                  <a:schemeClr val="bg1"/>
                </a:solidFill>
                <a:latin typeface="Arial Black" panose="020B0A04020102020204" pitchFamily="34" charset="0"/>
              </a:rPr>
              <a:t>r. </a:t>
            </a:r>
            <a:endParaRPr lang="en-GB" sz="2400">
              <a:solidFill>
                <a:schemeClr val="bg1"/>
              </a:solidFill>
              <a:latin typeface="Arial Black" panose="020B0A04020102020204" pitchFamily="34" charset="0"/>
            </a:endParaRPr>
          </a:p>
        </p:txBody>
      </p:sp>
      <p:pic>
        <p:nvPicPr>
          <p:cNvPr id="5122" name="Picture 2" descr="http://vignette1.wikia.nocookie.net/codename-siesta-ice/images/1/12/Harbian_Deforestation_1930s.jpg/revision/latest?cb=201503062051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0241" y="236322"/>
            <a:ext cx="6644508" cy="51494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0173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1950308" y="405715"/>
            <a:ext cx="8431423" cy="4215712"/>
          </a:xfrm>
          <a:prstGeom prst="rect">
            <a:avLst/>
          </a:prstGeom>
        </p:spPr>
      </p:pic>
      <p:sp>
        <p:nvSpPr>
          <p:cNvPr id="3" name="Dikdörtgen 2"/>
          <p:cNvSpPr/>
          <p:nvPr/>
        </p:nvSpPr>
        <p:spPr>
          <a:xfrm>
            <a:off x="1110047" y="4894989"/>
            <a:ext cx="10111947" cy="1569660"/>
          </a:xfrm>
          <a:prstGeom prst="rect">
            <a:avLst/>
          </a:prstGeom>
        </p:spPr>
        <p:txBody>
          <a:bodyPr wrap="square">
            <a:spAutoFit/>
          </a:bodyPr>
          <a:lstStyle/>
          <a:p>
            <a:pPr algn="just"/>
            <a:r>
              <a:rPr lang="tr-TR" sz="2400">
                <a:solidFill>
                  <a:schemeClr val="bg1"/>
                </a:solidFill>
                <a:latin typeface="Arial Black" panose="020B0A04020102020204" pitchFamily="34" charset="0"/>
                <a:ea typeface="Calibri" panose="020F0502020204030204" pitchFamily="34" charset="0"/>
                <a:cs typeface="Times New Roman" panose="02020603050405020304" pitchFamily="18" charset="0"/>
              </a:rPr>
              <a:t>Köklü Avrupa düşünce geleneğinde hayvanlar insanlardan daha aşağıydı, çünkü onlar akıl sahibi değildi, bundan dolayı ruhları da yoktu. Hayvanların akıl sahibi olmaması onlara reva görülen her türlü istismara onay </a:t>
            </a:r>
            <a:r>
              <a:rPr lang="tr-TR" sz="2400" smtClean="0">
                <a:solidFill>
                  <a:schemeClr val="bg1"/>
                </a:solidFill>
                <a:latin typeface="Arial Black" panose="020B0A04020102020204" pitchFamily="34" charset="0"/>
                <a:ea typeface="Calibri" panose="020F0502020204030204" pitchFamily="34" charset="0"/>
                <a:cs typeface="Times New Roman" panose="02020603050405020304" pitchFamily="18" charset="0"/>
              </a:rPr>
              <a:t>veriyordu.</a:t>
            </a:r>
            <a:endParaRPr lang="en-GB" sz="2400">
              <a:solidFill>
                <a:schemeClr val="bg1"/>
              </a:solidFill>
              <a:latin typeface="Arial Black" panose="020B0A04020102020204" pitchFamily="34" charset="0"/>
            </a:endParaRPr>
          </a:p>
        </p:txBody>
      </p:sp>
    </p:spTree>
    <p:extLst>
      <p:ext uri="{BB962C8B-B14F-4D97-AF65-F5344CB8AC3E}">
        <p14:creationId xmlns:p14="http://schemas.microsoft.com/office/powerpoint/2010/main" val="1007815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ounter-currents.com/wp-content/uploads/2014/07/Horkhei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30515" y="872915"/>
            <a:ext cx="3566070" cy="366717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libersaspun.3netmedia.ro/wp-content/uploads/ador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9506" y="872915"/>
            <a:ext cx="3669294" cy="36692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Dikdörtgen 4"/>
          <p:cNvSpPr/>
          <p:nvPr/>
        </p:nvSpPr>
        <p:spPr>
          <a:xfrm>
            <a:off x="2440487" y="4998993"/>
            <a:ext cx="7756098" cy="954107"/>
          </a:xfrm>
          <a:prstGeom prst="rect">
            <a:avLst/>
          </a:prstGeom>
        </p:spPr>
        <p:txBody>
          <a:bodyPr wrap="none">
            <a:spAutoFit/>
          </a:bodyPr>
          <a:lstStyle/>
          <a:p>
            <a:r>
              <a:rPr lang="tr-TR" sz="280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aklın kendisinin ekonomik sömürü ve </a:t>
            </a:r>
          </a:p>
          <a:p>
            <a:r>
              <a:rPr lang="tr-TR" sz="280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politik tahakkümün aracı haline gelişi</a:t>
            </a:r>
            <a:endParaRPr lang="en-GB" sz="2800">
              <a:solidFill>
                <a:schemeClr val="bg1"/>
              </a:solidFill>
              <a:latin typeface="Arial Black" panose="020B0A04020102020204" pitchFamily="34" charset="0"/>
            </a:endParaRPr>
          </a:p>
        </p:txBody>
      </p:sp>
    </p:spTree>
    <p:extLst>
      <p:ext uri="{BB962C8B-B14F-4D97-AF65-F5344CB8AC3E}">
        <p14:creationId xmlns:p14="http://schemas.microsoft.com/office/powerpoint/2010/main" val="26034003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3177746" y="323335"/>
            <a:ext cx="5447270" cy="4357816"/>
          </a:xfrm>
          <a:prstGeom prst="rect">
            <a:avLst/>
          </a:prstGeom>
        </p:spPr>
      </p:pic>
      <p:sp>
        <p:nvSpPr>
          <p:cNvPr id="3" name="Dikdörtgen 2"/>
          <p:cNvSpPr/>
          <p:nvPr/>
        </p:nvSpPr>
        <p:spPr>
          <a:xfrm>
            <a:off x="470075" y="5002429"/>
            <a:ext cx="11441841" cy="1569660"/>
          </a:xfrm>
          <a:prstGeom prst="rect">
            <a:avLst/>
          </a:prstGeom>
        </p:spPr>
        <p:txBody>
          <a:bodyPr wrap="square">
            <a:spAutoFit/>
          </a:bodyPr>
          <a:lstStyle/>
          <a:p>
            <a:pPr algn="just"/>
            <a:r>
              <a:rPr lang="tr-TR" sz="2400" smtClean="0">
                <a:solidFill>
                  <a:schemeClr val="bg1"/>
                </a:solidFill>
                <a:latin typeface="Arial Black" panose="020B0A04020102020204" pitchFamily="34" charset="0"/>
                <a:ea typeface="Calibri" panose="020F0502020204030204" pitchFamily="34" charset="0"/>
                <a:cs typeface="Times New Roman" panose="02020603050405020304" pitchFamily="18" charset="0"/>
              </a:rPr>
              <a:t>Özgür </a:t>
            </a:r>
            <a:r>
              <a:rPr lang="tr-TR" sz="2400">
                <a:solidFill>
                  <a:schemeClr val="bg1"/>
                </a:solidFill>
                <a:latin typeface="Arial Black" panose="020B0A04020102020204" pitchFamily="34" charset="0"/>
                <a:ea typeface="Calibri" panose="020F0502020204030204" pitchFamily="34" charset="0"/>
                <a:cs typeface="Times New Roman" panose="02020603050405020304" pitchFamily="18" charset="0"/>
              </a:rPr>
              <a:t>ve rasyonel insanın </a:t>
            </a:r>
            <a:r>
              <a:rPr lang="tr-TR" sz="2400" smtClean="0">
                <a:solidFill>
                  <a:schemeClr val="bg1"/>
                </a:solidFill>
                <a:latin typeface="Arial Black" panose="020B0A04020102020204" pitchFamily="34" charset="0"/>
                <a:ea typeface="Calibri" panose="020F0502020204030204" pitchFamily="34" charset="0"/>
                <a:cs typeface="Times New Roman" panose="02020603050405020304" pitchFamily="18" charset="0"/>
              </a:rPr>
              <a:t>ruhunu </a:t>
            </a:r>
            <a:r>
              <a:rPr lang="tr-TR" sz="2400">
                <a:solidFill>
                  <a:schemeClr val="bg1"/>
                </a:solidFill>
                <a:latin typeface="Arial Black" panose="020B0A04020102020204" pitchFamily="34" charset="0"/>
                <a:ea typeface="Calibri" panose="020F0502020204030204" pitchFamily="34" charset="0"/>
                <a:cs typeface="Times New Roman" panose="02020603050405020304" pitchFamily="18" charset="0"/>
              </a:rPr>
              <a:t>anlamak için kafeslere hapsedilmiş akılsız hayvanlar üzerinde çalışılmaktadır. </a:t>
            </a:r>
            <a:r>
              <a:rPr lang="tr-TR" sz="2400" smtClean="0">
                <a:solidFill>
                  <a:schemeClr val="bg1"/>
                </a:solidFill>
                <a:latin typeface="Arial Black" panose="020B0A04020102020204" pitchFamily="34" charset="0"/>
                <a:ea typeface="Calibri" panose="020F0502020204030204" pitchFamily="34" charset="0"/>
                <a:cs typeface="Times New Roman" panose="02020603050405020304" pitchFamily="18" charset="0"/>
              </a:rPr>
              <a:t>Bu </a:t>
            </a:r>
            <a:r>
              <a:rPr lang="tr-TR" sz="2400">
                <a:solidFill>
                  <a:schemeClr val="bg1"/>
                </a:solidFill>
                <a:latin typeface="Arial Black" panose="020B0A04020102020204" pitchFamily="34" charset="0"/>
                <a:ea typeface="Calibri" panose="020F0502020204030204" pitchFamily="34" charset="0"/>
                <a:cs typeface="Times New Roman" panose="02020603050405020304" pitchFamily="18" charset="0"/>
              </a:rPr>
              <a:t>kafesler, kendileri üzerinde çalışan insanların içinde bulundukları durumun bilinçdışı hakikatini açığa </a:t>
            </a:r>
            <a:r>
              <a:rPr lang="tr-TR" sz="2400" smtClean="0">
                <a:solidFill>
                  <a:schemeClr val="bg1"/>
                </a:solidFill>
                <a:latin typeface="Arial Black" panose="020B0A04020102020204" pitchFamily="34" charset="0"/>
                <a:ea typeface="Calibri" panose="020F0502020204030204" pitchFamily="34" charset="0"/>
                <a:cs typeface="Times New Roman" panose="02020603050405020304" pitchFamily="18" charset="0"/>
              </a:rPr>
              <a:t>çıkarır. </a:t>
            </a:r>
            <a:endParaRPr lang="en-GB" sz="2400">
              <a:solidFill>
                <a:schemeClr val="bg1"/>
              </a:solidFill>
              <a:latin typeface="Arial Black" panose="020B0A04020102020204" pitchFamily="34" charset="0"/>
            </a:endParaRPr>
          </a:p>
        </p:txBody>
      </p:sp>
    </p:spTree>
    <p:extLst>
      <p:ext uri="{BB962C8B-B14F-4D97-AF65-F5344CB8AC3E}">
        <p14:creationId xmlns:p14="http://schemas.microsoft.com/office/powerpoint/2010/main" val="6966227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1482809" y="5379478"/>
            <a:ext cx="9465275" cy="1077218"/>
          </a:xfrm>
          <a:prstGeom prst="rect">
            <a:avLst/>
          </a:prstGeom>
        </p:spPr>
        <p:txBody>
          <a:bodyPr wrap="square">
            <a:spAutoFit/>
          </a:bodyPr>
          <a:lstStyle/>
          <a:p>
            <a:pPr algn="ctr"/>
            <a:r>
              <a:rPr lang="tr-TR" sz="3200" b="1" smtClean="0">
                <a:solidFill>
                  <a:schemeClr val="bg1"/>
                </a:solidFill>
                <a:latin typeface="Arial Black" panose="020B0A04020102020204" pitchFamily="34" charset="0"/>
              </a:rPr>
              <a:t>«</a:t>
            </a:r>
            <a:r>
              <a:rPr lang="en-GB" sz="3200" b="1" smtClean="0">
                <a:solidFill>
                  <a:schemeClr val="bg1"/>
                </a:solidFill>
                <a:latin typeface="Arial Black" panose="020B0A04020102020204" pitchFamily="34" charset="0"/>
              </a:rPr>
              <a:t>Hiçbir </a:t>
            </a:r>
            <a:r>
              <a:rPr lang="en-GB" sz="3200" b="1">
                <a:solidFill>
                  <a:schemeClr val="bg1"/>
                </a:solidFill>
                <a:latin typeface="Arial Black" panose="020B0A04020102020204" pitchFamily="34" charset="0"/>
              </a:rPr>
              <a:t>medeniyet belgesi yoktur ki, aynı zamanda bir barbarlık </a:t>
            </a:r>
            <a:r>
              <a:rPr lang="tr-TR" sz="3200" b="1" smtClean="0">
                <a:solidFill>
                  <a:schemeClr val="bg1"/>
                </a:solidFill>
                <a:latin typeface="Arial Black" panose="020B0A04020102020204" pitchFamily="34" charset="0"/>
              </a:rPr>
              <a:t>belgesi</a:t>
            </a:r>
            <a:r>
              <a:rPr lang="en-GB" sz="3200" b="1" smtClean="0">
                <a:solidFill>
                  <a:schemeClr val="bg1"/>
                </a:solidFill>
                <a:latin typeface="Arial Black" panose="020B0A04020102020204" pitchFamily="34" charset="0"/>
              </a:rPr>
              <a:t> olmasın</a:t>
            </a:r>
            <a:r>
              <a:rPr lang="tr-TR" sz="3200" b="1" smtClean="0">
                <a:solidFill>
                  <a:schemeClr val="bg1"/>
                </a:solidFill>
                <a:latin typeface="Arial Black" panose="020B0A04020102020204" pitchFamily="34" charset="0"/>
              </a:rPr>
              <a:t>.»</a:t>
            </a:r>
            <a:endParaRPr lang="en-GB" sz="3200" b="1">
              <a:solidFill>
                <a:schemeClr val="bg1"/>
              </a:solidFill>
              <a:latin typeface="Arial Black" panose="020B0A04020102020204" pitchFamily="34" charset="0"/>
            </a:endParaRPr>
          </a:p>
        </p:txBody>
      </p:sp>
      <p:pic>
        <p:nvPicPr>
          <p:cNvPr id="1026" name="Picture 2" descr="http://www.gdw-berlin.de/uploads/tx_gdwbiografien/1566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10447" y="139440"/>
            <a:ext cx="3810000" cy="4943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3777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4.bp.blogspot.com/-WLzKHmmqe-g/UbEsocYxtJI/AAAAAAAAOAM/5vegTKfsKn0/s1600/An+elephant+lying+in+a+pen+at+the+Bronx+Zo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4245" y="222422"/>
            <a:ext cx="9031988" cy="627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0851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completelylondon.co.uk/wp-content/uploads/2013/05/vaumm-penguins-pool-pinguinos-londres-piscina-lubetkin-arup-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3512" y="1207891"/>
            <a:ext cx="8266757" cy="46870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22983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viceland.com/blogs/photos/files/2011/07/londonzoo7-667x49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3673" y="0"/>
            <a:ext cx="8977646" cy="6622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8358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750627" y="691741"/>
            <a:ext cx="10959153" cy="5509200"/>
          </a:xfrm>
          <a:prstGeom prst="rect">
            <a:avLst/>
          </a:prstGeom>
        </p:spPr>
        <p:txBody>
          <a:bodyPr wrap="square">
            <a:spAutoFit/>
          </a:bodyPr>
          <a:lstStyle/>
          <a:p>
            <a:pPr algn="just"/>
            <a:r>
              <a:rPr lang="tr-TR" sz="2200">
                <a:solidFill>
                  <a:schemeClr val="bg1"/>
                </a:solidFill>
                <a:latin typeface="Arial Black" panose="020B0A04020102020204" pitchFamily="34" charset="0"/>
                <a:ea typeface="Calibri" panose="020F0502020204030204" pitchFamily="34" charset="0"/>
                <a:cs typeface="Times New Roman" panose="02020603050405020304" pitchFamily="18" charset="0"/>
              </a:rPr>
              <a:t>Dışarıdaki düşmanca dünyaya karışan, etkin olmak ve çabalamak zorunda olan erkektir. Kadın </a:t>
            </a:r>
            <a:r>
              <a:rPr lang="tr-TR" sz="2200" smtClean="0">
                <a:solidFill>
                  <a:schemeClr val="bg1"/>
                </a:solidFill>
                <a:latin typeface="Arial Black" panose="020B0A04020102020204" pitchFamily="34" charset="0"/>
                <a:ea typeface="Calibri" panose="020F0502020204030204" pitchFamily="34" charset="0"/>
                <a:cs typeface="Times New Roman" panose="02020603050405020304" pitchFamily="18" charset="0"/>
              </a:rPr>
              <a:t>bir </a:t>
            </a:r>
            <a:r>
              <a:rPr lang="tr-TR" sz="2200">
                <a:solidFill>
                  <a:schemeClr val="bg1"/>
                </a:solidFill>
                <a:latin typeface="Arial Black" panose="020B0A04020102020204" pitchFamily="34" charset="0"/>
                <a:ea typeface="Calibri" panose="020F0502020204030204" pitchFamily="34" charset="0"/>
                <a:cs typeface="Times New Roman" panose="02020603050405020304" pitchFamily="18" charset="0"/>
              </a:rPr>
              <a:t>özne değildir. Kapalı ev ekonomisinin yitip gitmiş zamanından kalma canlı bir anıt olarak </a:t>
            </a:r>
            <a:r>
              <a:rPr lang="tr-TR" sz="2200" smtClean="0">
                <a:solidFill>
                  <a:schemeClr val="bg1"/>
                </a:solidFill>
                <a:latin typeface="Arial Black" panose="020B0A04020102020204" pitchFamily="34" charset="0"/>
                <a:ea typeface="Calibri" panose="020F0502020204030204" pitchFamily="34" charset="0"/>
                <a:cs typeface="Times New Roman" panose="02020603050405020304" pitchFamily="18" charset="0"/>
              </a:rPr>
              <a:t>kadın</a:t>
            </a:r>
            <a:r>
              <a:rPr lang="tr-TR" sz="2200">
                <a:solidFill>
                  <a:schemeClr val="bg1"/>
                </a:solidFill>
                <a:latin typeface="Arial Black" panose="020B0A04020102020204" pitchFamily="34" charset="0"/>
                <a:ea typeface="Calibri" panose="020F0502020204030204" pitchFamily="34" charset="0"/>
                <a:cs typeface="Times New Roman" panose="02020603050405020304" pitchFamily="18" charset="0"/>
              </a:rPr>
              <a:t>, üretimde bulunmaz, onun yerine üretimde bulunanların bakımını üstlenir. Erkek </a:t>
            </a:r>
            <a:r>
              <a:rPr lang="tr-TR" sz="2200" smtClean="0">
                <a:solidFill>
                  <a:schemeClr val="bg1"/>
                </a:solidFill>
                <a:latin typeface="Arial Black" panose="020B0A04020102020204" pitchFamily="34" charset="0"/>
                <a:ea typeface="Calibri" panose="020F0502020204030204" pitchFamily="34" charset="0"/>
                <a:cs typeface="Times New Roman" panose="02020603050405020304" pitchFamily="18" charset="0"/>
              </a:rPr>
              <a:t>tarafından </a:t>
            </a:r>
            <a:r>
              <a:rPr lang="tr-TR" sz="2200">
                <a:solidFill>
                  <a:schemeClr val="bg1"/>
                </a:solidFill>
                <a:latin typeface="Arial Black" panose="020B0A04020102020204" pitchFamily="34" charset="0"/>
                <a:ea typeface="Calibri" panose="020F0502020204030204" pitchFamily="34" charset="0"/>
                <a:cs typeface="Times New Roman" panose="02020603050405020304" pitchFamily="18" charset="0"/>
              </a:rPr>
              <a:t>dayatılan işbölümünün kadına yaradığı pek söylenemez. Kadın biyolojik işlevin </a:t>
            </a:r>
            <a:r>
              <a:rPr lang="tr-TR" sz="2200" smtClean="0">
                <a:solidFill>
                  <a:schemeClr val="bg1"/>
                </a:solidFill>
                <a:latin typeface="Arial Black" panose="020B0A04020102020204" pitchFamily="34" charset="0"/>
                <a:ea typeface="Calibri" panose="020F0502020204030204" pitchFamily="34" charset="0"/>
                <a:cs typeface="Times New Roman" panose="02020603050405020304" pitchFamily="18" charset="0"/>
              </a:rPr>
              <a:t>cisimleşmiş </a:t>
            </a:r>
            <a:r>
              <a:rPr lang="tr-TR" sz="2200">
                <a:solidFill>
                  <a:schemeClr val="bg1"/>
                </a:solidFill>
                <a:latin typeface="Arial Black" panose="020B0A04020102020204" pitchFamily="34" charset="0"/>
                <a:ea typeface="Calibri" panose="020F0502020204030204" pitchFamily="34" charset="0"/>
                <a:cs typeface="Times New Roman" panose="02020603050405020304" pitchFamily="18" charset="0"/>
              </a:rPr>
              <a:t>hali, uygarlığın boyunduruk altına almayı şanından saydığı doğanın imgesi oldu. </a:t>
            </a:r>
            <a:r>
              <a:rPr lang="tr-TR" sz="2200" smtClean="0">
                <a:solidFill>
                  <a:schemeClr val="bg1"/>
                </a:solidFill>
                <a:latin typeface="Arial Black" panose="020B0A04020102020204" pitchFamily="34" charset="0"/>
                <a:ea typeface="Calibri" panose="020F0502020204030204" pitchFamily="34" charset="0"/>
                <a:cs typeface="Times New Roman" panose="02020603050405020304" pitchFamily="18" charset="0"/>
              </a:rPr>
              <a:t>Doğaya </a:t>
            </a:r>
            <a:r>
              <a:rPr lang="tr-TR" sz="2200">
                <a:solidFill>
                  <a:schemeClr val="bg1"/>
                </a:solidFill>
                <a:latin typeface="Arial Black" panose="020B0A04020102020204" pitchFamily="34" charset="0"/>
                <a:ea typeface="Calibri" panose="020F0502020204030204" pitchFamily="34" charset="0"/>
                <a:cs typeface="Times New Roman" panose="02020603050405020304" pitchFamily="18" charset="0"/>
              </a:rPr>
              <a:t>sınırsız ölçüde egemen olma, kozmosu sonsuz bir av sahasına </a:t>
            </a:r>
            <a:r>
              <a:rPr lang="tr-TR" sz="2200" smtClean="0">
                <a:solidFill>
                  <a:schemeClr val="bg1"/>
                </a:solidFill>
                <a:latin typeface="Arial Black" panose="020B0A04020102020204" pitchFamily="34" charset="0"/>
                <a:ea typeface="Calibri" panose="020F0502020204030204" pitchFamily="34" charset="0"/>
                <a:cs typeface="Times New Roman" panose="02020603050405020304" pitchFamily="18" charset="0"/>
              </a:rPr>
              <a:t>dönüştürme </a:t>
            </a:r>
            <a:r>
              <a:rPr lang="tr-TR" sz="2200">
                <a:solidFill>
                  <a:schemeClr val="bg1"/>
                </a:solidFill>
                <a:latin typeface="Arial Black" panose="020B0A04020102020204" pitchFamily="34" charset="0"/>
                <a:ea typeface="Calibri" panose="020F0502020204030204" pitchFamily="34" charset="0"/>
                <a:cs typeface="Times New Roman" panose="02020603050405020304" pitchFamily="18" charset="0"/>
              </a:rPr>
              <a:t>bin yılların </a:t>
            </a:r>
            <a:r>
              <a:rPr lang="tr-TR" sz="2200" smtClean="0">
                <a:solidFill>
                  <a:schemeClr val="bg1"/>
                </a:solidFill>
                <a:latin typeface="Arial Black" panose="020B0A04020102020204" pitchFamily="34" charset="0"/>
                <a:ea typeface="Calibri" panose="020F0502020204030204" pitchFamily="34" charset="0"/>
                <a:cs typeface="Times New Roman" panose="02020603050405020304" pitchFamily="18" charset="0"/>
              </a:rPr>
              <a:t>düşüydü</a:t>
            </a:r>
            <a:r>
              <a:rPr lang="tr-TR" sz="2200">
                <a:solidFill>
                  <a:schemeClr val="bg1"/>
                </a:solidFill>
                <a:latin typeface="Arial Black" panose="020B0A04020102020204" pitchFamily="34" charset="0"/>
                <a:ea typeface="Calibri" panose="020F0502020204030204" pitchFamily="34" charset="0"/>
                <a:cs typeface="Times New Roman" panose="02020603050405020304" pitchFamily="18" charset="0"/>
              </a:rPr>
              <a:t>. Erkek toplumundaki insan ideası da buna göre tasarlanmıştı. İnsanın övündüğü </a:t>
            </a:r>
            <a:r>
              <a:rPr lang="tr-TR" sz="2200" smtClean="0">
                <a:solidFill>
                  <a:schemeClr val="bg1"/>
                </a:solidFill>
                <a:latin typeface="Arial Black" panose="020B0A04020102020204" pitchFamily="34" charset="0"/>
                <a:ea typeface="Calibri" panose="020F0502020204030204" pitchFamily="34" charset="0"/>
                <a:cs typeface="Times New Roman" panose="02020603050405020304" pitchFamily="18" charset="0"/>
              </a:rPr>
              <a:t>aklın </a:t>
            </a:r>
            <a:r>
              <a:rPr lang="tr-TR" sz="2200">
                <a:solidFill>
                  <a:schemeClr val="bg1"/>
                </a:solidFill>
                <a:latin typeface="Arial Black" panose="020B0A04020102020204" pitchFamily="34" charset="0"/>
                <a:ea typeface="Calibri" panose="020F0502020204030204" pitchFamily="34" charset="0"/>
                <a:cs typeface="Times New Roman" panose="02020603050405020304" pitchFamily="18" charset="0"/>
              </a:rPr>
              <a:t>anlamı buydu işte. Kadın erkeğe göre daha küçük ve zayıftı; ikisinin arasında kadın için </a:t>
            </a:r>
            <a:r>
              <a:rPr lang="tr-TR" sz="2200" smtClean="0">
                <a:solidFill>
                  <a:schemeClr val="bg1"/>
                </a:solidFill>
                <a:latin typeface="Arial Black" panose="020B0A04020102020204" pitchFamily="34" charset="0"/>
                <a:ea typeface="Calibri" panose="020F0502020204030204" pitchFamily="34" charset="0"/>
                <a:cs typeface="Times New Roman" panose="02020603050405020304" pitchFamily="18" charset="0"/>
              </a:rPr>
              <a:t>aşılamaz </a:t>
            </a:r>
            <a:r>
              <a:rPr lang="tr-TR" sz="2200">
                <a:solidFill>
                  <a:schemeClr val="bg1"/>
                </a:solidFill>
                <a:latin typeface="Arial Black" panose="020B0A04020102020204" pitchFamily="34" charset="0"/>
                <a:ea typeface="Calibri" panose="020F0502020204030204" pitchFamily="34" charset="0"/>
                <a:cs typeface="Times New Roman" panose="02020603050405020304" pitchFamily="18" charset="0"/>
              </a:rPr>
              <a:t>bir fark vardı ve doğa tarafından dayatılan bu fark, erkek toplumu için olabilecek </a:t>
            </a:r>
            <a:r>
              <a:rPr lang="tr-TR" sz="2200" smtClean="0">
                <a:solidFill>
                  <a:schemeClr val="bg1"/>
                </a:solidFill>
                <a:latin typeface="Arial Black" panose="020B0A04020102020204" pitchFamily="34" charset="0"/>
                <a:ea typeface="Calibri" panose="020F0502020204030204" pitchFamily="34" charset="0"/>
                <a:cs typeface="Times New Roman" panose="02020603050405020304" pitchFamily="18" charset="0"/>
              </a:rPr>
              <a:t>en </a:t>
            </a:r>
            <a:r>
              <a:rPr lang="tr-TR" sz="2200">
                <a:solidFill>
                  <a:schemeClr val="bg1"/>
                </a:solidFill>
                <a:latin typeface="Arial Black" panose="020B0A04020102020204" pitchFamily="34" charset="0"/>
                <a:ea typeface="Calibri" panose="020F0502020204030204" pitchFamily="34" charset="0"/>
                <a:cs typeface="Times New Roman" panose="02020603050405020304" pitchFamily="18" charset="0"/>
              </a:rPr>
              <a:t>utanç verici, en aşağılayıcı şeye dönüştü. Doğanın boyunduruk altına alınması asıl amaç </a:t>
            </a:r>
            <a:r>
              <a:rPr lang="tr-TR" sz="2200" smtClean="0">
                <a:solidFill>
                  <a:schemeClr val="bg1"/>
                </a:solidFill>
                <a:latin typeface="Arial Black" panose="020B0A04020102020204" pitchFamily="34" charset="0"/>
                <a:ea typeface="Calibri" panose="020F0502020204030204" pitchFamily="34" charset="0"/>
                <a:cs typeface="Times New Roman" panose="02020603050405020304" pitchFamily="18" charset="0"/>
              </a:rPr>
              <a:t>haline </a:t>
            </a:r>
            <a:r>
              <a:rPr lang="tr-TR" sz="2200">
                <a:solidFill>
                  <a:schemeClr val="bg1"/>
                </a:solidFill>
                <a:latin typeface="Arial Black" panose="020B0A04020102020204" pitchFamily="34" charset="0"/>
                <a:ea typeface="Calibri" panose="020F0502020204030204" pitchFamily="34" charset="0"/>
                <a:cs typeface="Times New Roman" panose="02020603050405020304" pitchFamily="18" charset="0"/>
              </a:rPr>
              <a:t>geldiğinde biyolojik zafiyet başlıca utanç nişanesi sayılır; doğanın vurduğu güçsüzlük </a:t>
            </a:r>
            <a:r>
              <a:rPr lang="tr-TR" sz="2200" smtClean="0">
                <a:solidFill>
                  <a:schemeClr val="bg1"/>
                </a:solidFill>
                <a:latin typeface="Arial Black" panose="020B0A04020102020204" pitchFamily="34" charset="0"/>
                <a:ea typeface="Calibri" panose="020F0502020204030204" pitchFamily="34" charset="0"/>
                <a:cs typeface="Times New Roman" panose="02020603050405020304" pitchFamily="18" charset="0"/>
              </a:rPr>
              <a:t>damgası </a:t>
            </a:r>
            <a:r>
              <a:rPr lang="tr-TR" sz="2200">
                <a:solidFill>
                  <a:schemeClr val="bg1"/>
                </a:solidFill>
                <a:latin typeface="Arial Black" panose="020B0A04020102020204" pitchFamily="34" charset="0"/>
                <a:ea typeface="Calibri" panose="020F0502020204030204" pitchFamily="34" charset="0"/>
                <a:cs typeface="Times New Roman" panose="02020603050405020304" pitchFamily="18" charset="0"/>
              </a:rPr>
              <a:t>şiddeti kışkırtan bir işarete dönüşür. </a:t>
            </a:r>
            <a:endParaRPr lang="en-GB" sz="2200">
              <a:solidFill>
                <a:schemeClr val="bg1"/>
              </a:solidFill>
              <a:latin typeface="Arial Black" panose="020B0A04020102020204" pitchFamily="34" charset="0"/>
            </a:endParaRPr>
          </a:p>
        </p:txBody>
      </p:sp>
    </p:spTree>
    <p:extLst>
      <p:ext uri="{BB962C8B-B14F-4D97-AF65-F5344CB8AC3E}">
        <p14:creationId xmlns:p14="http://schemas.microsoft.com/office/powerpoint/2010/main" val="977954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ounter-currents.com/wp-content/uploads/2014/07/Horkhei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112" y="3616115"/>
            <a:ext cx="2242360" cy="23059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libersaspun.3netmedia.ro/wp-content/uploads/ador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540" y="774061"/>
            <a:ext cx="2305932" cy="23059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Dikdörtgen 1"/>
          <p:cNvSpPr/>
          <p:nvPr/>
        </p:nvSpPr>
        <p:spPr>
          <a:xfrm>
            <a:off x="3418703" y="2473065"/>
            <a:ext cx="8221362" cy="1815882"/>
          </a:xfrm>
          <a:prstGeom prst="rect">
            <a:avLst/>
          </a:prstGeom>
        </p:spPr>
        <p:txBody>
          <a:bodyPr wrap="square">
            <a:spAutoFit/>
          </a:bodyPr>
          <a:lstStyle/>
          <a:p>
            <a:pPr algn="just"/>
            <a:r>
              <a:rPr lang="tr-TR" sz="280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O soğuk idari mantık günden güne, dünya yüzeyinden anlam ve değeri sıyırıp atarken meta fetişizminin yarattığı sahte büyülenme her yeri sarmıştır. </a:t>
            </a:r>
            <a:endParaRPr lang="en-GB" sz="2800">
              <a:solidFill>
                <a:schemeClr val="bg1"/>
              </a:solidFill>
              <a:latin typeface="Arial Black" panose="020B0A04020102020204" pitchFamily="34" charset="0"/>
            </a:endParaRPr>
          </a:p>
        </p:txBody>
      </p:sp>
    </p:spTree>
    <p:extLst>
      <p:ext uri="{BB962C8B-B14F-4D97-AF65-F5344CB8AC3E}">
        <p14:creationId xmlns:p14="http://schemas.microsoft.com/office/powerpoint/2010/main" val="8990720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ounter-currents.com/wp-content/uploads/2014/07/Horkhei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112" y="3616115"/>
            <a:ext cx="2242360" cy="23059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30" name="Picture 6" descr="http://libersaspun.3netmedia.ro/wp-content/uploads/adorn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6540" y="774061"/>
            <a:ext cx="2305932" cy="230593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Dikdörtgen 2"/>
          <p:cNvSpPr/>
          <p:nvPr/>
        </p:nvSpPr>
        <p:spPr>
          <a:xfrm>
            <a:off x="3542268" y="2061843"/>
            <a:ext cx="8320217" cy="2677656"/>
          </a:xfrm>
          <a:prstGeom prst="rect">
            <a:avLst/>
          </a:prstGeom>
        </p:spPr>
        <p:txBody>
          <a:bodyPr wrap="square">
            <a:spAutoFit/>
          </a:bodyPr>
          <a:lstStyle/>
          <a:p>
            <a:pPr algn="just"/>
            <a:r>
              <a:rPr lang="tr-TR" sz="280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Eleştirel Teori tahakküm mantığının kültürel yaşama nasıl sindiğini ve böylelikle tüm bir toplumsal formasyonun bireylerin karşısına nasıl olup da onları kat be kat aşan nesnel bir güç olarak dikildiğini gösterdi.</a:t>
            </a:r>
            <a:endParaRPr lang="en-GB" sz="2800">
              <a:solidFill>
                <a:schemeClr val="bg1"/>
              </a:solidFill>
              <a:latin typeface="Arial Black" panose="020B0A04020102020204" pitchFamily="34" charset="0"/>
            </a:endParaRPr>
          </a:p>
        </p:txBody>
      </p:sp>
    </p:spTree>
    <p:extLst>
      <p:ext uri="{BB962C8B-B14F-4D97-AF65-F5344CB8AC3E}">
        <p14:creationId xmlns:p14="http://schemas.microsoft.com/office/powerpoint/2010/main" val="3990515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2706571" y="5472309"/>
            <a:ext cx="6927859" cy="954107"/>
          </a:xfrm>
          <a:prstGeom prst="rect">
            <a:avLst/>
          </a:prstGeom>
        </p:spPr>
        <p:txBody>
          <a:bodyPr wrap="none">
            <a:spAutoFit/>
          </a:bodyPr>
          <a:lstStyle/>
          <a:p>
            <a:pPr algn="ctr"/>
            <a:r>
              <a:rPr lang="tr-TR" sz="280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Aklını kullanma cesaretini göster! </a:t>
            </a:r>
          </a:p>
          <a:p>
            <a:pPr algn="ctr"/>
            <a:r>
              <a:rPr lang="tr-TR" sz="280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a:t>
            </a:r>
            <a:r>
              <a:rPr lang="tr-TR" sz="2800" i="1"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Sapere aude!</a:t>
            </a:r>
            <a:r>
              <a:rPr lang="tr-TR" sz="280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a:t>
            </a:r>
            <a:endParaRPr lang="en-GB" sz="2800">
              <a:solidFill>
                <a:schemeClr val="bg1"/>
              </a:solidFill>
              <a:latin typeface="Arial Black" panose="020B0A04020102020204" pitchFamily="34" charset="0"/>
            </a:endParaRPr>
          </a:p>
        </p:txBody>
      </p:sp>
      <p:pic>
        <p:nvPicPr>
          <p:cNvPr id="2050" name="Picture 2" descr="http://utpictura18.univ-montp3.fr/K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4562" y="509783"/>
            <a:ext cx="3571875" cy="49625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2439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996775" y="999716"/>
            <a:ext cx="6713842" cy="5262979"/>
          </a:xfrm>
          <a:prstGeom prst="rect">
            <a:avLst/>
          </a:prstGeom>
        </p:spPr>
        <p:txBody>
          <a:bodyPr wrap="square">
            <a:spAutoFit/>
          </a:bodyPr>
          <a:lstStyle/>
          <a:p>
            <a:pPr algn="just"/>
            <a:r>
              <a:rPr lang="tr-TR" sz="240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Locke şöyle demişti:  “akıl sözcüğü İngilizce’de birden çok anlama gelir; bazen doğru ve açık ilkeler, bazen bu ilkelerden yapılan açık ve haklı çıkarımlar, kimi zaman amaç bilhassa da nihai amaç olarak kullanılır.” </a:t>
            </a:r>
          </a:p>
          <a:p>
            <a:pPr algn="just"/>
            <a:endParaRPr lang="tr-TR" sz="2400">
              <a:solidFill>
                <a:schemeClr val="bg1"/>
              </a:solidFill>
              <a:latin typeface="Arial Black" panose="020B0A04020102020204" pitchFamily="34" charset="0"/>
              <a:ea typeface="Calibri" panose="020F0502020204030204" pitchFamily="34" charset="0"/>
              <a:cs typeface="Times New Roman" panose="02020603050405020304" pitchFamily="18" charset="0"/>
            </a:endParaRPr>
          </a:p>
          <a:p>
            <a:pPr algn="just"/>
            <a:r>
              <a:rPr lang="tr-TR" sz="240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Locke bunlara aklın dört aşamasını ilave etti; gerçekleri bulmak, bunları sistemli bir şekilde düzene koymak, aralarındaki bağlantıyı idrak etmek ve doğru sonuca ulaşmak. Nihai amaç dışında tüm bu işlevler bugün de rasyonel olmakla eşdeğer tutuluyor. </a:t>
            </a:r>
            <a:endParaRPr lang="en-GB" sz="2400">
              <a:solidFill>
                <a:schemeClr val="bg1"/>
              </a:solidFill>
              <a:latin typeface="Arial Black" panose="020B0A04020102020204" pitchFamily="34" charset="0"/>
            </a:endParaRPr>
          </a:p>
        </p:txBody>
      </p:sp>
      <p:pic>
        <p:nvPicPr>
          <p:cNvPr id="4" name="Picture 2" descr="http://www.counter-currents.com/wp-content/uploads/2014/07/Horkhei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4886" y="1713174"/>
            <a:ext cx="3622791" cy="37255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731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799066" y="1601802"/>
            <a:ext cx="8163493" cy="2677656"/>
          </a:xfrm>
          <a:prstGeom prst="rect">
            <a:avLst/>
          </a:prstGeom>
        </p:spPr>
        <p:txBody>
          <a:bodyPr wrap="square">
            <a:spAutoFit/>
          </a:bodyPr>
          <a:lstStyle/>
          <a:p>
            <a:pPr algn="just"/>
            <a:r>
              <a:rPr lang="tr-TR" sz="240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Akıl bu anlamda işletmelerin faaliyeti için olduğu kadar modern savaş teknikleri açısından da vazgeçilmez bir konumda. Aklın bu vasıfları araçlar ve amaçların en yüksek uyumu olarak özetlenebilir, enerjiyi muhafaza operasyonu olarak düşünülebilir. </a:t>
            </a:r>
          </a:p>
          <a:p>
            <a:pPr algn="just"/>
            <a:endParaRPr lang="tr-TR" sz="2400">
              <a:solidFill>
                <a:schemeClr val="bg1"/>
              </a:solidFill>
              <a:latin typeface="Arial Black" panose="020B0A04020102020204" pitchFamily="34" charset="0"/>
              <a:ea typeface="Calibri" panose="020F0502020204030204" pitchFamily="34" charset="0"/>
              <a:cs typeface="Times New Roman" panose="02020603050405020304" pitchFamily="18" charset="0"/>
            </a:endParaRPr>
          </a:p>
        </p:txBody>
      </p:sp>
      <p:pic>
        <p:nvPicPr>
          <p:cNvPr id="3" name="Picture 2" descr="http://www.counter-currents.com/wp-content/uploads/2014/07/Horkheim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744" y="1601802"/>
            <a:ext cx="2467753" cy="25377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Dikdörtgen 3"/>
          <p:cNvSpPr/>
          <p:nvPr/>
        </p:nvSpPr>
        <p:spPr>
          <a:xfrm>
            <a:off x="799066" y="4279458"/>
            <a:ext cx="11079689" cy="1938992"/>
          </a:xfrm>
          <a:prstGeom prst="rect">
            <a:avLst/>
          </a:prstGeom>
        </p:spPr>
        <p:txBody>
          <a:bodyPr wrap="square">
            <a:spAutoFit/>
          </a:bodyPr>
          <a:lstStyle/>
          <a:p>
            <a:pPr algn="just"/>
            <a:r>
              <a:rPr lang="tr-TR" sz="2400" smtClean="0">
                <a:solidFill>
                  <a:schemeClr val="bg1"/>
                </a:solidFill>
                <a:effectLst/>
                <a:latin typeface="Arial Black" panose="020B0A04020102020204" pitchFamily="34" charset="0"/>
                <a:ea typeface="Calibri" panose="020F0502020204030204" pitchFamily="34" charset="0"/>
                <a:cs typeface="Times New Roman" panose="02020603050405020304" pitchFamily="18" charset="0"/>
              </a:rPr>
              <a:t>Akıl, çıkar yönelimli pragmatik bir araçtır, soğuk ve ciddi…  Günümüzde diktatörler bile akla müracaat ederler, kastettikleri en çok tankın kendilerinde olduğudur. Onlar bu kadar çok tank üretecek kadar rasyoneldirler; diğerleri de onlara boyun eğecek kadar rasyonel olmalıdır. </a:t>
            </a:r>
            <a:endParaRPr lang="en-GB" sz="2400">
              <a:solidFill>
                <a:schemeClr val="bg1"/>
              </a:solidFill>
              <a:latin typeface="Arial Black" panose="020B0A04020102020204" pitchFamily="34" charset="0"/>
            </a:endParaRPr>
          </a:p>
        </p:txBody>
      </p:sp>
    </p:spTree>
    <p:extLst>
      <p:ext uri="{BB962C8B-B14F-4D97-AF65-F5344CB8AC3E}">
        <p14:creationId xmlns:p14="http://schemas.microsoft.com/office/powerpoint/2010/main" val="2404015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996778" y="801809"/>
            <a:ext cx="10346725" cy="5262979"/>
          </a:xfrm>
          <a:prstGeom prst="rect">
            <a:avLst/>
          </a:prstGeom>
        </p:spPr>
        <p:txBody>
          <a:bodyPr wrap="square">
            <a:spAutoFit/>
          </a:bodyPr>
          <a:lstStyle/>
          <a:p>
            <a:pPr algn="just"/>
            <a:r>
              <a:rPr lang="en-GB" sz="2800" smtClean="0">
                <a:solidFill>
                  <a:schemeClr val="bg1"/>
                </a:solidFill>
                <a:latin typeface="Arial Black" panose="020B0A04020102020204" pitchFamily="34" charset="0"/>
              </a:rPr>
              <a:t>Orijinal taslaklarda “kitle kültürü” yazmasına karşın bunu sonra “kültür endüstrisi” ifadesiyle kasten değiştirmişlerdi. Çünkü ilk ifadenin okurlar tarafından halk kültürü gibi bir anlama gelecek şekilde kitlelerin kültürü olarak anlaşılmasından endişe etmişlerdi. </a:t>
            </a:r>
            <a:endParaRPr lang="tr-TR" sz="2800" smtClean="0">
              <a:solidFill>
                <a:schemeClr val="bg1"/>
              </a:solidFill>
              <a:latin typeface="Arial Black" panose="020B0A04020102020204" pitchFamily="34" charset="0"/>
            </a:endParaRPr>
          </a:p>
          <a:p>
            <a:pPr algn="just"/>
            <a:endParaRPr lang="tr-TR" sz="2800" smtClean="0">
              <a:solidFill>
                <a:schemeClr val="bg1"/>
              </a:solidFill>
              <a:latin typeface="Arial Black" panose="020B0A04020102020204" pitchFamily="34" charset="0"/>
            </a:endParaRPr>
          </a:p>
          <a:p>
            <a:pPr algn="just"/>
            <a:r>
              <a:rPr lang="en-GB" sz="2800" smtClean="0">
                <a:solidFill>
                  <a:schemeClr val="bg1"/>
                </a:solidFill>
                <a:latin typeface="Arial Black" panose="020B0A04020102020204" pitchFamily="34" charset="0"/>
              </a:rPr>
              <a:t>Kültür endüstrisinin halkın kendisinin eğlence amacıyla ürettiği halk kültürüyle bir ilgisi yoktu. Kültür endüstrisi kitlelere dışsaldı, onları tahakküm altına alma mantığının bir parçasıydı, “tüketicileri tepeden bir müdahaleyle tümleşikleştiriyordu</a:t>
            </a:r>
            <a:r>
              <a:rPr lang="tr-TR" sz="2800" smtClean="0">
                <a:solidFill>
                  <a:schemeClr val="bg1"/>
                </a:solidFill>
                <a:latin typeface="Arial Black" panose="020B0A04020102020204" pitchFamily="34" charset="0"/>
              </a:rPr>
              <a:t>.</a:t>
            </a:r>
            <a:r>
              <a:rPr lang="en-GB" sz="2800" smtClean="0">
                <a:solidFill>
                  <a:schemeClr val="bg1"/>
                </a:solidFill>
                <a:latin typeface="Arial Black" panose="020B0A04020102020204" pitchFamily="34" charset="0"/>
              </a:rPr>
              <a:t>”</a:t>
            </a:r>
            <a:endParaRPr lang="en-GB" sz="2800">
              <a:solidFill>
                <a:schemeClr val="bg1"/>
              </a:solidFill>
              <a:latin typeface="Arial Black" panose="020B0A04020102020204" pitchFamily="34" charset="0"/>
            </a:endParaRPr>
          </a:p>
        </p:txBody>
      </p:sp>
    </p:spTree>
    <p:extLst>
      <p:ext uri="{BB962C8B-B14F-4D97-AF65-F5344CB8AC3E}">
        <p14:creationId xmlns:p14="http://schemas.microsoft.com/office/powerpoint/2010/main" val="2834340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stretch>
            <a:fillRect/>
          </a:stretch>
        </p:blipFill>
        <p:spPr>
          <a:xfrm>
            <a:off x="8757507" y="1198596"/>
            <a:ext cx="3021917" cy="3021917"/>
          </a:xfrm>
          <a:prstGeom prst="rect">
            <a:avLst/>
          </a:prstGeom>
        </p:spPr>
      </p:pic>
      <p:sp>
        <p:nvSpPr>
          <p:cNvPr id="3" name="Dikdörtgen 2"/>
          <p:cNvSpPr/>
          <p:nvPr/>
        </p:nvSpPr>
        <p:spPr>
          <a:xfrm>
            <a:off x="339811" y="1611608"/>
            <a:ext cx="8186352" cy="2893100"/>
          </a:xfrm>
          <a:prstGeom prst="rect">
            <a:avLst/>
          </a:prstGeom>
        </p:spPr>
        <p:txBody>
          <a:bodyPr wrap="square">
            <a:spAutoFit/>
          </a:bodyPr>
          <a:lstStyle/>
          <a:p>
            <a:pPr algn="just"/>
            <a:r>
              <a:rPr lang="en-GB" sz="2600" smtClean="0">
                <a:solidFill>
                  <a:schemeClr val="bg1"/>
                </a:solidFill>
                <a:latin typeface="Arial Black" panose="020B0A04020102020204" pitchFamily="34" charset="0"/>
              </a:rPr>
              <a:t>Kültür endüstrisi ikiyüzlüce önüne geçtiği mutluluktan insanları uzaklaştırmak için aldatıcı bir memnuniyet duygusunu devreye sokmakta, dünyanın tam da kültür endüstrisinin istediği gibi olduğu fikriyle bir refah havası yaratmaktadır. </a:t>
            </a:r>
            <a:endParaRPr lang="tr-TR" sz="2600" smtClean="0">
              <a:solidFill>
                <a:schemeClr val="bg1"/>
              </a:solidFill>
              <a:latin typeface="Arial Black" panose="020B0A04020102020204" pitchFamily="34" charset="0"/>
            </a:endParaRPr>
          </a:p>
          <a:p>
            <a:pPr algn="just"/>
            <a:endParaRPr lang="tr-TR" sz="2600">
              <a:solidFill>
                <a:schemeClr val="bg1"/>
              </a:solidFill>
              <a:latin typeface="Arial Black" panose="020B0A04020102020204" pitchFamily="34" charset="0"/>
            </a:endParaRPr>
          </a:p>
        </p:txBody>
      </p:sp>
      <p:sp>
        <p:nvSpPr>
          <p:cNvPr id="6" name="Dikdörtgen 5"/>
          <p:cNvSpPr/>
          <p:nvPr/>
        </p:nvSpPr>
        <p:spPr>
          <a:xfrm>
            <a:off x="339811" y="4220513"/>
            <a:ext cx="11439613" cy="2092881"/>
          </a:xfrm>
          <a:prstGeom prst="rect">
            <a:avLst/>
          </a:prstGeom>
        </p:spPr>
        <p:txBody>
          <a:bodyPr wrap="square">
            <a:spAutoFit/>
          </a:bodyPr>
          <a:lstStyle/>
          <a:p>
            <a:pPr algn="just"/>
            <a:r>
              <a:rPr lang="en-GB" sz="2600" smtClean="0">
                <a:solidFill>
                  <a:schemeClr val="bg1"/>
                </a:solidFill>
                <a:latin typeface="Arial Black" panose="020B0A04020102020204" pitchFamily="34" charset="0"/>
              </a:rPr>
              <a:t>Kültür endüstrisinin asıl etkisi aydınlanma karşıtlığında kendini göstermektedir ve doğa üstündeki gittikçe artan teknik egemenlik olarak aydınlanma, Horkheimer’la benim daha önce de yazdığımız gibi, kitleleri aldatma haline gelmekte, bilinci zincire vurma yöntemine dönüşmektedir. </a:t>
            </a:r>
            <a:endParaRPr lang="en-GB" sz="2600">
              <a:solidFill>
                <a:schemeClr val="bg1"/>
              </a:solidFill>
              <a:latin typeface="Arial Black" panose="020B0A04020102020204" pitchFamily="34" charset="0"/>
            </a:endParaRPr>
          </a:p>
        </p:txBody>
      </p:sp>
    </p:spTree>
    <p:extLst>
      <p:ext uri="{BB962C8B-B14F-4D97-AF65-F5344CB8AC3E}">
        <p14:creationId xmlns:p14="http://schemas.microsoft.com/office/powerpoint/2010/main" val="1222424018"/>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269</TotalTime>
  <Words>867</Words>
  <Application>Microsoft Office PowerPoint</Application>
  <PresentationFormat>Geniş ekran</PresentationFormat>
  <Paragraphs>37</Paragraphs>
  <Slides>25</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25</vt:i4>
      </vt:variant>
    </vt:vector>
  </HeadingPairs>
  <TitlesOfParts>
    <vt:vector size="31" baseType="lpstr">
      <vt:lpstr>Arial</vt:lpstr>
      <vt:lpstr>Arial Black</vt:lpstr>
      <vt:lpstr>Calibri</vt:lpstr>
      <vt:lpstr>Calibri Light</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çalışma istasyonu</dc:creator>
  <cp:lastModifiedBy>OGUZHANTAS</cp:lastModifiedBy>
  <cp:revision>25</cp:revision>
  <dcterms:created xsi:type="dcterms:W3CDTF">2015-12-13T12:53:31Z</dcterms:created>
  <dcterms:modified xsi:type="dcterms:W3CDTF">2019-03-04T11:46:22Z</dcterms:modified>
</cp:coreProperties>
</file>