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212929FF-4730-452A-8E88-71D1C89B4767}" type="datetimeFigureOut">
              <a:rPr lang="tr-TR" smtClean="0"/>
              <a:pPr/>
              <a:t>30.03.2019</a:t>
            </a:fld>
            <a:endParaRPr lang="tr-TR" dirty="0"/>
          </a:p>
        </p:txBody>
      </p:sp>
      <p:sp>
        <p:nvSpPr>
          <p:cNvPr id="19" name="18 Altbilgi Yer Tutucusu"/>
          <p:cNvSpPr>
            <a:spLocks noGrp="1"/>
          </p:cNvSpPr>
          <p:nvPr>
            <p:ph type="ftr" sz="quarter" idx="11"/>
          </p:nvPr>
        </p:nvSpPr>
        <p:spPr/>
        <p:txBody>
          <a:bodyPr/>
          <a:lstStyle/>
          <a:p>
            <a:endParaRPr lang="tr-TR" dirty="0"/>
          </a:p>
        </p:txBody>
      </p:sp>
      <p:sp>
        <p:nvSpPr>
          <p:cNvPr id="27" name="26 Slayt Numarası Yer Tutucusu"/>
          <p:cNvSpPr>
            <a:spLocks noGrp="1"/>
          </p:cNvSpPr>
          <p:nvPr>
            <p:ph type="sldNum" sz="quarter" idx="12"/>
          </p:nvPr>
        </p:nvSpPr>
        <p:spPr/>
        <p:txBody>
          <a:bodyPr/>
          <a:lstStyle/>
          <a:p>
            <a:fld id="{246594C8-447D-4DCC-95ED-1787C9BC9E2F}" type="slidenum">
              <a:rPr lang="tr-TR" smtClean="0"/>
              <a:pPr/>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212929FF-4730-452A-8E88-71D1C89B4767}" type="datetimeFigureOut">
              <a:rPr lang="tr-TR" smtClean="0"/>
              <a:pPr/>
              <a:t>30.03.2019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246594C8-447D-4DCC-95ED-1787C9BC9E2F}"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212929FF-4730-452A-8E88-71D1C89B4767}" type="datetimeFigureOut">
              <a:rPr lang="tr-TR" smtClean="0"/>
              <a:pPr/>
              <a:t>30.03.2019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246594C8-447D-4DCC-95ED-1787C9BC9E2F}"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212929FF-4730-452A-8E88-71D1C89B4767}" type="datetimeFigureOut">
              <a:rPr lang="tr-TR" smtClean="0"/>
              <a:pPr/>
              <a:t>30.03.2019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246594C8-447D-4DCC-95ED-1787C9BC9E2F}" type="slidenum">
              <a:rPr lang="tr-TR" smtClean="0"/>
              <a:pPr/>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212929FF-4730-452A-8E88-71D1C89B4767}" type="datetimeFigureOut">
              <a:rPr lang="tr-TR" smtClean="0"/>
              <a:pPr/>
              <a:t>30.03.2019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246594C8-447D-4DCC-95ED-1787C9BC9E2F}" type="slidenum">
              <a:rPr lang="tr-TR" smtClean="0"/>
              <a:pPr/>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212929FF-4730-452A-8E88-71D1C89B4767}" type="datetimeFigureOut">
              <a:rPr lang="tr-TR" smtClean="0"/>
              <a:pPr/>
              <a:t>30.03.2019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246594C8-447D-4DCC-95ED-1787C9BC9E2F}" type="slidenum">
              <a:rPr lang="tr-TR" smtClean="0"/>
              <a:pPr/>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212929FF-4730-452A-8E88-71D1C89B4767}" type="datetimeFigureOut">
              <a:rPr lang="tr-TR" smtClean="0"/>
              <a:pPr/>
              <a:t>30.03.2019</a:t>
            </a:fld>
            <a:endParaRPr lang="tr-TR" dirty="0"/>
          </a:p>
        </p:txBody>
      </p:sp>
      <p:sp>
        <p:nvSpPr>
          <p:cNvPr id="8" name="7 Altbilgi Yer Tutucusu"/>
          <p:cNvSpPr>
            <a:spLocks noGrp="1"/>
          </p:cNvSpPr>
          <p:nvPr>
            <p:ph type="ftr" sz="quarter" idx="11"/>
          </p:nvPr>
        </p:nvSpPr>
        <p:spPr/>
        <p:txBody>
          <a:bodyPr/>
          <a:lstStyle/>
          <a:p>
            <a:endParaRPr lang="tr-TR" dirty="0"/>
          </a:p>
        </p:txBody>
      </p:sp>
      <p:sp>
        <p:nvSpPr>
          <p:cNvPr id="9" name="8 Slayt Numarası Yer Tutucusu"/>
          <p:cNvSpPr>
            <a:spLocks noGrp="1"/>
          </p:cNvSpPr>
          <p:nvPr>
            <p:ph type="sldNum" sz="quarter" idx="12"/>
          </p:nvPr>
        </p:nvSpPr>
        <p:spPr/>
        <p:txBody>
          <a:bodyPr/>
          <a:lstStyle/>
          <a:p>
            <a:fld id="{246594C8-447D-4DCC-95ED-1787C9BC9E2F}" type="slidenum">
              <a:rPr lang="tr-TR" smtClean="0"/>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212929FF-4730-452A-8E88-71D1C89B4767}" type="datetimeFigureOut">
              <a:rPr lang="tr-TR" smtClean="0"/>
              <a:pPr/>
              <a:t>30.03.2019</a:t>
            </a:fld>
            <a:endParaRPr lang="tr-TR" dirty="0"/>
          </a:p>
        </p:txBody>
      </p:sp>
      <p:sp>
        <p:nvSpPr>
          <p:cNvPr id="4" name="3 Altbilgi Yer Tutucusu"/>
          <p:cNvSpPr>
            <a:spLocks noGrp="1"/>
          </p:cNvSpPr>
          <p:nvPr>
            <p:ph type="ftr" sz="quarter" idx="11"/>
          </p:nvPr>
        </p:nvSpPr>
        <p:spPr/>
        <p:txBody>
          <a:bodyPr/>
          <a:lstStyle/>
          <a:p>
            <a:endParaRPr lang="tr-TR" dirty="0"/>
          </a:p>
        </p:txBody>
      </p:sp>
      <p:sp>
        <p:nvSpPr>
          <p:cNvPr id="5" name="4 Slayt Numarası Yer Tutucusu"/>
          <p:cNvSpPr>
            <a:spLocks noGrp="1"/>
          </p:cNvSpPr>
          <p:nvPr>
            <p:ph type="sldNum" sz="quarter" idx="12"/>
          </p:nvPr>
        </p:nvSpPr>
        <p:spPr/>
        <p:txBody>
          <a:bodyPr/>
          <a:lstStyle/>
          <a:p>
            <a:fld id="{246594C8-447D-4DCC-95ED-1787C9BC9E2F}"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212929FF-4730-452A-8E88-71D1C89B4767}" type="datetimeFigureOut">
              <a:rPr lang="tr-TR" smtClean="0"/>
              <a:pPr/>
              <a:t>30.03.2019</a:t>
            </a:fld>
            <a:endParaRPr lang="tr-TR" dirty="0"/>
          </a:p>
        </p:txBody>
      </p:sp>
      <p:sp>
        <p:nvSpPr>
          <p:cNvPr id="3" name="2 Altbilgi Yer Tutucusu"/>
          <p:cNvSpPr>
            <a:spLocks noGrp="1"/>
          </p:cNvSpPr>
          <p:nvPr>
            <p:ph type="ftr" sz="quarter" idx="11"/>
          </p:nvPr>
        </p:nvSpPr>
        <p:spPr/>
        <p:txBody>
          <a:bodyPr/>
          <a:lstStyle/>
          <a:p>
            <a:endParaRPr lang="tr-TR" dirty="0"/>
          </a:p>
        </p:txBody>
      </p:sp>
      <p:sp>
        <p:nvSpPr>
          <p:cNvPr id="4" name="3 Slayt Numarası Yer Tutucusu"/>
          <p:cNvSpPr>
            <a:spLocks noGrp="1"/>
          </p:cNvSpPr>
          <p:nvPr>
            <p:ph type="sldNum" sz="quarter" idx="12"/>
          </p:nvPr>
        </p:nvSpPr>
        <p:spPr/>
        <p:txBody>
          <a:bodyPr/>
          <a:lstStyle/>
          <a:p>
            <a:fld id="{246594C8-447D-4DCC-95ED-1787C9BC9E2F}" type="slidenum">
              <a:rPr lang="tr-TR" smtClean="0"/>
              <a:pPr/>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212929FF-4730-452A-8E88-71D1C89B4767}" type="datetimeFigureOut">
              <a:rPr lang="tr-TR" smtClean="0"/>
              <a:pPr/>
              <a:t>30.03.2019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246594C8-447D-4DCC-95ED-1787C9BC9E2F}" type="slidenum">
              <a:rPr lang="tr-TR" smtClean="0"/>
              <a:pPr/>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212929FF-4730-452A-8E88-71D1C89B4767}" type="datetimeFigureOut">
              <a:rPr lang="tr-TR" smtClean="0"/>
              <a:pPr/>
              <a:t>30.03.2019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a:xfrm>
            <a:off x="8077200" y="6356350"/>
            <a:ext cx="609600" cy="365125"/>
          </a:xfrm>
        </p:spPr>
        <p:txBody>
          <a:bodyPr/>
          <a:lstStyle/>
          <a:p>
            <a:fld id="{246594C8-447D-4DCC-95ED-1787C9BC9E2F}" type="slidenum">
              <a:rPr lang="tr-TR" smtClean="0"/>
              <a:pPr/>
              <a:t>‹#›</a:t>
            </a:fld>
            <a:endParaRPr lang="tr-TR" dirty="0"/>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dirty="0"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12929FF-4730-452A-8E88-71D1C89B4767}" type="datetimeFigureOut">
              <a:rPr lang="tr-TR" smtClean="0"/>
              <a:pPr/>
              <a:t>30.03.2019</a:t>
            </a:fld>
            <a:endParaRPr lang="tr-TR" dirty="0"/>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dirty="0"/>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46594C8-447D-4DCC-95ED-1787C9BC9E2F}" type="slidenum">
              <a:rPr lang="tr-TR" smtClean="0"/>
              <a:pPr/>
              <a:t>‹#›</a:t>
            </a:fld>
            <a:endParaRPr lang="tr-TR" dirty="0"/>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b="1" dirty="0" smtClean="0"/>
              <a:t>ORTAÇAĞ’DA AVRUPA UYGARLIĞI-FEODALİZM</a:t>
            </a:r>
            <a:endParaRPr lang="tr-TR" dirty="0"/>
          </a:p>
        </p:txBody>
      </p:sp>
      <p:sp>
        <p:nvSpPr>
          <p:cNvPr id="3" name="2 Alt Başlık"/>
          <p:cNvSpPr>
            <a:spLocks noGrp="1"/>
          </p:cNvSpPr>
          <p:nvPr>
            <p:ph type="subTitle" idx="1"/>
          </p:nvPr>
        </p:nvSpPr>
        <p:spPr/>
        <p:txBody>
          <a:bodyPr/>
          <a:lstStyle/>
          <a:p>
            <a:r>
              <a:rPr lang="tr-TR" dirty="0" smtClean="0"/>
              <a:t>XII. HAFTA</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a:t>
            </a:r>
            <a:r>
              <a:rPr lang="tr-TR" dirty="0" smtClean="0"/>
              <a:t>Pax</a:t>
            </a:r>
            <a:r>
              <a:rPr lang="tr-TR" dirty="0" smtClean="0"/>
              <a:t> </a:t>
            </a:r>
            <a:r>
              <a:rPr lang="tr-TR" dirty="0"/>
              <a:t>Romana’nın</a:t>
            </a:r>
            <a:r>
              <a:rPr lang="tr-TR" dirty="0"/>
              <a:t>  ortadan kalkmasından sonra başlayan ve yaklaşık üç yüzyıl süren kriz Avrupa’nın yeni bir </a:t>
            </a:r>
            <a:r>
              <a:rPr lang="tr-TR" dirty="0"/>
              <a:t>sosyo</a:t>
            </a:r>
            <a:r>
              <a:rPr lang="tr-TR" dirty="0"/>
              <a:t>-ekonomik model, yeni bir üretim biçimi geliştirmesiyle sona erdi. Bu yeni üretim biçimi feodalizmdi. Feodal sistem, genişleyen Frank krallığında yönetim sorununa çözüm bulmak amacıyla üretilmişti. Geniş topraklar krallar tarafından savaşçı şeflere dağıtıldı ve toprakların mülkiyetine sahip yeni bir toplumsal sınıf kendini göstermeye başladı: Aristokrasi. Aristokrasi ve Kilise Ortaçağ’ın egemen sınıfları olarak ortaya çıkmaya başladı.</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Feodalizm</a:t>
            </a:r>
            <a:r>
              <a:rPr lang="tr-TR" dirty="0"/>
              <a:t>, tarımın örgütlenmesi biçimini kesin bir şekilde çözdü. Malikane sistemi olarak da adlandırılan bu sistemin en saf hali batı Avrupa’da ortaya çıkmıştır. Feodal sistem aslında Roma toprak sisteminden esinlenerek yaratılmıştı. </a:t>
            </a:r>
            <a:r>
              <a:rPr lang="tr-TR" dirty="0"/>
              <a:t>Latifundium</a:t>
            </a:r>
            <a:r>
              <a:rPr lang="tr-TR" dirty="0"/>
              <a:t> adı verilen geniş topraklarda Roma soylularının özel mülkiyetine dayanan sistem feodal sistemden bazı açılardan farklıydı: Köleci üretim biçimi terk edilerek serflik kurumu oluşturulmuştu. Emek ihtiyacı artık serfler tarafından karşılanacaktı. İmparatora mutlak tabiiyet yerini sözleşmeye bırakmıştı.</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a:t>
            </a:r>
            <a:r>
              <a:rPr lang="tr-TR" dirty="0" smtClean="0"/>
              <a:t>Fief</a:t>
            </a:r>
            <a:r>
              <a:rPr lang="tr-TR" dirty="0" smtClean="0"/>
              <a:t> </a:t>
            </a:r>
            <a:r>
              <a:rPr lang="tr-TR" dirty="0"/>
              <a:t>sözleşmesi adı verilen sözleşmeyle </a:t>
            </a:r>
            <a:r>
              <a:rPr lang="tr-TR" dirty="0"/>
              <a:t>vassal</a:t>
            </a:r>
            <a:r>
              <a:rPr lang="tr-TR" dirty="0"/>
              <a:t> ve </a:t>
            </a:r>
            <a:r>
              <a:rPr lang="tr-TR" dirty="0"/>
              <a:t>süzeren</a:t>
            </a:r>
            <a:r>
              <a:rPr lang="tr-TR" dirty="0"/>
              <a:t> arasında karşılıklı haklara ve yükümlülüklere dayanan bir ilişki kurulmaktaydı. En büyük </a:t>
            </a:r>
            <a:r>
              <a:rPr lang="tr-TR" dirty="0"/>
              <a:t>süzeren</a:t>
            </a:r>
            <a:r>
              <a:rPr lang="tr-TR" dirty="0"/>
              <a:t> yani </a:t>
            </a:r>
            <a:r>
              <a:rPr lang="tr-TR" dirty="0"/>
              <a:t>lord</a:t>
            </a:r>
            <a:r>
              <a:rPr lang="tr-TR" dirty="0"/>
              <a:t> imparator ya da kraldı. </a:t>
            </a:r>
            <a:r>
              <a:rPr lang="tr-TR" dirty="0"/>
              <a:t>Süzerenin</a:t>
            </a:r>
            <a:r>
              <a:rPr lang="tr-TR" dirty="0"/>
              <a:t> </a:t>
            </a:r>
            <a:r>
              <a:rPr lang="tr-TR" dirty="0"/>
              <a:t>vassalı</a:t>
            </a:r>
            <a:r>
              <a:rPr lang="tr-TR" dirty="0"/>
              <a:t> olan </a:t>
            </a:r>
            <a:r>
              <a:rPr lang="tr-TR" dirty="0"/>
              <a:t>lordlar</a:t>
            </a:r>
            <a:r>
              <a:rPr lang="tr-TR" dirty="0"/>
              <a:t> topraklarının bir kısmını yine başka </a:t>
            </a:r>
            <a:r>
              <a:rPr lang="tr-TR" dirty="0"/>
              <a:t>lordlara</a:t>
            </a:r>
            <a:r>
              <a:rPr lang="tr-TR" dirty="0"/>
              <a:t> devrederek </a:t>
            </a:r>
            <a:r>
              <a:rPr lang="tr-TR" dirty="0"/>
              <a:t>süzeren</a:t>
            </a:r>
            <a:r>
              <a:rPr lang="tr-TR" dirty="0"/>
              <a:t> </a:t>
            </a:r>
            <a:r>
              <a:rPr lang="tr-TR" dirty="0"/>
              <a:t>vassal</a:t>
            </a:r>
            <a:r>
              <a:rPr lang="tr-TR" dirty="0"/>
              <a:t> ilişkisi kurmaktaydılar. Her lordun kendi köylüleri yani serfleri bulunmaktaydı. Serfler köle değillerdi ve hukuka sahiptiler. Fakat yaşadıkları toprakları terk edemezlerdi. </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Bu </a:t>
            </a:r>
            <a:r>
              <a:rPr lang="tr-TR" dirty="0"/>
              <a:t>sistemde serfler ürettiklerinin bir bölümünü lorda vermek zorundaydılar. </a:t>
            </a:r>
            <a:r>
              <a:rPr lang="tr-TR" dirty="0"/>
              <a:t>Lord</a:t>
            </a:r>
            <a:r>
              <a:rPr lang="tr-TR" dirty="0"/>
              <a:t> da elde ettiği artı değerin bir kısmını </a:t>
            </a:r>
            <a:r>
              <a:rPr lang="tr-TR" dirty="0"/>
              <a:t>süzerenine</a:t>
            </a:r>
            <a:r>
              <a:rPr lang="tr-TR" dirty="0"/>
              <a:t> vermekte ve gelirinin büyüklüğüne göre askeri bir birlik donatmak  ve beslemek zorundaydı. Şövalyelik de bu bağlamda ortaya çıktı. </a:t>
            </a:r>
            <a:r>
              <a:rPr lang="tr-TR" dirty="0"/>
              <a:t>Lord</a:t>
            </a:r>
            <a:r>
              <a:rPr lang="tr-TR" dirty="0"/>
              <a:t>, </a:t>
            </a:r>
            <a:r>
              <a:rPr lang="tr-TR" dirty="0"/>
              <a:t>süzerenine</a:t>
            </a:r>
            <a:r>
              <a:rPr lang="tr-TR" dirty="0"/>
              <a:t> askeri destek vermekle yükümlüydü. Lordun </a:t>
            </a:r>
            <a:r>
              <a:rPr lang="tr-TR" dirty="0"/>
              <a:t>vassalına</a:t>
            </a:r>
            <a:r>
              <a:rPr lang="tr-TR" dirty="0"/>
              <a:t> ve serflerine karşı görevlerinden biri de adalet sağlamak zorunda olmasıydı.</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fontScale="92500" lnSpcReduction="10000"/>
          </a:bodyPr>
          <a:lstStyle/>
          <a:p>
            <a:pPr algn="just">
              <a:buNone/>
            </a:pPr>
            <a:r>
              <a:rPr lang="tr-TR" dirty="0" smtClean="0"/>
              <a:t>		Feodal </a:t>
            </a:r>
            <a:r>
              <a:rPr lang="tr-TR" dirty="0"/>
              <a:t>sistem özelikle Avrupa’da 10. Yüzyılda gerçekleşen son büyük istila girişimlerinin (Viking, Macar, Arap) önlenmesinden sonra kıtaya büyük bir istikrar getirmiştir. Tarımsal üretim artmış, üretim fazlası yavaş yavaş ticaretin gelişmesine sebebiyet vermiştir. Fakat temelinde kapalı ve küçük ölçekli bir ekonomik modele dayanması ve mübadelenin iç gümrük duvarlarıyla zorlaştırılması ekonomik gelişmeyi belli bir noktada tutmuştur. Üçlü tarla sitemine geçiş, ağır sabanın kullanılması, değirmenlerin yaygın bir biçimde kullanılması gibi yeni teknolojik imkanların ve tekniklerin kullanılması ise Avrupa’nın </a:t>
            </a:r>
            <a:r>
              <a:rPr lang="tr-TR" dirty="0"/>
              <a:t>sosyo</a:t>
            </a:r>
            <a:r>
              <a:rPr lang="tr-TR" dirty="0"/>
              <a:t>-ekonomik gelişiminde hayati bir rol oynamıştır.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fontScale="92500" lnSpcReduction="10000"/>
          </a:bodyPr>
          <a:lstStyle/>
          <a:p>
            <a:pPr algn="just">
              <a:buNone/>
            </a:pPr>
            <a:r>
              <a:rPr lang="tr-TR" dirty="0" smtClean="0"/>
              <a:t>		Feodalizmin </a:t>
            </a:r>
            <a:r>
              <a:rPr lang="tr-TR" dirty="0"/>
              <a:t>siyasal yapıya etkileri de dikkat çekicidir. Ademi merkeziyetçi </a:t>
            </a:r>
            <a:r>
              <a:rPr lang="tr-TR" dirty="0"/>
              <a:t>sosyo</a:t>
            </a:r>
            <a:r>
              <a:rPr lang="tr-TR" dirty="0"/>
              <a:t>-ekonomik model siyasal egemenliğin tek elde toplanmasını engellemiştir. Krallar ve imparatorların siyasi güçleri oldukça kısıtlıdır ve adeta eşitler arasında birinci durumdadırlar. Şatolar ve kalelerin yapımı feodal beylerin gücünün kırılmasını daha da zorlaştırmıştır. Sistemin mantığının bir sözleşme hukukuna dayanması ve yükümlülükler olduğu kadar hakları da içermesi Avrupa’nın anayasal tarihi açısından da çok önemli bir rol oynamıştır. 1215 tarihinde İngiltere Kralı’nın </a:t>
            </a:r>
            <a:r>
              <a:rPr lang="tr-TR" dirty="0"/>
              <a:t>vassallarıyla</a:t>
            </a:r>
            <a:r>
              <a:rPr lang="tr-TR" dirty="0"/>
              <a:t> yaptığı </a:t>
            </a:r>
            <a:r>
              <a:rPr lang="tr-TR" dirty="0"/>
              <a:t>Magna</a:t>
            </a:r>
            <a:r>
              <a:rPr lang="tr-TR" dirty="0"/>
              <a:t> </a:t>
            </a:r>
            <a:r>
              <a:rPr lang="tr-TR" dirty="0"/>
              <a:t>Charta</a:t>
            </a:r>
            <a:r>
              <a:rPr lang="tr-TR" dirty="0"/>
              <a:t> </a:t>
            </a:r>
            <a:r>
              <a:rPr lang="tr-TR" dirty="0"/>
              <a:t>Libertatum</a:t>
            </a:r>
            <a:r>
              <a:rPr lang="tr-TR" dirty="0"/>
              <a:t>, siyasi iktidarın bir sözleşmeyle sınırlandırılmasının ilk tarihsel örneği olarak karşımıza çıkmaktadır.</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Bu </a:t>
            </a:r>
            <a:r>
              <a:rPr lang="tr-TR" dirty="0"/>
              <a:t>dönemdeki önemli gelişmelerden biri de Haçlı seferleridir. 1095 yılında Doğu Roma İmparatoru I. </a:t>
            </a:r>
            <a:r>
              <a:rPr lang="tr-TR" dirty="0"/>
              <a:t>Alexius’un</a:t>
            </a:r>
            <a:r>
              <a:rPr lang="tr-TR" dirty="0"/>
              <a:t> Selçuklulara karşı yardım çağrısıyla toplanan </a:t>
            </a:r>
            <a:r>
              <a:rPr lang="tr-TR" dirty="0"/>
              <a:t>Clermont</a:t>
            </a:r>
            <a:r>
              <a:rPr lang="tr-TR" dirty="0"/>
              <a:t> Konsülü’nde Papa II. Urban’ın çağrısıyla doğuya yönelik bir sefer çağrısı yapıldı. Bu tarihten itibaren yaklaşık iki yüzyıl boyunca irili ufaklı onlarca haçlı seferi daha düzenlenecekti. Haçlı seferleri içinde en başarılı olan ise Kudüs başta olmak üzere geniş bir coğrafyanın haçlı ordularınca ele geçirildiği ve çeşitli haçlı krallıklarının kurulduğu I. Haçlı seferi olacaktır.</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fontScale="92500"/>
          </a:bodyPr>
          <a:lstStyle/>
          <a:p>
            <a:pPr algn="just">
              <a:buNone/>
            </a:pPr>
            <a:r>
              <a:rPr lang="tr-TR" dirty="0" smtClean="0"/>
              <a:t>		Haçlı </a:t>
            </a:r>
            <a:r>
              <a:rPr lang="tr-TR" dirty="0"/>
              <a:t>seferleri iki dinin mensupları arasında yüzlerce yıl sürecek bir mücadeleyi başlatmış olsa da, iki taraf arasındaki ilişkiler mutlak bir dinsel karşıtlık temelinde şekillenmedi. Gerek Hıristiyan gerekse Müslüman unsurlar kendi dindaşlarına karşı işbirliği de dahil olmak üzere değişik ve karmaşık bağlar kurdular. Özellikle Avrupa uygarlığının Doğu uygarlığından etkilenerek kendi uygarlığını geliştirmesi açısından yakın doğudaki haçlı varlığı çok önemli bir rol oynamıştır. Haçlılar bankacılıktan sigortacılığa kadar birçok kurumu söz konusu varlıkları sayesinde tanıyarak kendi coğrafyalarına taşımışlardır.</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TotalTime>
  <Words>6</Words>
  <Application>Microsoft Office PowerPoint</Application>
  <PresentationFormat>Ekran Gösterisi (4:3)</PresentationFormat>
  <Paragraphs>10</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Akış</vt:lpstr>
      <vt:lpstr>ORTAÇAĞ’DA AVRUPA UYGARLIĞI-FEODALİZM</vt:lpstr>
      <vt:lpstr>Slayt 2</vt:lpstr>
      <vt:lpstr>Slayt 3</vt:lpstr>
      <vt:lpstr>Slayt 4</vt:lpstr>
      <vt:lpstr>Slayt 5</vt:lpstr>
      <vt:lpstr>Slayt 6</vt:lpstr>
      <vt:lpstr>Slayt 7</vt:lpstr>
      <vt:lpstr>Slayt 8</vt:lpstr>
      <vt:lpstr>Slayt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ORTAÇAĞ’DA AVRUPA UYGARLIĞI-FEODALİZM</dc:title>
  <dc:creator>canan</dc:creator>
  <cp:lastModifiedBy>canan</cp:lastModifiedBy>
  <cp:revision>3</cp:revision>
  <dcterms:created xsi:type="dcterms:W3CDTF">2019-03-30T18:16:43Z</dcterms:created>
  <dcterms:modified xsi:type="dcterms:W3CDTF">2019-03-30T18:34:34Z</dcterms:modified>
</cp:coreProperties>
</file>