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5" r:id="rId9"/>
    <p:sldId id="266" r:id="rId10"/>
    <p:sldId id="267" r:id="rId11"/>
    <p:sldId id="268" r:id="rId12"/>
    <p:sldId id="264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igdem Yavuz" initials="CY" lastIdx="0" clrIdx="0">
    <p:extLst>
      <p:ext uri="{19B8F6BF-5375-455C-9EA6-DF929625EA0E}">
        <p15:presenceInfo xmlns:p15="http://schemas.microsoft.com/office/powerpoint/2012/main" userId="4900d2ae122f310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022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040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081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6561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207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9953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485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3424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7230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8196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310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EBB2-8428-48A9-BE7A-596C20EDBFBC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B19B39-ACE1-45A1-B74E-FA82ADEFEF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3623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496291" y="1925927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tr-TR" dirty="0"/>
              <a:t>Ölçme </a:t>
            </a:r>
            <a:r>
              <a:rPr lang="tr-TR" dirty="0" smtClean="0"/>
              <a:t>Sonuçları </a:t>
            </a:r>
            <a:r>
              <a:rPr lang="tr-TR" dirty="0"/>
              <a:t>Ü</a:t>
            </a:r>
            <a:r>
              <a:rPr lang="tr-TR" dirty="0" smtClean="0"/>
              <a:t>zerinde </a:t>
            </a:r>
            <a:r>
              <a:rPr lang="tr-TR" dirty="0"/>
              <a:t>T</a:t>
            </a:r>
            <a:r>
              <a:rPr lang="tr-TR" dirty="0" smtClean="0"/>
              <a:t>est </a:t>
            </a:r>
            <a:r>
              <a:rPr lang="tr-TR" dirty="0"/>
              <a:t>ve </a:t>
            </a:r>
            <a:r>
              <a:rPr lang="tr-TR" dirty="0" smtClean="0"/>
              <a:t>Madde </a:t>
            </a:r>
            <a:r>
              <a:rPr lang="tr-TR" dirty="0"/>
              <a:t>İ</a:t>
            </a:r>
            <a:r>
              <a:rPr lang="tr-TR" dirty="0" smtClean="0"/>
              <a:t>statistiklerini </a:t>
            </a:r>
            <a:r>
              <a:rPr lang="tr-TR" dirty="0"/>
              <a:t>H</a:t>
            </a:r>
            <a:r>
              <a:rPr lang="tr-TR" dirty="0" smtClean="0"/>
              <a:t>esaplama</a:t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77810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 algn="ctr">
                  <a:buNone/>
                </a:pPr>
                <a:r>
                  <a:rPr lang="tr-TR" b="1" i="1" dirty="0" smtClean="0"/>
                  <a:t>Madde Ayırt Ediciliği</a:t>
                </a:r>
              </a:p>
              <a:p>
                <a:pPr marL="0" indent="0">
                  <a:buNone/>
                </a:pPr>
                <a:r>
                  <a:rPr lang="tr-TR" dirty="0" smtClean="0"/>
                  <a:t>Madde ayırt edicilik indeksi, maddenin ölçülen özelliğe sahip olanlar ve olmayanları birbirinden ayırma gücüdür. Alt üst gruplara dayalı madde ayırt edicilik indeksi aşağıdaki formülle hesaplanır.</a:t>
                </a:r>
              </a:p>
              <a:p>
                <a:pPr marL="0" indent="0">
                  <a:buNone/>
                </a:pPr>
                <a:endParaRPr lang="tr-TR" dirty="0" smtClean="0"/>
              </a:p>
              <a:p>
                <a:pPr marL="0" indent="0" algn="ctr">
                  <a:buNone/>
                </a:pPr>
                <a:r>
                  <a:rPr lang="tr-TR" i="1" dirty="0" smtClean="0"/>
                  <a:t>D=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ü−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𝐷𝑎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tr-TR" dirty="0"/>
              </a:p>
              <a:p>
                <a:pPr marL="0" indent="0">
                  <a:buNone/>
                </a:pPr>
                <a:endParaRPr lang="tr-TR" dirty="0" smtClean="0"/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241" r="-52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4287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731611"/>
              </p:ext>
            </p:extLst>
          </p:nvPr>
        </p:nvGraphicFramePr>
        <p:xfrm>
          <a:off x="2313709" y="2327564"/>
          <a:ext cx="7453746" cy="30618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26873">
                  <a:extLst>
                    <a:ext uri="{9D8B030D-6E8A-4147-A177-3AD203B41FA5}">
                      <a16:colId xmlns:a16="http://schemas.microsoft.com/office/drawing/2014/main" val="1405256925"/>
                    </a:ext>
                  </a:extLst>
                </a:gridCol>
                <a:gridCol w="3726873">
                  <a:extLst>
                    <a:ext uri="{9D8B030D-6E8A-4147-A177-3AD203B41FA5}">
                      <a16:colId xmlns:a16="http://schemas.microsoft.com/office/drawing/2014/main" val="1093464150"/>
                    </a:ext>
                  </a:extLst>
                </a:gridCol>
              </a:tblGrid>
              <a:tr h="61237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Maddenin Ayırt Edicilik İndeksi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Maddenin Değerlendirilmesi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27776169"/>
                  </a:ext>
                </a:extLst>
              </a:tr>
              <a:tr h="61237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0.40 ve daha büyük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Çok iyi madde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29999644"/>
                  </a:ext>
                </a:extLst>
              </a:tr>
              <a:tr h="61237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0.30 – 0.39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İyi madde ancak gözden geçirilmeli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9707579"/>
                  </a:ext>
                </a:extLst>
              </a:tr>
              <a:tr h="61237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0.20 ve 0.29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>
                          <a:effectLst/>
                        </a:rPr>
                        <a:t>Düzeltilmesi gereklidir.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01322365"/>
                  </a:ext>
                </a:extLst>
              </a:tr>
              <a:tr h="61237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0.19 ve daha küçük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tr-TR" sz="1200" dirty="0">
                          <a:effectLst/>
                        </a:rPr>
                        <a:t>Testten çıkarma düşünülebilir.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1374967"/>
                  </a:ext>
                </a:extLst>
              </a:tr>
            </a:tbl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2479964" y="5846618"/>
            <a:ext cx="5403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i="1" dirty="0" smtClean="0"/>
              <a:t>Tekin, 2014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4293106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sz="2200" dirty="0" smtClean="0"/>
              <a:t>Çelen, Ü. (2012). Ölçme ve değerlendirmede temel kavramlar: N. Çıkrıkçı-</a:t>
            </a:r>
            <a:r>
              <a:rPr lang="tr-TR" sz="2200" dirty="0" err="1" smtClean="0"/>
              <a:t>Demirtaşlı</a:t>
            </a:r>
            <a:r>
              <a:rPr lang="tr-TR" sz="2200" dirty="0" smtClean="0"/>
              <a:t>, (Ed.),	 </a:t>
            </a:r>
            <a:r>
              <a:rPr lang="tr-TR" sz="2200" i="1" dirty="0" smtClean="0"/>
              <a:t>Eğitimde ölçme ve değerlendirme </a:t>
            </a:r>
            <a:r>
              <a:rPr lang="tr-TR" sz="2200" dirty="0" smtClean="0"/>
              <a:t>içinde (33-68). Ankara: Elhan Yayınları</a:t>
            </a:r>
          </a:p>
          <a:p>
            <a:pPr marL="0" indent="0" algn="just">
              <a:buNone/>
            </a:pPr>
            <a:endParaRPr lang="tr-TR" sz="2200" dirty="0"/>
          </a:p>
          <a:p>
            <a:pPr marL="0" indent="0" algn="just">
              <a:buNone/>
            </a:pPr>
            <a:r>
              <a:rPr lang="tr-TR" sz="2200" dirty="0" smtClean="0"/>
              <a:t>Tekin, H. (2014). Eğitimde ölçme ve değerlendirme (21. baskı). Ankara: Yargı Yayınevi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28814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Test Puanlarının Analizi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smtClean="0"/>
              <a:t>Tekin (2014) tarafından test puanlarına bakarak yargılara varmada kullanılabilecek analizlerin bazıları şunlardır;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i="1" dirty="0" smtClean="0"/>
              <a:t>*Puanların Dağılımı</a:t>
            </a:r>
          </a:p>
          <a:p>
            <a:pPr marL="0" indent="0">
              <a:buNone/>
            </a:pPr>
            <a:r>
              <a:rPr lang="tr-TR" dirty="0" smtClean="0"/>
              <a:t>1- Puanların dizi genişliği nedir? (</a:t>
            </a:r>
            <a:r>
              <a:rPr lang="tr-TR" dirty="0" err="1" smtClean="0"/>
              <a:t>ranj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2-Puanların standart sapması nedir?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3- Dağılımın çarpıklık ölçüsü nedir</a:t>
            </a:r>
            <a:r>
              <a:rPr lang="tr-TR" dirty="0" smtClean="0"/>
              <a:t>?</a:t>
            </a:r>
          </a:p>
          <a:p>
            <a:pPr marL="0" indent="0">
              <a:buNone/>
            </a:pPr>
            <a:endParaRPr lang="tr-TR" i="1" dirty="0"/>
          </a:p>
          <a:p>
            <a:pPr marL="0" indent="0">
              <a:buNone/>
            </a:pPr>
            <a:r>
              <a:rPr lang="tr-TR" i="1" dirty="0"/>
              <a:t>*Testteki ortalama puan ve testin ortalama güçlüğü nedir?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7387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Puanların dağılımının hesaplanması için ilgili gruptaki en yüksek puandan en düşük puan arasındaki fark bulunur. Bu uygulayıcıya puanların </a:t>
            </a:r>
            <a:r>
              <a:rPr lang="tr-TR" dirty="0" err="1" smtClean="0"/>
              <a:t>ranjını</a:t>
            </a:r>
            <a:r>
              <a:rPr lang="tr-TR" dirty="0" smtClean="0"/>
              <a:t> verir. </a:t>
            </a:r>
            <a:r>
              <a:rPr lang="tr-TR" dirty="0" err="1" smtClean="0"/>
              <a:t>Ranjın</a:t>
            </a:r>
            <a:r>
              <a:rPr lang="tr-TR" dirty="0" smtClean="0"/>
              <a:t> büyük olması grubun ölçülen özellik bakımından heterojen olduğu şeklinde yorumlanabilir. Bununla beraber, dar bir </a:t>
            </a:r>
            <a:r>
              <a:rPr lang="tr-TR" dirty="0" err="1" smtClean="0"/>
              <a:t>ranja</a:t>
            </a:r>
            <a:r>
              <a:rPr lang="tr-TR" dirty="0" smtClean="0"/>
              <a:t> sahip gruplardaki uygulamaların güvenirliği ve ayırt etme gücü de tartışmalı hale gelmektedir.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18203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8" name="İçerik Yer Tutucusu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37710" y="2937163"/>
            <a:ext cx="2907203" cy="1455919"/>
          </a:xfrm>
          <a:prstGeom prst="rect">
            <a:avLst/>
          </a:prstGeom>
        </p:spPr>
      </p:pic>
      <p:sp>
        <p:nvSpPr>
          <p:cNvPr id="9" name="Metin kutusu 8"/>
          <p:cNvSpPr txBox="1"/>
          <p:nvPr/>
        </p:nvSpPr>
        <p:spPr>
          <a:xfrm>
            <a:off x="838200" y="1995055"/>
            <a:ext cx="1051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Puanların standart sapması aşağıdaki formülle hesaplanır.</a:t>
            </a:r>
            <a:endParaRPr lang="tr-TR" dirty="0"/>
          </a:p>
        </p:txBody>
      </p:sp>
      <p:sp>
        <p:nvSpPr>
          <p:cNvPr id="10" name="Metin kutusu 9"/>
          <p:cNvSpPr txBox="1"/>
          <p:nvPr/>
        </p:nvSpPr>
        <p:spPr>
          <a:xfrm>
            <a:off x="838200" y="5278581"/>
            <a:ext cx="670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i="1" dirty="0" smtClean="0"/>
              <a:t>Çelen, 2012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4059356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Dağılımın çarpıklık ölçüsü;</a:t>
            </a:r>
          </a:p>
          <a:p>
            <a:pPr marL="0" indent="0">
              <a:buNone/>
            </a:pPr>
            <a:r>
              <a:rPr lang="tr-TR" dirty="0" smtClean="0"/>
              <a:t>	Çarpıklık değeri = [3*(ortalama-ortanca)]/standart sapma</a:t>
            </a:r>
          </a:p>
          <a:p>
            <a:pPr marL="0" indent="0">
              <a:buNone/>
            </a:pPr>
            <a:r>
              <a:rPr lang="tr-TR" dirty="0" smtClean="0"/>
              <a:t>Formülüyle hesaplanır. </a:t>
            </a:r>
            <a:r>
              <a:rPr lang="tr-TR" i="1" dirty="0" smtClean="0"/>
              <a:t>(Tekin, 2014)</a:t>
            </a:r>
          </a:p>
          <a:p>
            <a:pPr marL="0" indent="0">
              <a:buNone/>
            </a:pPr>
            <a:r>
              <a:rPr lang="tr-TR" dirty="0"/>
              <a:t>Test puanları dağılımının çarpıklık değeri uygulayıcıya testin güçlüğüne dair bir fikir verir.</a:t>
            </a:r>
          </a:p>
          <a:p>
            <a:pPr marL="0" indent="0">
              <a:buNone/>
            </a:pPr>
            <a:endParaRPr lang="tr-TR" i="1" dirty="0" smtClean="0"/>
          </a:p>
          <a:p>
            <a:pPr marL="0" indent="0">
              <a:buNone/>
            </a:pPr>
            <a:endParaRPr lang="tr-TR" i="1" dirty="0"/>
          </a:p>
          <a:p>
            <a:pPr marL="0" indent="0">
              <a:buNone/>
            </a:pPr>
            <a:endParaRPr lang="tr-TR" i="1" dirty="0" smtClean="0"/>
          </a:p>
          <a:p>
            <a:pPr marL="0" indent="0">
              <a:buNone/>
            </a:pPr>
            <a:endParaRPr lang="tr-TR" i="1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3912" y="4226074"/>
            <a:ext cx="7431668" cy="1950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878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i="1" dirty="0"/>
              <a:t>*Testteki ortalama puan ve testin ortalama güçlüğü nedir?</a:t>
            </a:r>
          </a:p>
          <a:p>
            <a:pPr marL="0" indent="0" algn="just">
              <a:buNone/>
            </a:pPr>
            <a:r>
              <a:rPr lang="tr-TR" dirty="0" smtClean="0"/>
              <a:t>Test puanlarının ortalaması ilgili dağılımdaki tüm değerlerin toplanıp gözlem sayısına bölünmesiyle bulunur (Çelen, 2012).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Test puanlarının ortalama güçlüğü ise test ortalamasının testten alınması mümkün olan en yüksek puana bölünmesiyle bulunur (Tekin,2014).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381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/>
              <a:t>Ortalama güçlük 0.50den küçükse</a:t>
            </a:r>
            <a:r>
              <a:rPr lang="tr-TR" dirty="0" smtClean="0"/>
              <a:t>;</a:t>
            </a:r>
            <a:r>
              <a:rPr lang="tr-TR" dirty="0"/>
              <a:t> </a:t>
            </a:r>
            <a:r>
              <a:rPr lang="tr-TR" dirty="0" smtClean="0"/>
              <a:t>ya test öğrencilere zor gelmiştir ya da öğrenim yetersiz kalmıştır. Test kapsamında ölçülen kazanımlara ulaşma düzeyi o grup için düşük kalmıştır.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Ortalama güçlük 0.50den büyükse, test öğrenciler için kolaydır. Öğrencilerin çoğu test kapsamında yoklanan kazanımlara erişmişlerdir.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3032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Madde İstatistikleri</a:t>
            </a:r>
            <a:endParaRPr lang="tr-T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 algn="just">
                  <a:buNone/>
                </a:pPr>
                <a:r>
                  <a:rPr lang="tr-TR" dirty="0" smtClean="0"/>
                  <a:t>Uygulama sonrasında maddeler üzerinde de bir takım istatistikler hesaplanmaktadır. Bunlardan madde güçlüğü ve madde ayırt ediciliği üzerinde durulmuştur.</a:t>
                </a:r>
              </a:p>
              <a:p>
                <a:pPr marL="0" indent="0">
                  <a:buNone/>
                </a:pPr>
                <a:endParaRPr lang="tr-TR" dirty="0" smtClean="0"/>
              </a:p>
              <a:p>
                <a:pPr marL="0" indent="0" algn="ctr">
                  <a:buNone/>
                </a:pPr>
                <a:r>
                  <a:rPr lang="tr-TR" b="1" i="1" dirty="0" smtClean="0"/>
                  <a:t>Madde Güçlüğü</a:t>
                </a:r>
              </a:p>
              <a:p>
                <a:pPr marL="0" indent="0" algn="just">
                  <a:buNone/>
                </a:pPr>
                <a:r>
                  <a:rPr lang="tr-TR" dirty="0" smtClean="0"/>
                  <a:t>Madde güçlüğü, testin uygulandığı grupta ilgili maddeyi doğru yanıtlayanların grubun tümüne oranıdır. </a:t>
                </a:r>
              </a:p>
              <a:p>
                <a:pPr marL="0" indent="0">
                  <a:buNone/>
                </a:pPr>
                <a:endParaRPr lang="tr-TR" dirty="0"/>
              </a:p>
              <a:p>
                <a:pPr marL="0" indent="0" algn="ctr">
                  <a:buNone/>
                </a:pPr>
                <a:r>
                  <a:rPr lang="tr-TR" i="1" dirty="0" smtClean="0"/>
                  <a:t>p</a:t>
                </a:r>
                <a:r>
                  <a:rPr lang="tr-TR" i="1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𝑁</m:t>
                        </m:r>
                      </m:den>
                    </m:f>
                  </m:oMath>
                </a14:m>
                <a:endParaRPr lang="tr-TR" dirty="0"/>
              </a:p>
              <a:p>
                <a:pPr marL="0" indent="0">
                  <a:buNone/>
                </a:pPr>
                <a:endParaRPr lang="tr-TR" dirty="0"/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3081" r="-1159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80823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tr-TR" dirty="0" smtClean="0"/>
                  <a:t>Yukarıda verilen formül grubun küçük olduğu ya da tüm test puanları üzerinden hesaplama yapıldığında kullanılabilir. %27lik alt üst gruba dayalı hesaplama ise;</a:t>
                </a:r>
              </a:p>
              <a:p>
                <a:pPr marL="0" indent="0">
                  <a:buNone/>
                </a:pPr>
                <a:endParaRPr lang="tr-TR" dirty="0"/>
              </a:p>
              <a:p>
                <a:pPr marL="0" indent="0" algn="ctr">
                  <a:buNone/>
                </a:pPr>
                <a:r>
                  <a:rPr lang="tr-TR" i="1" dirty="0"/>
                  <a:t>p=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ü+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𝐷𝑎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den>
                    </m:f>
                  </m:oMath>
                </a14:m>
                <a:endParaRPr lang="tr-TR" dirty="0" smtClean="0"/>
              </a:p>
              <a:p>
                <a:pPr marL="0" indent="0">
                  <a:buNone/>
                </a:pPr>
                <a:endParaRPr lang="tr-TR" dirty="0"/>
              </a:p>
              <a:p>
                <a:pPr marL="0" indent="0">
                  <a:buNone/>
                </a:pPr>
                <a:endParaRPr lang="tr-TR" dirty="0"/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54516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377</Words>
  <Application>Microsoft Office PowerPoint</Application>
  <PresentationFormat>Geniş ekran</PresentationFormat>
  <Paragraphs>58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Times New Roman</vt:lpstr>
      <vt:lpstr>Office Teması</vt:lpstr>
      <vt:lpstr>Ölçme Sonuçları Üzerinde Test ve Madde İstatistiklerini Hesaplama </vt:lpstr>
      <vt:lpstr>Test Puanlarının Analizi</vt:lpstr>
      <vt:lpstr>PowerPoint Sunusu</vt:lpstr>
      <vt:lpstr>PowerPoint Sunusu</vt:lpstr>
      <vt:lpstr>PowerPoint Sunusu</vt:lpstr>
      <vt:lpstr>PowerPoint Sunusu</vt:lpstr>
      <vt:lpstr>PowerPoint Sunusu</vt:lpstr>
      <vt:lpstr>Madde İstatistikleri</vt:lpstr>
      <vt:lpstr>PowerPoint Sunusu</vt:lpstr>
      <vt:lpstr>PowerPoint Sunusu</vt:lpstr>
      <vt:lpstr>PowerPoint Sunusu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Ölçme ve Değerlendirmeye Genel Bakış*</dc:title>
  <dc:creator>Cigdem Yavuz</dc:creator>
  <cp:lastModifiedBy>TUGCE</cp:lastModifiedBy>
  <cp:revision>17</cp:revision>
  <dcterms:created xsi:type="dcterms:W3CDTF">2017-05-16T13:19:38Z</dcterms:created>
  <dcterms:modified xsi:type="dcterms:W3CDTF">2018-01-30T10:52:19Z</dcterms:modified>
</cp:coreProperties>
</file>