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2"/>
  </p:notesMasterIdLst>
  <p:sldIdLst>
    <p:sldId id="256" r:id="rId2"/>
    <p:sldId id="306" r:id="rId3"/>
    <p:sldId id="302" r:id="rId4"/>
    <p:sldId id="304" r:id="rId5"/>
    <p:sldId id="307" r:id="rId6"/>
    <p:sldId id="308" r:id="rId7"/>
    <p:sldId id="312" r:id="rId8"/>
    <p:sldId id="309" r:id="rId9"/>
    <p:sldId id="290" r:id="rId10"/>
    <p:sldId id="28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18.01.2019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40AF2-7B62-0E46-8A48-77EECF1DFF0D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7682-08E3-8340-98EC-2B6846303F7B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1E5A3-283B-2242-B26A-AF72B122A0BB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E97E1-1352-8B4E-896A-D1885ED35AA4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C500A-FB6D-9B42-B7DD-AB6F36759D0C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9654-A784-A44A-A953-AB2F8F7700C0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537FF-D887-DB40-B220-8E6EB71898AD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AD8E9-2FDA-9E42-BCF5-F2EC419CEC15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2D8D8-367A-1C42-B511-6B6F5EDFAF9F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574A-29F6-004D-AC9B-975BA5EEB5AB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5885D-C9E9-A448-AFBB-0CA3292DC94E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741D-83DD-0343-B164-8244FDEF454E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37FE3-8289-CD4E-9577-A8ABD3763AA3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86144-90B6-A447-9418-281B26D780CF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44E21-4B1C-4244-93F8-2F59216BB31F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847AC-EEE6-EE4A-8B67-2143708123A0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A879B-7684-5540-BF39-BD81EE1F51C6}" type="datetime1">
              <a:rPr lang="tr-TR" smtClean="0"/>
              <a:t>18.01.2019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/>
          <a:lstStyle/>
          <a:p>
            <a:r>
              <a:rPr lang="tr-TR" dirty="0"/>
              <a:t>Sosyolojiye Giriş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/>
              <a:t>SOS 109</a:t>
            </a:r>
          </a:p>
          <a:p>
            <a:pPr algn="ctr"/>
            <a:r>
              <a:rPr lang="tr-TR" sz="2400" b="1"/>
              <a:t>Toplumsal Cinsiyet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B1E7D17E-AF3F-4349-ABC1-47CF1A5BF5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50203" y="1379186"/>
            <a:ext cx="10115127" cy="4751251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09A6098-40CE-AB4E-9FE6-3D2ED0A09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87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C7DAE8-7300-FF4D-A565-35ED44A67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9124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Toplumsal cinsiyet</a:t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AEB6F9-B7F9-1843-B479-5FDC2DFA6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3570" y="1863189"/>
            <a:ext cx="8915400" cy="4490984"/>
          </a:xfrm>
        </p:spPr>
        <p:txBody>
          <a:bodyPr/>
          <a:lstStyle/>
          <a:p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ayrım</a:t>
            </a:r>
            <a:r>
              <a:rPr lang="en-US" dirty="0"/>
              <a:t> </a:t>
            </a:r>
            <a:r>
              <a:rPr lang="en-US" dirty="0" err="1"/>
              <a:t>yapmamız</a:t>
            </a:r>
            <a:r>
              <a:rPr lang="en-US" dirty="0"/>
              <a:t> </a:t>
            </a:r>
            <a:r>
              <a:rPr lang="en-US" dirty="0" err="1"/>
              <a:t>gerekmektedir</a:t>
            </a:r>
            <a:r>
              <a:rPr lang="en-US" dirty="0"/>
              <a:t>. </a:t>
            </a:r>
          </a:p>
          <a:p>
            <a:r>
              <a:rPr lang="en-US" b="1" dirty="0" err="1"/>
              <a:t>Cinsiyet</a:t>
            </a:r>
            <a:r>
              <a:rPr lang="en-US" b="1" dirty="0"/>
              <a:t> </a:t>
            </a:r>
            <a:r>
              <a:rPr lang="en-US" dirty="0" err="1"/>
              <a:t>terimini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bedenin</a:t>
            </a:r>
            <a:r>
              <a:rPr lang="en-US" dirty="0"/>
              <a:t> </a:t>
            </a:r>
            <a:r>
              <a:rPr lang="en-US" dirty="0" err="1"/>
              <a:t>erkek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dişi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tanımlanmasına</a:t>
            </a:r>
            <a:r>
              <a:rPr lang="en-US" dirty="0"/>
              <a:t> </a:t>
            </a:r>
            <a:r>
              <a:rPr lang="en-US" dirty="0" err="1"/>
              <a:t>neden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anatomik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fizyolojik</a:t>
            </a:r>
            <a:r>
              <a:rPr lang="en-US" dirty="0"/>
              <a:t> </a:t>
            </a:r>
            <a:r>
              <a:rPr lang="en-US" dirty="0" err="1"/>
              <a:t>farklılıkları</a:t>
            </a:r>
            <a:r>
              <a:rPr lang="en-US" dirty="0"/>
              <a:t> </a:t>
            </a:r>
            <a:r>
              <a:rPr lang="en-US" dirty="0" err="1"/>
              <a:t>dile</a:t>
            </a:r>
            <a:r>
              <a:rPr lang="en-US" dirty="0"/>
              <a:t> </a:t>
            </a:r>
            <a:r>
              <a:rPr lang="en-US" dirty="0" err="1"/>
              <a:t>getirmek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kullanılır</a:t>
            </a:r>
            <a:r>
              <a:rPr lang="en-US" dirty="0"/>
              <a:t>.</a:t>
            </a:r>
          </a:p>
          <a:p>
            <a:r>
              <a:rPr lang="en-US" b="1" dirty="0" err="1"/>
              <a:t>Toplumsal</a:t>
            </a:r>
            <a:r>
              <a:rPr lang="en-US" b="1" dirty="0"/>
              <a:t> </a:t>
            </a:r>
            <a:r>
              <a:rPr lang="en-US" b="1" dirty="0" err="1"/>
              <a:t>cinsiyet</a:t>
            </a:r>
            <a:r>
              <a:rPr lang="en-US" b="1" dirty="0"/>
              <a:t> </a:t>
            </a:r>
            <a:r>
              <a:rPr lang="en-US" dirty="0" err="1"/>
              <a:t>terimi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, </a:t>
            </a:r>
            <a:r>
              <a:rPr lang="en-US" dirty="0" err="1"/>
              <a:t>erkekler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dişiler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farklılıklarla</a:t>
            </a:r>
            <a:r>
              <a:rPr lang="en-US" dirty="0"/>
              <a:t> </a:t>
            </a:r>
            <a:r>
              <a:rPr lang="en-US" dirty="0" err="1"/>
              <a:t>ilgilidir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kurulmuş</a:t>
            </a:r>
            <a:r>
              <a:rPr lang="en-US" dirty="0"/>
              <a:t> </a:t>
            </a:r>
            <a:r>
              <a:rPr lang="en-US" dirty="0" err="1"/>
              <a:t>erillik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dişillik</a:t>
            </a:r>
            <a:r>
              <a:rPr lang="en-US" dirty="0"/>
              <a:t> </a:t>
            </a:r>
            <a:r>
              <a:rPr lang="en-US" dirty="0" err="1"/>
              <a:t>kavramlarıyla</a:t>
            </a:r>
            <a:r>
              <a:rPr lang="en-US" dirty="0"/>
              <a:t> </a:t>
            </a:r>
            <a:r>
              <a:rPr lang="en-US" dirty="0" err="1"/>
              <a:t>bağlantılıdır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cinsiyetinin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sonucu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zorunda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</a:t>
            </a:r>
          </a:p>
          <a:p>
            <a:r>
              <a:rPr lang="en-US" dirty="0" err="1"/>
              <a:t>Biyolojik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her </a:t>
            </a:r>
            <a:r>
              <a:rPr lang="en-US" dirty="0" err="1"/>
              <a:t>ikisi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mı</a:t>
            </a:r>
            <a:r>
              <a:rPr lang="en-US" dirty="0"/>
              <a:t> </a:t>
            </a:r>
            <a:r>
              <a:rPr lang="en-US" dirty="0" err="1"/>
              <a:t>etkilenir</a:t>
            </a:r>
            <a:r>
              <a:rPr lang="en-US" dirty="0"/>
              <a:t>?</a:t>
            </a:r>
          </a:p>
          <a:p>
            <a:pPr marL="57150" indent="0">
              <a:buNone/>
            </a:pP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72019A0-7129-2F4F-800E-6100DC0D3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0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0C7B7B-D2C6-5142-8367-CEDA349A5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2652" y="1995710"/>
            <a:ext cx="8911687" cy="106850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Toplumsal Cinsiyet ve Biyolojik Farklılıklar Doğal mı?</a:t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3473B3-36F7-A147-8273-08A1A78E2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54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D49D54-A03B-3E48-8875-1CA0B7847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7827" y="586871"/>
            <a:ext cx="8911687" cy="766945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Toplumsal Cinsiyetin Toplumsallaşması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93D29B-8345-B14C-9959-F51DF9E8D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3898" y="1867710"/>
            <a:ext cx="9510442" cy="5330758"/>
          </a:xfrm>
        </p:spPr>
        <p:txBody>
          <a:bodyPr>
            <a:normAutofit/>
          </a:bodyPr>
          <a:lstStyle/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farklılıklarının</a:t>
            </a:r>
            <a:r>
              <a:rPr lang="en-US" dirty="0"/>
              <a:t> </a:t>
            </a:r>
            <a:r>
              <a:rPr lang="en-US" dirty="0" err="1"/>
              <a:t>kökeni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rollerinin</a:t>
            </a:r>
            <a:r>
              <a:rPr lang="en-US" dirty="0"/>
              <a:t>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medya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aracılar</a:t>
            </a:r>
            <a:r>
              <a:rPr lang="en-US" dirty="0"/>
              <a:t> </a:t>
            </a:r>
            <a:r>
              <a:rPr lang="en-US" dirty="0" err="1"/>
              <a:t>yardımıyla</a:t>
            </a:r>
            <a:r>
              <a:rPr lang="en-US" dirty="0"/>
              <a:t> </a:t>
            </a:r>
            <a:r>
              <a:rPr lang="en-US" dirty="0" err="1"/>
              <a:t>öğrenilmesi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cinsiyetin</a:t>
            </a:r>
            <a:r>
              <a:rPr lang="en-US" dirty="0"/>
              <a:t> </a:t>
            </a:r>
            <a:r>
              <a:rPr lang="en-US" dirty="0" err="1"/>
              <a:t>toplumsallaşmasıyla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çalışmalardır</a:t>
            </a:r>
            <a:r>
              <a:rPr lang="en-US" dirty="0"/>
              <a:t>. </a:t>
            </a:r>
          </a:p>
          <a:p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ayrım</a:t>
            </a:r>
            <a:r>
              <a:rPr lang="en-US" dirty="0"/>
              <a:t> </a:t>
            </a:r>
            <a:r>
              <a:rPr lang="en-US" dirty="0" err="1"/>
              <a:t>yapar</a:t>
            </a:r>
            <a:r>
              <a:rPr lang="en-US" dirty="0"/>
              <a:t> -</a:t>
            </a:r>
            <a:r>
              <a:rPr lang="en-US" dirty="0" err="1"/>
              <a:t>bebek</a:t>
            </a:r>
            <a:r>
              <a:rPr lang="en-US" dirty="0"/>
              <a:t> </a:t>
            </a:r>
            <a:r>
              <a:rPr lang="en-US" dirty="0" err="1"/>
              <a:t>ilkini</a:t>
            </a:r>
            <a:r>
              <a:rPr lang="en-US" dirty="0"/>
              <a:t> </a:t>
            </a:r>
            <a:r>
              <a:rPr lang="en-US" dirty="0" err="1"/>
              <a:t>doğuştan</a:t>
            </a:r>
            <a:r>
              <a:rPr lang="en-US" dirty="0"/>
              <a:t> </a:t>
            </a:r>
            <a:r>
              <a:rPr lang="en-US" dirty="0" err="1"/>
              <a:t>getirir</a:t>
            </a:r>
            <a:r>
              <a:rPr lang="en-US" dirty="0"/>
              <a:t>, </a:t>
            </a:r>
            <a:r>
              <a:rPr lang="en-US" dirty="0" err="1"/>
              <a:t>İkincisini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sonradan</a:t>
            </a:r>
            <a:r>
              <a:rPr lang="en-US" dirty="0"/>
              <a:t> </a:t>
            </a:r>
            <a:r>
              <a:rPr lang="en-US" dirty="0" err="1"/>
              <a:t>geliştirir</a:t>
            </a:r>
            <a:r>
              <a:rPr lang="en-US" dirty="0"/>
              <a:t>. </a:t>
            </a:r>
          </a:p>
          <a:p>
            <a:r>
              <a:rPr lang="en-US" dirty="0" err="1"/>
              <a:t>Çocuklar</a:t>
            </a:r>
            <a:r>
              <a:rPr lang="en-US" dirty="0"/>
              <a:t>, hem </a:t>
            </a:r>
            <a:r>
              <a:rPr lang="en-US" dirty="0" err="1"/>
              <a:t>birincil</a:t>
            </a:r>
            <a:r>
              <a:rPr lang="en-US" dirty="0"/>
              <a:t> hem de </a:t>
            </a:r>
            <a:r>
              <a:rPr lang="en-US" dirty="0" err="1"/>
              <a:t>ikincil</a:t>
            </a:r>
            <a:r>
              <a:rPr lang="en-US" dirty="0"/>
              <a:t> </a:t>
            </a:r>
            <a:r>
              <a:rPr lang="en-US" dirty="0" err="1"/>
              <a:t>nitelikteki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toplumsallaşma</a:t>
            </a:r>
            <a:r>
              <a:rPr lang="en-US" dirty="0"/>
              <a:t> </a:t>
            </a:r>
            <a:r>
              <a:rPr lang="en-US" dirty="0" err="1"/>
              <a:t>aracıları</a:t>
            </a:r>
            <a:r>
              <a:rPr lang="en-US" dirty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en-US" dirty="0" err="1"/>
              <a:t>kurdukları</a:t>
            </a:r>
            <a:r>
              <a:rPr lang="en-US" dirty="0"/>
              <a:t> </a:t>
            </a:r>
            <a:r>
              <a:rPr lang="en-US" dirty="0" err="1"/>
              <a:t>temasla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cinsiyetleriyle</a:t>
            </a:r>
            <a:r>
              <a:rPr lang="en-US" dirty="0"/>
              <a:t> </a:t>
            </a:r>
            <a:r>
              <a:rPr lang="en-US" dirty="0" err="1"/>
              <a:t>uygunluk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gördükleri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normları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beklentileri</a:t>
            </a:r>
            <a:r>
              <a:rPr lang="en-US" dirty="0"/>
              <a:t> </a:t>
            </a:r>
            <a:r>
              <a:rPr lang="en-US" dirty="0" err="1"/>
              <a:t>içselleştirirler</a:t>
            </a:r>
            <a:r>
              <a:rPr lang="en-US" dirty="0"/>
              <a:t>. </a:t>
            </a:r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farklılıkları</a:t>
            </a:r>
            <a:r>
              <a:rPr lang="en-US" dirty="0"/>
              <a:t>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belirlenmez</a:t>
            </a:r>
            <a:r>
              <a:rPr lang="en-US" dirty="0"/>
              <a:t>, </a:t>
            </a:r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üretilir</a:t>
            </a:r>
            <a:r>
              <a:rPr lang="en-US" dirty="0"/>
              <a:t>. </a:t>
            </a:r>
          </a:p>
          <a:p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kez</a:t>
            </a:r>
            <a:r>
              <a:rPr lang="en-US" dirty="0"/>
              <a:t> “</a:t>
            </a:r>
            <a:r>
              <a:rPr lang="en-US" dirty="0" err="1"/>
              <a:t>atandığında</a:t>
            </a:r>
            <a:r>
              <a:rPr lang="en-US" dirty="0"/>
              <a:t>”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bireylerden</a:t>
            </a:r>
            <a:r>
              <a:rPr lang="en-US" dirty="0"/>
              <a:t> “</a:t>
            </a:r>
            <a:r>
              <a:rPr lang="en-US" dirty="0" err="1"/>
              <a:t>kadın</a:t>
            </a:r>
            <a:r>
              <a:rPr lang="en-US" dirty="0"/>
              <a:t>” </a:t>
            </a:r>
            <a:r>
              <a:rPr lang="en-US" dirty="0" err="1"/>
              <a:t>ya</a:t>
            </a:r>
            <a:r>
              <a:rPr lang="en-US" dirty="0"/>
              <a:t> da “</a:t>
            </a:r>
            <a:r>
              <a:rPr lang="en-US" dirty="0" err="1"/>
              <a:t>erkek</a:t>
            </a:r>
            <a:r>
              <a:rPr lang="en-US" dirty="0"/>
              <a:t>”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davranmalarını</a:t>
            </a:r>
            <a:r>
              <a:rPr lang="en-US" dirty="0"/>
              <a:t> </a:t>
            </a:r>
            <a:r>
              <a:rPr lang="en-US" dirty="0" err="1"/>
              <a:t>bekler</a:t>
            </a:r>
            <a:r>
              <a:rPr lang="en-US" dirty="0"/>
              <a:t>.</a:t>
            </a:r>
          </a:p>
          <a:p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A672FF-E57D-0240-9CB7-BE0B6A53B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42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52C73B8-EA2B-714B-BBF3-55B9132E1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1639" y="774298"/>
            <a:ext cx="8911687" cy="757218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R.W. </a:t>
            </a:r>
            <a:r>
              <a:rPr lang="tr-TR" b="1" dirty="0" err="1"/>
              <a:t>Connell</a:t>
            </a:r>
            <a:r>
              <a:rPr lang="tr-TR" b="1" dirty="0"/>
              <a:t>: Toplumsal Cinsiyetin Düzeni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B1107E-CF6D-B844-B299-6DD5F3BEF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174" y="2188725"/>
            <a:ext cx="9679021" cy="3628416"/>
          </a:xfrm>
        </p:spPr>
        <p:txBody>
          <a:bodyPr>
            <a:normAutofit/>
          </a:bodyPr>
          <a:lstStyle/>
          <a:p>
            <a:r>
              <a:rPr lang="en-US" sz="2000" dirty="0" err="1"/>
              <a:t>Ataerkillik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erillik</a:t>
            </a:r>
            <a:r>
              <a:rPr lang="en-US" sz="2000" dirty="0"/>
              <a:t> </a:t>
            </a:r>
            <a:r>
              <a:rPr lang="en-US" sz="2000" dirty="0" err="1"/>
              <a:t>kavramlarını</a:t>
            </a:r>
            <a:r>
              <a:rPr lang="en-US" sz="2000" dirty="0"/>
              <a:t>,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cinsiyet</a:t>
            </a:r>
            <a:r>
              <a:rPr lang="en-US" sz="2000" dirty="0"/>
              <a:t> </a:t>
            </a:r>
            <a:r>
              <a:rPr lang="en-US" sz="2000" dirty="0" err="1"/>
              <a:t>ilişkileri</a:t>
            </a:r>
            <a:r>
              <a:rPr lang="en-US" sz="2000" dirty="0"/>
              <a:t> </a:t>
            </a:r>
            <a:r>
              <a:rPr lang="en-US" sz="2000" dirty="0" err="1"/>
              <a:t>konusunda</a:t>
            </a:r>
            <a:r>
              <a:rPr lang="en-US" sz="2000" dirty="0"/>
              <a:t> </a:t>
            </a:r>
            <a:r>
              <a:rPr lang="en-US" sz="2000" dirty="0" err="1"/>
              <a:t>köprü</a:t>
            </a:r>
            <a:r>
              <a:rPr lang="en-US" sz="2000" dirty="0"/>
              <a:t> </a:t>
            </a:r>
            <a:r>
              <a:rPr lang="en-US" sz="2000" dirty="0" err="1"/>
              <a:t>kuran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kuram</a:t>
            </a:r>
            <a:r>
              <a:rPr lang="en-US" sz="2000" dirty="0"/>
              <a:t> </a:t>
            </a:r>
            <a:r>
              <a:rPr lang="en-US" sz="2000" dirty="0" err="1"/>
              <a:t>oluşturacak</a:t>
            </a:r>
            <a:r>
              <a:rPr lang="en-US" sz="2000" dirty="0"/>
              <a:t> </a:t>
            </a:r>
            <a:r>
              <a:rPr lang="en-US" sz="2000" dirty="0" err="1"/>
              <a:t>biçimde</a:t>
            </a:r>
            <a:r>
              <a:rPr lang="en-US" sz="2000" dirty="0"/>
              <a:t> </a:t>
            </a:r>
            <a:r>
              <a:rPr lang="en-US" sz="2000" dirty="0" err="1"/>
              <a:t>birleştirir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cinsiyet</a:t>
            </a:r>
            <a:r>
              <a:rPr lang="en-US" sz="2000" dirty="0"/>
              <a:t> </a:t>
            </a:r>
            <a:r>
              <a:rPr lang="en-US" sz="2000" dirty="0" err="1"/>
              <a:t>düzeni</a:t>
            </a:r>
            <a:r>
              <a:rPr lang="en-US" sz="2000" dirty="0"/>
              <a:t> -</a:t>
            </a:r>
            <a:r>
              <a:rPr lang="en-US" sz="2000" dirty="0" err="1"/>
              <a:t>toplumun</a:t>
            </a:r>
            <a:r>
              <a:rPr lang="en-US" sz="2000" dirty="0"/>
              <a:t> </a:t>
            </a:r>
            <a:r>
              <a:rPr lang="en-US" sz="2000" dirty="0" err="1"/>
              <a:t>genelinde</a:t>
            </a:r>
            <a:r>
              <a:rPr lang="en-US" sz="2000" dirty="0"/>
              <a:t> </a:t>
            </a:r>
            <a:r>
              <a:rPr lang="en-US" sz="2000" dirty="0" err="1"/>
              <a:t>yaygın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 </a:t>
            </a:r>
            <a:r>
              <a:rPr lang="en-US" sz="2000" dirty="0" err="1"/>
              <a:t>erillikler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dişillikler</a:t>
            </a:r>
            <a:r>
              <a:rPr lang="en-US" sz="2000" dirty="0"/>
              <a:t> </a:t>
            </a:r>
            <a:r>
              <a:rPr lang="en-US" sz="2000" dirty="0" err="1"/>
              <a:t>arasındaki</a:t>
            </a:r>
            <a:r>
              <a:rPr lang="en-US" sz="2000" dirty="0"/>
              <a:t> </a:t>
            </a:r>
            <a:r>
              <a:rPr lang="en-US" sz="2000" dirty="0" err="1"/>
              <a:t>iktidar</a:t>
            </a:r>
            <a:r>
              <a:rPr lang="en-US" sz="2000" dirty="0"/>
              <a:t> </a:t>
            </a:r>
            <a:r>
              <a:rPr lang="en-US" sz="2000" dirty="0" err="1"/>
              <a:t>ilişkilerini</a:t>
            </a:r>
            <a:r>
              <a:rPr lang="en-US" sz="2000" dirty="0"/>
              <a:t>- </a:t>
            </a:r>
            <a:r>
              <a:rPr lang="en-US" sz="2000" dirty="0" err="1"/>
              <a:t>biçimlendirmek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etkileşim</a:t>
            </a:r>
            <a:r>
              <a:rPr lang="en-US" sz="2000" dirty="0"/>
              <a:t> </a:t>
            </a:r>
            <a:r>
              <a:rPr lang="en-US" sz="2000" dirty="0" err="1"/>
              <a:t>halinde</a:t>
            </a:r>
            <a:r>
              <a:rPr lang="en-US" sz="2000" dirty="0"/>
              <a:t> </a:t>
            </a:r>
            <a:r>
              <a:rPr lang="en-US" sz="2000" dirty="0" err="1"/>
              <a:t>bulunan</a:t>
            </a:r>
            <a:r>
              <a:rPr lang="en-US" sz="2000" dirty="0"/>
              <a:t> </a:t>
            </a:r>
            <a:r>
              <a:rPr lang="en-US" sz="2000" dirty="0" err="1"/>
              <a:t>üç</a:t>
            </a:r>
            <a:r>
              <a:rPr lang="en-US" sz="2000" dirty="0"/>
              <a:t> </a:t>
            </a:r>
            <a:r>
              <a:rPr lang="en-US" sz="2000" dirty="0" err="1"/>
              <a:t>parçası</a:t>
            </a:r>
            <a:r>
              <a:rPr lang="en-US" sz="2000" dirty="0"/>
              <a:t> </a:t>
            </a:r>
            <a:r>
              <a:rPr lang="en-US" sz="2000" dirty="0" err="1"/>
              <a:t>olduğunu</a:t>
            </a:r>
            <a:r>
              <a:rPr lang="en-US" sz="2000" dirty="0"/>
              <a:t> </a:t>
            </a:r>
            <a:r>
              <a:rPr lang="en-US" sz="2000" dirty="0" err="1"/>
              <a:t>öne</a:t>
            </a:r>
            <a:r>
              <a:rPr lang="en-US" sz="2000" dirty="0"/>
              <a:t> </a:t>
            </a:r>
            <a:r>
              <a:rPr lang="en-US" sz="2000" dirty="0" err="1"/>
              <a:t>sürer</a:t>
            </a:r>
            <a:r>
              <a:rPr lang="en-US" sz="2000" dirty="0"/>
              <a:t>:</a:t>
            </a:r>
          </a:p>
          <a:p>
            <a:pPr lvl="1"/>
            <a:r>
              <a:rPr lang="en-US" sz="1800" b="1" dirty="0" err="1"/>
              <a:t>Emek</a:t>
            </a:r>
            <a:r>
              <a:rPr lang="en-US" sz="1800" b="1" dirty="0"/>
              <a:t>, </a:t>
            </a:r>
            <a:r>
              <a:rPr lang="en-US" sz="1800" b="1" dirty="0" err="1"/>
              <a:t>iktidar</a:t>
            </a:r>
            <a:r>
              <a:rPr lang="en-US" sz="1800" b="1" dirty="0"/>
              <a:t> </a:t>
            </a:r>
            <a:r>
              <a:rPr lang="en-US" sz="1800" b="1" dirty="0" err="1"/>
              <a:t>ve</a:t>
            </a:r>
            <a:r>
              <a:rPr lang="en-US" sz="1800" b="1" dirty="0"/>
              <a:t> cathexis </a:t>
            </a:r>
            <a:r>
              <a:rPr lang="en-US" sz="1800" dirty="0"/>
              <a:t>(</a:t>
            </a:r>
            <a:r>
              <a:rPr lang="en-US" sz="1800" dirty="0" err="1"/>
              <a:t>kişisel</a:t>
            </a:r>
            <a:r>
              <a:rPr lang="en-US" sz="1800" dirty="0"/>
              <a:t>/</a:t>
            </a:r>
            <a:r>
              <a:rPr lang="en-US" sz="1800" dirty="0" err="1"/>
              <a:t>cinsel</a:t>
            </a:r>
            <a:r>
              <a:rPr lang="en-US" sz="1800" dirty="0"/>
              <a:t> </a:t>
            </a:r>
            <a:r>
              <a:rPr lang="en-US" sz="1800" dirty="0" err="1"/>
              <a:t>ilişkiler</a:t>
            </a:r>
            <a:r>
              <a:rPr lang="en-US" sz="1800" dirty="0"/>
              <a:t>) </a:t>
            </a:r>
            <a:r>
              <a:rPr lang="en-US" sz="1800" dirty="0" err="1"/>
              <a:t>toplumun</a:t>
            </a:r>
            <a:r>
              <a:rPr lang="en-US" sz="1800" dirty="0"/>
              <a:t> </a:t>
            </a:r>
            <a:r>
              <a:rPr lang="en-US" sz="1800" dirty="0" err="1"/>
              <a:t>birbirinden</a:t>
            </a:r>
            <a:r>
              <a:rPr lang="en-US" sz="1800" dirty="0"/>
              <a:t> </a:t>
            </a:r>
            <a:r>
              <a:rPr lang="en-US" sz="1800" dirty="0" err="1"/>
              <a:t>ayrı</a:t>
            </a:r>
            <a:r>
              <a:rPr lang="en-US" sz="1800" dirty="0"/>
              <a:t> </a:t>
            </a:r>
            <a:r>
              <a:rPr lang="en-US" sz="1800" dirty="0" err="1"/>
              <a:t>ama</a:t>
            </a:r>
            <a:r>
              <a:rPr lang="en-US" sz="1800" dirty="0"/>
              <a:t> </a:t>
            </a:r>
            <a:r>
              <a:rPr lang="en-US" sz="1800" dirty="0" err="1"/>
              <a:t>birlikte</a:t>
            </a:r>
            <a:r>
              <a:rPr lang="en-US" sz="1800" dirty="0"/>
              <a:t> </a:t>
            </a:r>
            <a:r>
              <a:rPr lang="en-US" sz="1800" dirty="0" err="1"/>
              <a:t>işleyen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 </a:t>
            </a:r>
            <a:r>
              <a:rPr lang="en-US" sz="1800" dirty="0" err="1"/>
              <a:t>birbirine</a:t>
            </a:r>
            <a:r>
              <a:rPr lang="en-US" sz="1800" dirty="0"/>
              <a:t> </a:t>
            </a:r>
            <a:r>
              <a:rPr lang="en-US" sz="1800" dirty="0" err="1"/>
              <a:t>göre</a:t>
            </a:r>
            <a:r>
              <a:rPr lang="en-US" sz="1800" dirty="0"/>
              <a:t> </a:t>
            </a:r>
            <a:r>
              <a:rPr lang="en-US" sz="1800" dirty="0" err="1"/>
              <a:t>değişen</a:t>
            </a:r>
            <a:r>
              <a:rPr lang="en-US" sz="1800" dirty="0"/>
              <a:t>, </a:t>
            </a:r>
            <a:r>
              <a:rPr lang="en-US" sz="1800" dirty="0" err="1"/>
              <a:t>birbiriyle</a:t>
            </a:r>
            <a:r>
              <a:rPr lang="en-US" sz="1800" dirty="0"/>
              <a:t> </a:t>
            </a:r>
            <a:r>
              <a:rPr lang="en-US" sz="1800" dirty="0" err="1"/>
              <a:t>ilişkili</a:t>
            </a:r>
            <a:r>
              <a:rPr lang="en-US" sz="1800" dirty="0"/>
              <a:t> </a:t>
            </a:r>
            <a:r>
              <a:rPr lang="en-US" sz="1800" dirty="0" err="1"/>
              <a:t>parçalarıdır</a:t>
            </a:r>
            <a:r>
              <a:rPr lang="en-US" sz="1800" dirty="0"/>
              <a:t>.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5E238-F2E4-284B-8796-F1DF118C3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711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779482-FC37-AE48-AA25-25E8437F9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9482" y="787782"/>
            <a:ext cx="9739607" cy="1105786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İşlevselci</a:t>
            </a:r>
            <a:r>
              <a:rPr lang="tr-TR" dirty="0"/>
              <a:t> Yaklaşımlar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02E0C1-414E-B54D-A24D-AC911E052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902" y="2159541"/>
            <a:ext cx="9393709" cy="3424136"/>
          </a:xfrm>
        </p:spPr>
        <p:txBody>
          <a:bodyPr>
            <a:normAutofit/>
          </a:bodyPr>
          <a:lstStyle/>
          <a:p>
            <a:r>
              <a:rPr lang="en-US" sz="2000" dirty="0" err="1"/>
              <a:t>İşlevselci</a:t>
            </a:r>
            <a:r>
              <a:rPr lang="en-US" sz="2000" dirty="0"/>
              <a:t> </a:t>
            </a:r>
            <a:r>
              <a:rPr lang="en-US" sz="2000" dirty="0" err="1"/>
              <a:t>yaklaşım</a:t>
            </a:r>
            <a:r>
              <a:rPr lang="en-US" sz="2000" dirty="0"/>
              <a:t>, </a:t>
            </a:r>
            <a:r>
              <a:rPr lang="en-US" sz="2000" dirty="0" err="1"/>
              <a:t>toplumu</a:t>
            </a:r>
            <a:r>
              <a:rPr lang="en-US" sz="2000" dirty="0"/>
              <a:t>, </a:t>
            </a:r>
            <a:r>
              <a:rPr lang="en-US" sz="2000" dirty="0" err="1"/>
              <a:t>parçaları</a:t>
            </a:r>
            <a:r>
              <a:rPr lang="en-US" sz="2000" dirty="0"/>
              <a:t> </a:t>
            </a:r>
            <a:r>
              <a:rPr lang="en-US" sz="2000" dirty="0" err="1"/>
              <a:t>birbiriyle</a:t>
            </a:r>
            <a:r>
              <a:rPr lang="en-US" sz="2000" dirty="0"/>
              <a:t> </a:t>
            </a:r>
            <a:r>
              <a:rPr lang="en-US" sz="2000" dirty="0" err="1"/>
              <a:t>bağlantılı</a:t>
            </a:r>
            <a:r>
              <a:rPr lang="en-US" sz="2000" dirty="0"/>
              <a:t> </a:t>
            </a:r>
            <a:r>
              <a:rPr lang="en-US" sz="2000" dirty="0" err="1"/>
              <a:t>olan</a:t>
            </a:r>
            <a:r>
              <a:rPr lang="en-US" sz="2000" dirty="0"/>
              <a:t>, </a:t>
            </a:r>
            <a:r>
              <a:rPr lang="en-US" sz="2000" dirty="0" err="1"/>
              <a:t>bu</a:t>
            </a:r>
            <a:r>
              <a:rPr lang="en-US" sz="2000" dirty="0"/>
              <a:t> </a:t>
            </a:r>
            <a:r>
              <a:rPr lang="en-US" sz="2000" dirty="0" err="1"/>
              <a:t>parçalar</a:t>
            </a:r>
            <a:r>
              <a:rPr lang="en-US" sz="2000" dirty="0"/>
              <a:t> </a:t>
            </a:r>
            <a:r>
              <a:rPr lang="en-US" sz="2000" dirty="0" err="1"/>
              <a:t>dengedeyken</a:t>
            </a:r>
            <a:r>
              <a:rPr lang="en-US" sz="2000" dirty="0"/>
              <a:t> </a:t>
            </a:r>
            <a:r>
              <a:rPr lang="en-US" sz="2000" dirty="0" err="1"/>
              <a:t>akıcı</a:t>
            </a:r>
            <a:r>
              <a:rPr lang="en-US" sz="2000" dirty="0"/>
              <a:t> </a:t>
            </a:r>
            <a:r>
              <a:rPr lang="en-US" sz="2000" dirty="0" err="1"/>
              <a:t>biçimde</a:t>
            </a:r>
            <a:r>
              <a:rPr lang="en-US" sz="2000" dirty="0"/>
              <a:t> </a:t>
            </a:r>
            <a:r>
              <a:rPr lang="en-US" sz="2000" dirty="0" err="1"/>
              <a:t>işleyen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dayanışmayı</a:t>
            </a:r>
            <a:r>
              <a:rPr lang="en-US" sz="2000" dirty="0"/>
              <a:t> </a:t>
            </a:r>
            <a:r>
              <a:rPr lang="en-US" sz="2000" dirty="0" err="1"/>
              <a:t>üreten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dizge</a:t>
            </a:r>
            <a:r>
              <a:rPr lang="en-US" sz="2000" dirty="0"/>
              <a:t>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görür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cinsiyetle</a:t>
            </a:r>
            <a:r>
              <a:rPr lang="en-US" sz="2000" dirty="0"/>
              <a:t> </a:t>
            </a:r>
            <a:r>
              <a:rPr lang="en-US" sz="2000" dirty="0" err="1"/>
              <a:t>ilgili</a:t>
            </a:r>
            <a:r>
              <a:rPr lang="en-US" sz="2000" dirty="0"/>
              <a:t> </a:t>
            </a:r>
            <a:r>
              <a:rPr lang="en-US" sz="2000" dirty="0" err="1"/>
              <a:t>işlevselci</a:t>
            </a:r>
            <a:r>
              <a:rPr lang="en-US" sz="2000" dirty="0"/>
              <a:t> </a:t>
            </a:r>
            <a:r>
              <a:rPr lang="en-US" sz="2000" dirty="0" err="1"/>
              <a:t>yaklaşımlar</a:t>
            </a:r>
            <a:r>
              <a:rPr lang="en-US" sz="2000" dirty="0"/>
              <a:t>,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cinsiyet</a:t>
            </a:r>
            <a:r>
              <a:rPr lang="en-US" sz="2000" dirty="0"/>
              <a:t> </a:t>
            </a:r>
            <a:r>
              <a:rPr lang="en-US" sz="2000" dirty="0" err="1"/>
              <a:t>farklılıklarının</a:t>
            </a:r>
            <a:r>
              <a:rPr lang="en-US" sz="2000" dirty="0"/>
              <a:t> </a:t>
            </a:r>
            <a:r>
              <a:rPr lang="en-US" sz="2000" dirty="0" err="1"/>
              <a:t>toplumsal</a:t>
            </a:r>
            <a:r>
              <a:rPr lang="en-US" sz="2000" dirty="0"/>
              <a:t> </a:t>
            </a:r>
            <a:r>
              <a:rPr lang="en-US" sz="2000" dirty="0" err="1"/>
              <a:t>istikrar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kaynaşmaya</a:t>
            </a:r>
            <a:r>
              <a:rPr lang="en-US" sz="2000" dirty="0"/>
              <a:t> </a:t>
            </a:r>
            <a:r>
              <a:rPr lang="en-US" sz="2000" dirty="0" err="1"/>
              <a:t>katkıda</a:t>
            </a:r>
            <a:r>
              <a:rPr lang="en-US" sz="2000" dirty="0"/>
              <a:t> </a:t>
            </a:r>
            <a:r>
              <a:rPr lang="en-US" sz="2000" dirty="0" err="1"/>
              <a:t>bulunduğunu</a:t>
            </a:r>
            <a:r>
              <a:rPr lang="en-US" sz="2000" dirty="0"/>
              <a:t> </a:t>
            </a:r>
            <a:r>
              <a:rPr lang="en-US" sz="2000" dirty="0" err="1"/>
              <a:t>göstermeye</a:t>
            </a:r>
            <a:r>
              <a:rPr lang="en-US" sz="2000" dirty="0"/>
              <a:t> </a:t>
            </a:r>
            <a:r>
              <a:rPr lang="en-US" sz="2000" dirty="0" err="1"/>
              <a:t>çalışırlar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61DCCF-3606-5B4D-AA25-AF25C38B5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35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E77A8A-7DC6-344F-B107-5585D8AF6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6225"/>
          </a:xfrm>
        </p:spPr>
        <p:txBody>
          <a:bodyPr>
            <a:normAutofit fontScale="90000"/>
          </a:bodyPr>
          <a:lstStyle/>
          <a:p>
            <a:r>
              <a:rPr lang="tr-TR" dirty="0"/>
              <a:t>Feminist Yaklaşımlar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7058CD-1B94-5342-879F-0024BCBA5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93527"/>
            <a:ext cx="8915400" cy="4560887"/>
          </a:xfrm>
        </p:spPr>
        <p:txBody>
          <a:bodyPr>
            <a:noAutofit/>
          </a:bodyPr>
          <a:lstStyle/>
          <a:p>
            <a:r>
              <a:rPr lang="en-US" sz="2400" dirty="0"/>
              <a:t>Feminist </a:t>
            </a:r>
            <a:r>
              <a:rPr lang="en-US" sz="2400" dirty="0" err="1"/>
              <a:t>hareketler</a:t>
            </a:r>
            <a:r>
              <a:rPr lang="en-US" sz="2400" dirty="0"/>
              <a:t>, </a:t>
            </a:r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cinsiyet</a:t>
            </a:r>
            <a:r>
              <a:rPr lang="en-US" sz="2400" dirty="0"/>
              <a:t> </a:t>
            </a:r>
            <a:r>
              <a:rPr lang="en-US" sz="2400" dirty="0" err="1"/>
              <a:t>eşitsizliklerini</a:t>
            </a:r>
            <a:r>
              <a:rPr lang="en-US" sz="2400" dirty="0"/>
              <a:t> </a:t>
            </a:r>
            <a:r>
              <a:rPr lang="en-US" sz="2400" dirty="0" err="1"/>
              <a:t>açıklamayı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eşitsizliklerin</a:t>
            </a:r>
            <a:r>
              <a:rPr lang="en-US" sz="2400" dirty="0"/>
              <a:t> </a:t>
            </a:r>
            <a:r>
              <a:rPr lang="en-US" sz="2400" dirty="0" err="1"/>
              <a:t>üstesinden</a:t>
            </a:r>
            <a:r>
              <a:rPr lang="en-US" sz="2400" dirty="0"/>
              <a:t> </a:t>
            </a:r>
            <a:r>
              <a:rPr lang="en-US" sz="2400" dirty="0" err="1"/>
              <a:t>gelinebilmesi</a:t>
            </a:r>
            <a:r>
              <a:rPr lang="en-US" sz="2400" dirty="0"/>
              <a:t> </a:t>
            </a:r>
            <a:r>
              <a:rPr lang="en-US" sz="2400" dirty="0" err="1"/>
              <a:t>için</a:t>
            </a:r>
            <a:r>
              <a:rPr lang="en-US" sz="2400" dirty="0"/>
              <a:t> </a:t>
            </a:r>
            <a:r>
              <a:rPr lang="en-US" sz="2400" dirty="0" err="1"/>
              <a:t>gündem</a:t>
            </a:r>
            <a:r>
              <a:rPr lang="en-US" sz="2400" dirty="0"/>
              <a:t> </a:t>
            </a:r>
            <a:r>
              <a:rPr lang="en-US" sz="2400" dirty="0" err="1"/>
              <a:t>oluşturmayı</a:t>
            </a:r>
            <a:r>
              <a:rPr lang="en-US" sz="2400" dirty="0"/>
              <a:t> </a:t>
            </a:r>
            <a:r>
              <a:rPr lang="en-US" sz="2400" dirty="0" err="1"/>
              <a:t>amaçlar</a:t>
            </a:r>
            <a:r>
              <a:rPr lang="en-US" sz="2400" dirty="0"/>
              <a:t>. </a:t>
            </a:r>
          </a:p>
          <a:p>
            <a:r>
              <a:rPr lang="en-US" sz="2400" dirty="0"/>
              <a:t>Feminist </a:t>
            </a:r>
            <a:r>
              <a:rPr lang="en-US" sz="2400" dirty="0" err="1"/>
              <a:t>kuramlar</a:t>
            </a:r>
            <a:r>
              <a:rPr lang="en-US" sz="2400" dirty="0"/>
              <a:t>, </a:t>
            </a:r>
            <a:r>
              <a:rPr lang="en-US" sz="2400" dirty="0" err="1"/>
              <a:t>toplumsal</a:t>
            </a:r>
            <a:r>
              <a:rPr lang="en-US" sz="2400" dirty="0"/>
              <a:t> </a:t>
            </a:r>
            <a:r>
              <a:rPr lang="en-US" sz="2400" dirty="0" err="1"/>
              <a:t>cinsiyet</a:t>
            </a:r>
            <a:r>
              <a:rPr lang="en-US" sz="2400" dirty="0"/>
              <a:t> </a:t>
            </a:r>
            <a:r>
              <a:rPr lang="en-US" sz="2400" dirty="0" err="1"/>
              <a:t>eşitsizlikleriyle</a:t>
            </a:r>
            <a:r>
              <a:rPr lang="en-US" sz="2400" dirty="0"/>
              <a:t> </a:t>
            </a:r>
            <a:r>
              <a:rPr lang="en-US" sz="2400" dirty="0" err="1"/>
              <a:t>ilgili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birbiriyle</a:t>
            </a:r>
            <a:r>
              <a:rPr lang="en-US" sz="2400" dirty="0"/>
              <a:t> </a:t>
            </a:r>
            <a:r>
              <a:rPr lang="en-US" sz="2400" dirty="0" err="1"/>
              <a:t>yüksek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karşıtlık</a:t>
            </a:r>
            <a:r>
              <a:rPr lang="en-US" sz="2400" dirty="0"/>
              <a:t> </a:t>
            </a:r>
            <a:r>
              <a:rPr lang="en-US" sz="2400" dirty="0" err="1"/>
              <a:t>sergileyebilmektedir</a:t>
            </a:r>
            <a:r>
              <a:rPr lang="en-US" sz="2400" dirty="0"/>
              <a:t>. </a:t>
            </a:r>
          </a:p>
          <a:p>
            <a:r>
              <a:rPr lang="en-US" sz="2400" dirty="0"/>
              <a:t>Liberal, </a:t>
            </a:r>
            <a:r>
              <a:rPr lang="en-US" sz="2400" dirty="0" err="1"/>
              <a:t>sosyalist</a:t>
            </a:r>
            <a:r>
              <a:rPr lang="en-US" sz="2400" dirty="0"/>
              <a:t> yada </a:t>
            </a:r>
            <a:r>
              <a:rPr lang="en-US" sz="2400" dirty="0" err="1"/>
              <a:t>Marksist</a:t>
            </a:r>
            <a:r>
              <a:rPr lang="en-US" sz="2400" dirty="0"/>
              <a:t>, </a:t>
            </a:r>
            <a:r>
              <a:rPr lang="en-US" sz="2400" dirty="0" err="1"/>
              <a:t>Köktenci</a:t>
            </a:r>
            <a:r>
              <a:rPr lang="en-US" sz="2400" dirty="0"/>
              <a:t>, </a:t>
            </a:r>
            <a:r>
              <a:rPr lang="en-US" sz="2400" dirty="0" err="1"/>
              <a:t>Siyah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Postmodern Feminism</a:t>
            </a:r>
            <a:endParaRPr lang="tr-TR" sz="2400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8FE4FB6-B43F-E54D-AC5C-C4226D51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84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2E77A8A-7DC6-344F-B107-5585D8AF6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0697" y="1185362"/>
            <a:ext cx="8911687" cy="669561"/>
          </a:xfrm>
        </p:spPr>
        <p:txBody>
          <a:bodyPr>
            <a:normAutofit fontScale="90000"/>
          </a:bodyPr>
          <a:lstStyle/>
          <a:p>
            <a:r>
              <a:rPr lang="tr-TR" sz="4000" b="1" dirty="0"/>
              <a:t>Liberal feminizm</a:t>
            </a:r>
            <a:br>
              <a:rPr lang="tr-TR" dirty="0"/>
            </a:b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8FE4FB6-B43F-E54D-AC5C-C4226D514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" name="Unvan 1">
            <a:extLst>
              <a:ext uri="{FF2B5EF4-FFF2-40B4-BE49-F238E27FC236}">
                <a16:creationId xmlns:a16="http://schemas.microsoft.com/office/drawing/2014/main" id="{0E1C2DFF-BB2E-4D40-8FE2-19BE5ACE9AF1}"/>
              </a:ext>
            </a:extLst>
          </p:cNvPr>
          <p:cNvSpPr txBox="1">
            <a:spLocks/>
          </p:cNvSpPr>
          <p:nvPr/>
        </p:nvSpPr>
        <p:spPr>
          <a:xfrm>
            <a:off x="1860697" y="1971407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/>
              <a:t>Sosyalist ve </a:t>
            </a:r>
            <a:r>
              <a:rPr lang="tr-TR" b="1" dirty="0" err="1"/>
              <a:t>Marxçı</a:t>
            </a:r>
            <a:r>
              <a:rPr lang="tr-TR" b="1" dirty="0"/>
              <a:t> feminizm</a:t>
            </a:r>
            <a:br>
              <a:rPr lang="tr-TR" dirty="0"/>
            </a:br>
            <a:endParaRPr lang="tr-TR" dirty="0"/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78E89F15-4A4C-9242-A4BE-0B4830F6027B}"/>
              </a:ext>
            </a:extLst>
          </p:cNvPr>
          <p:cNvSpPr txBox="1">
            <a:spLocks/>
          </p:cNvSpPr>
          <p:nvPr/>
        </p:nvSpPr>
        <p:spPr>
          <a:xfrm>
            <a:off x="1860698" y="2883869"/>
            <a:ext cx="8911687" cy="73685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b="1" dirty="0" err="1"/>
              <a:t>Köktenci</a:t>
            </a:r>
            <a:r>
              <a:rPr lang="en-US" b="1" dirty="0"/>
              <a:t> </a:t>
            </a:r>
            <a:r>
              <a:rPr lang="en-US" b="1" dirty="0" err="1"/>
              <a:t>feminizm</a:t>
            </a:r>
            <a:endParaRPr lang="tr-TR" dirty="0"/>
          </a:p>
        </p:txBody>
      </p:sp>
      <p:sp>
        <p:nvSpPr>
          <p:cNvPr id="11" name="Unvan 1">
            <a:extLst>
              <a:ext uri="{FF2B5EF4-FFF2-40B4-BE49-F238E27FC236}">
                <a16:creationId xmlns:a16="http://schemas.microsoft.com/office/drawing/2014/main" id="{DEBEAE3D-CC5C-CF44-A751-1E605B2964E1}"/>
              </a:ext>
            </a:extLst>
          </p:cNvPr>
          <p:cNvSpPr txBox="1">
            <a:spLocks/>
          </p:cNvSpPr>
          <p:nvPr/>
        </p:nvSpPr>
        <p:spPr>
          <a:xfrm>
            <a:off x="1959949" y="4755714"/>
            <a:ext cx="8887872" cy="6895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/>
              <a:t>Siyah feminizm</a:t>
            </a:r>
            <a:br>
              <a:rPr lang="tr-TR" dirty="0"/>
            </a:br>
            <a:endParaRPr lang="tr-TR" dirty="0"/>
          </a:p>
        </p:txBody>
      </p:sp>
      <p:sp>
        <p:nvSpPr>
          <p:cNvPr id="12" name="Unvan 1">
            <a:extLst>
              <a:ext uri="{FF2B5EF4-FFF2-40B4-BE49-F238E27FC236}">
                <a16:creationId xmlns:a16="http://schemas.microsoft.com/office/drawing/2014/main" id="{370C3BBD-3A0A-3644-9844-CF4E56C22233}"/>
              </a:ext>
            </a:extLst>
          </p:cNvPr>
          <p:cNvSpPr txBox="1">
            <a:spLocks/>
          </p:cNvSpPr>
          <p:nvPr/>
        </p:nvSpPr>
        <p:spPr>
          <a:xfrm>
            <a:off x="1959949" y="3853693"/>
            <a:ext cx="9643914" cy="6943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tr-TR" b="1" dirty="0" err="1"/>
              <a:t>Postmodern</a:t>
            </a:r>
            <a:r>
              <a:rPr lang="tr-TR" b="1" dirty="0"/>
              <a:t> Feministler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9218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İçerik Yer Tutucusu 7">
            <a:extLst>
              <a:ext uri="{FF2B5EF4-FFF2-40B4-BE49-F238E27FC236}">
                <a16:creationId xmlns:a16="http://schemas.microsoft.com/office/drawing/2014/main" id="{2D6420ED-7B5C-8D40-9BE3-00EA5480F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38480" y="586825"/>
            <a:ext cx="3346971" cy="5914008"/>
          </a:xfrm>
        </p:spPr>
      </p:pic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0441D0B-2C4D-1B44-A7F8-A1A29345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9" name="İçerik Yer Tutucusu 7">
            <a:extLst>
              <a:ext uri="{FF2B5EF4-FFF2-40B4-BE49-F238E27FC236}">
                <a16:creationId xmlns:a16="http://schemas.microsoft.com/office/drawing/2014/main" id="{D6B01E27-5C0F-BD44-BED7-8FD61E07E8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088" y="1782726"/>
            <a:ext cx="7203392" cy="377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3091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1214</TotalTime>
  <Words>382</Words>
  <Application>Microsoft Macintosh PowerPoint</Application>
  <PresentationFormat>Geniş ekran</PresentationFormat>
  <Paragraphs>41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Duman</vt:lpstr>
      <vt:lpstr>Sosyolojiye Giriş </vt:lpstr>
      <vt:lpstr>Toplumsal cinsiyet   </vt:lpstr>
      <vt:lpstr>Toplumsal Cinsiyet ve Biyolojik Farklılıklar Doğal mı? </vt:lpstr>
      <vt:lpstr>Toplumsal Cinsiyetin Toplumsallaşması </vt:lpstr>
      <vt:lpstr>R.W. Connell: Toplumsal Cinsiyetin Düzeni </vt:lpstr>
      <vt:lpstr>İşlevselci Yaklaşımlar </vt:lpstr>
      <vt:lpstr>Feminist Yaklaşımlar </vt:lpstr>
      <vt:lpstr>Liberal feminizm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44</cp:revision>
  <dcterms:created xsi:type="dcterms:W3CDTF">2018-10-01T18:52:37Z</dcterms:created>
  <dcterms:modified xsi:type="dcterms:W3CDTF">2019-01-18T20:37:30Z</dcterms:modified>
</cp:coreProperties>
</file>