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70" r:id="rId12"/>
    <p:sldId id="271" r:id="rId13"/>
    <p:sldId id="273" r:id="rId14"/>
    <p:sldId id="275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6" r:id="rId23"/>
    <p:sldId id="288" r:id="rId24"/>
    <p:sldId id="290" r:id="rId25"/>
    <p:sldId id="291" r:id="rId26"/>
    <p:sldId id="293" r:id="rId27"/>
    <p:sldId id="292" r:id="rId28"/>
    <p:sldId id="294" r:id="rId29"/>
    <p:sldId id="295" r:id="rId30"/>
    <p:sldId id="296" r:id="rId31"/>
    <p:sldId id="297" r:id="rId32"/>
    <p:sldId id="298" r:id="rId33"/>
    <p:sldId id="299" r:id="rId34"/>
    <p:sldId id="300" r:id="rId35"/>
    <p:sldId id="301" r:id="rId36"/>
    <p:sldId id="302" r:id="rId37"/>
    <p:sldId id="303" r:id="rId38"/>
    <p:sldId id="304" r:id="rId39"/>
    <p:sldId id="305" r:id="rId40"/>
    <p:sldId id="306" r:id="rId41"/>
    <p:sldId id="307" r:id="rId42"/>
    <p:sldId id="308" r:id="rId4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2193-384E-4EB8-ABC6-04560CB8DDF5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0473-3882-4006-9523-7CBB601EA3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2193-384E-4EB8-ABC6-04560CB8DDF5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0473-3882-4006-9523-7CBB601EA3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2193-384E-4EB8-ABC6-04560CB8DDF5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0473-3882-4006-9523-7CBB601EA3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2193-384E-4EB8-ABC6-04560CB8DDF5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0473-3882-4006-9523-7CBB601EA3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2193-384E-4EB8-ABC6-04560CB8DDF5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0473-3882-4006-9523-7CBB601EA3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2193-384E-4EB8-ABC6-04560CB8DDF5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0473-3882-4006-9523-7CBB601EA3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2193-384E-4EB8-ABC6-04560CB8DDF5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0473-3882-4006-9523-7CBB601EA3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2193-384E-4EB8-ABC6-04560CB8DDF5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0473-3882-4006-9523-7CBB601EA3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2193-384E-4EB8-ABC6-04560CB8DDF5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0473-3882-4006-9523-7CBB601EA3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2193-384E-4EB8-ABC6-04560CB8DDF5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0473-3882-4006-9523-7CBB601EA35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2193-384E-4EB8-ABC6-04560CB8DDF5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63F0473-3882-4006-9523-7CBB601EA35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FB52193-384E-4EB8-ABC6-04560CB8DDF5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63F0473-3882-4006-9523-7CBB601EA359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ADLİ YAZIŞMA TÜRLERİ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Öğr</a:t>
            </a:r>
            <a:r>
              <a:rPr lang="tr-TR" dirty="0" smtClean="0"/>
              <a:t>. Gör. Hülya </a:t>
            </a:r>
            <a:r>
              <a:rPr lang="tr-TR" dirty="0" err="1" smtClean="0"/>
              <a:t>Gürsoy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Tensip Tutanağı (Tensip Kararı)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Tensip tutanağı, ya da yeni adıyla “duruşmaya hazırlık tutanağı” dava açıldıktan </a:t>
            </a:r>
            <a:r>
              <a:rPr lang="tr-TR" dirty="0" smtClean="0"/>
              <a:t>sonra mahkeme </a:t>
            </a:r>
            <a:r>
              <a:rPr lang="tr-TR" dirty="0"/>
              <a:t>tarafından hazırlanan ve taraflara ya da üçüncü şahıslara ilk duruşmaya </a:t>
            </a:r>
            <a:r>
              <a:rPr lang="tr-TR" dirty="0" smtClean="0"/>
              <a:t>kadar yapılması </a:t>
            </a:r>
            <a:r>
              <a:rPr lang="tr-TR" dirty="0"/>
              <a:t>gerekli işlemleri duyuran, tarafları duruşma gününden haberdar eden bir </a:t>
            </a:r>
            <a:r>
              <a:rPr lang="tr-TR" dirty="0" smtClean="0"/>
              <a:t>mahkeme kararıdır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Duruşma Tutanağı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Duruşma için tutanak düzenlenir ve tutanak duruşma hakimi ile zabıt katibi </a:t>
            </a:r>
            <a:r>
              <a:rPr lang="tr-TR" dirty="0" smtClean="0"/>
              <a:t>tarafından imzalanır</a:t>
            </a:r>
            <a:r>
              <a:rPr lang="tr-TR" dirty="0"/>
              <a:t>. Duruşmanın nasıl yapılacağı hakkında Ceza Yargılama Yasasında </a:t>
            </a:r>
            <a:r>
              <a:rPr lang="tr-TR" dirty="0" smtClean="0"/>
              <a:t>gösterilen kurallara </a:t>
            </a:r>
            <a:r>
              <a:rPr lang="tr-TR" dirty="0"/>
              <a:t>uyulup uyulmadığı ancak tutanakla saptanabilir. Tutanakta silindi ve </a:t>
            </a:r>
            <a:r>
              <a:rPr lang="tr-TR" dirty="0" smtClean="0"/>
              <a:t>kazıntı yapılamaz</a:t>
            </a:r>
            <a:r>
              <a:rPr lang="tr-TR" dirty="0"/>
              <a:t>. Farkına varılan yanlışların düzeltilmesi ve tutanağa ekler yapılması </a:t>
            </a:r>
            <a:r>
              <a:rPr lang="tr-TR" dirty="0" smtClean="0"/>
              <a:t>halinde bunların </a:t>
            </a:r>
            <a:r>
              <a:rPr lang="tr-TR" dirty="0"/>
              <a:t>ayrıca hakim ve tutanak katibi tarafından imza edilmesi gerekir. </a:t>
            </a:r>
            <a:endParaRPr lang="tr-TR" dirty="0" smtClean="0"/>
          </a:p>
          <a:p>
            <a:r>
              <a:rPr lang="tr-TR" dirty="0" smtClean="0"/>
              <a:t>Tutanak yazılırken imzalama </a:t>
            </a:r>
            <a:r>
              <a:rPr lang="tr-TR" dirty="0"/>
              <a:t>işinde kısa ömürlü boya kalemi ile kurşun kalem kullanılmamalıdır. Tutanağın </a:t>
            </a:r>
            <a:r>
              <a:rPr lang="tr-TR" dirty="0" smtClean="0"/>
              <a:t>her sahifesi </a:t>
            </a:r>
            <a:r>
              <a:rPr lang="tr-TR" dirty="0"/>
              <a:t>duruşma hakimleri ve zabıt katibi tarafından ayrı ayrı imza edilmeli ve tutanak </a:t>
            </a:r>
            <a:r>
              <a:rPr lang="tr-TR" dirty="0" smtClean="0"/>
              <a:t>hiçbir zaman </a:t>
            </a:r>
            <a:r>
              <a:rPr lang="tr-TR" dirty="0"/>
              <a:t>imzasız bırakılmamalıdır. Aksine hareket bozmaya neden olur. İmza </a:t>
            </a:r>
            <a:r>
              <a:rPr lang="tr-TR" dirty="0" smtClean="0"/>
              <a:t>edilmeyen tutanağın </a:t>
            </a:r>
            <a:r>
              <a:rPr lang="tr-TR" dirty="0"/>
              <a:t>ilgili olduğu oturumun tekrarlanması icap eder.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Duruşma Tutanağı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dirty="0">
                <a:solidFill>
                  <a:srgbClr val="C00000"/>
                </a:solidFill>
              </a:rPr>
              <a:t>Duruşma tutanağına</a:t>
            </a:r>
            <a:r>
              <a:rPr lang="tr-TR" dirty="0" smtClean="0">
                <a:solidFill>
                  <a:srgbClr val="C00000"/>
                </a:solidFill>
              </a:rPr>
              <a:t>;</a:t>
            </a:r>
          </a:p>
          <a:p>
            <a:pPr>
              <a:buNone/>
            </a:pPr>
            <a:endParaRPr lang="tr-TR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tr-TR" dirty="0"/>
              <a:t>a) Duruşmanın yapıldığı yer ve tarih</a:t>
            </a:r>
          </a:p>
          <a:p>
            <a:pPr>
              <a:buNone/>
            </a:pPr>
            <a:r>
              <a:rPr lang="tr-TR" dirty="0"/>
              <a:t>b) Hakimlerin, cumhuriyet Savcısının, tutanak katibinin ve varsa tercümanın adı ve</a:t>
            </a:r>
          </a:p>
          <a:p>
            <a:pPr>
              <a:buNone/>
            </a:pPr>
            <a:r>
              <a:rPr lang="tr-TR" dirty="0"/>
              <a:t>soyadı,</a:t>
            </a:r>
          </a:p>
          <a:p>
            <a:pPr>
              <a:buNone/>
            </a:pPr>
            <a:r>
              <a:rPr lang="tr-TR" dirty="0"/>
              <a:t>c) İddianamede yazılı suçun ne olduğu,</a:t>
            </a:r>
          </a:p>
          <a:p>
            <a:pPr>
              <a:buNone/>
            </a:pPr>
            <a:r>
              <a:rPr lang="tr-TR" dirty="0"/>
              <a:t>d) Davacı ve sanık ile vekillerinin adı ve soyadı</a:t>
            </a:r>
          </a:p>
          <a:p>
            <a:pPr>
              <a:buNone/>
            </a:pPr>
            <a:r>
              <a:rPr lang="tr-TR" dirty="0"/>
              <a:t>e) Duruşmanın açık mı gizli mi yapıldığı,</a:t>
            </a:r>
          </a:p>
          <a:p>
            <a:pPr>
              <a:buNone/>
            </a:pPr>
            <a:r>
              <a:rPr lang="tr-TR" dirty="0"/>
              <a:t>f) Duruşma sırasında yapılan tüm işlemler (bu işlemler; duruşmada okunarak evrak ve</a:t>
            </a:r>
          </a:p>
          <a:p>
            <a:pPr>
              <a:buNone/>
            </a:pPr>
            <a:r>
              <a:rPr lang="tr-TR" dirty="0"/>
              <a:t>belgeler, iddia ve savunmalar ile bilirkişi ve tanık beyanlarıdır.)</a:t>
            </a:r>
          </a:p>
          <a:p>
            <a:pPr>
              <a:buNone/>
            </a:pPr>
            <a:r>
              <a:rPr lang="tr-TR" dirty="0"/>
              <a:t>g) Verilen karar (hüküm fıkrası) yazılır (beraat, mahkumiyet, davanın reddi, davanın</a:t>
            </a:r>
          </a:p>
          <a:p>
            <a:pPr>
              <a:buNone/>
            </a:pPr>
            <a:r>
              <a:rPr lang="tr-TR" dirty="0"/>
              <a:t>düşürülmesi, muhakemenin durması kararları hükümdür.). Duruşma tutanağının</a:t>
            </a:r>
          </a:p>
          <a:p>
            <a:pPr>
              <a:buNone/>
            </a:pPr>
            <a:r>
              <a:rPr lang="tr-TR" dirty="0"/>
              <a:t>düzenlenmesi sadece taraf aleniyetinin değil kamu aleniyetinin de güvencesidir.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>
            <a:normAutofit/>
          </a:bodyPr>
          <a:lstStyle/>
          <a:p>
            <a:r>
              <a:rPr lang="tr-TR" b="1" dirty="0"/>
              <a:t>İcra Tutanağı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rmAutofit fontScale="70000" lnSpcReduction="20000"/>
          </a:bodyPr>
          <a:lstStyle/>
          <a:p>
            <a:r>
              <a:rPr lang="tr-TR" dirty="0"/>
              <a:t>İcra ve İflas Kanununa göre İcra ve İflas daireleri yaptıkları işlemlerle, </a:t>
            </a:r>
            <a:r>
              <a:rPr lang="tr-TR" dirty="0" smtClean="0"/>
              <a:t>kendilerine yapılan </a:t>
            </a:r>
            <a:r>
              <a:rPr lang="tr-TR" dirty="0"/>
              <a:t>istem ve beyanlar hakkında bir tutanak yaparlar. Sözlü itirazlar ile istem ve </a:t>
            </a:r>
            <a:r>
              <a:rPr lang="tr-TR" dirty="0" smtClean="0"/>
              <a:t>beyanların altları </a:t>
            </a:r>
            <a:r>
              <a:rPr lang="tr-TR" dirty="0"/>
              <a:t>ilgililer ve icra müdürü veya yardımcısı yahut katibi </a:t>
            </a:r>
            <a:r>
              <a:rPr lang="tr-TR" dirty="0" smtClean="0"/>
              <a:t>tarafından </a:t>
            </a:r>
            <a:r>
              <a:rPr lang="tr-TR" dirty="0"/>
              <a:t>imzalanır</a:t>
            </a:r>
            <a:r>
              <a:rPr lang="tr-TR" dirty="0" smtClean="0"/>
              <a:t>.</a:t>
            </a:r>
          </a:p>
          <a:p>
            <a:pPr>
              <a:buNone/>
            </a:pPr>
            <a:endParaRPr lang="tr-TR" dirty="0"/>
          </a:p>
          <a:p>
            <a:r>
              <a:rPr lang="tr-TR" dirty="0"/>
              <a:t>İlamların ve ilam niteliğindeki belgelerin icrasına ilişkin işlemler, icra tutanağına </a:t>
            </a:r>
            <a:r>
              <a:rPr lang="tr-TR" dirty="0" smtClean="0"/>
              <a:t>tarih sırası </a:t>
            </a:r>
            <a:r>
              <a:rPr lang="tr-TR" dirty="0"/>
              <a:t>ile düzenli olarak geçirilir. Bu tutanağın ilk sayfası takip talebini içerir. Bu </a:t>
            </a:r>
            <a:r>
              <a:rPr lang="tr-TR" dirty="0" smtClean="0"/>
              <a:t>sayfaya ilamın </a:t>
            </a:r>
            <a:r>
              <a:rPr lang="tr-TR" dirty="0"/>
              <a:t>veya belgenin tarih ve numarası; hangi mahkeme veya makamdan verildiği, </a:t>
            </a:r>
            <a:r>
              <a:rPr lang="tr-TR" dirty="0" smtClean="0"/>
              <a:t>alacaklının ve </a:t>
            </a:r>
            <a:r>
              <a:rPr lang="tr-TR" dirty="0"/>
              <a:t>varsa kanuni temsilcisinin ve vekilinin adı, soyadı, yerleşim yerindeki adresi, vergi </a:t>
            </a:r>
            <a:r>
              <a:rPr lang="tr-TR" dirty="0" smtClean="0"/>
              <a:t>kimlik numarası</a:t>
            </a:r>
            <a:r>
              <a:rPr lang="tr-TR" dirty="0"/>
              <a:t>; borçlu ve varsa kanuni temsilcisinin adı, soyadı; alacaklı tarafından </a:t>
            </a:r>
            <a:r>
              <a:rPr lang="tr-TR" dirty="0" smtClean="0"/>
              <a:t>biliniyorsa vergi </a:t>
            </a:r>
            <a:r>
              <a:rPr lang="tr-TR" dirty="0"/>
              <a:t>kimlik numarası ve yerleşim yerindeki adresi; alacaklı yabancı ülkede </a:t>
            </a:r>
            <a:r>
              <a:rPr lang="tr-TR" dirty="0" smtClean="0"/>
              <a:t>oturuyorsa Türkiye’de </a:t>
            </a:r>
            <a:r>
              <a:rPr lang="tr-TR" dirty="0"/>
              <a:t>göstereceği yerleşim yerindeki adresi (yerleşim yeri göstermezse icra </a:t>
            </a:r>
            <a:r>
              <a:rPr lang="tr-TR" dirty="0" smtClean="0"/>
              <a:t>dairesinin bulunduğu </a:t>
            </a:r>
            <a:r>
              <a:rPr lang="tr-TR" dirty="0"/>
              <a:t>yer yerleşim yeri sayılır) ve hükmün veya belgenin özeti; bir terekeye karşı </a:t>
            </a:r>
            <a:r>
              <a:rPr lang="tr-TR" dirty="0" smtClean="0"/>
              <a:t>açılan takiplerde </a:t>
            </a:r>
            <a:r>
              <a:rPr lang="tr-TR" dirty="0"/>
              <a:t>kendilerine tebligat yapılacak olan mirasçıların adı ve soyadı; yerleşim </a:t>
            </a:r>
            <a:r>
              <a:rPr lang="tr-TR" dirty="0" smtClean="0"/>
              <a:t>yerindeki adresleri</a:t>
            </a:r>
            <a:r>
              <a:rPr lang="tr-TR" dirty="0"/>
              <a:t>; alacağın veya talep olunan teminatın cins ve Türk parası ile tutarı, faizli </a:t>
            </a:r>
            <a:r>
              <a:rPr lang="tr-TR" dirty="0" smtClean="0"/>
              <a:t>alacaklarda faizin </a:t>
            </a:r>
            <a:r>
              <a:rPr lang="tr-TR" dirty="0"/>
              <a:t>miktarı ile işlemeye başladığı gün; alacak veya teminat yabancı para ise alacağın </a:t>
            </a:r>
            <a:r>
              <a:rPr lang="tr-TR" dirty="0" smtClean="0"/>
              <a:t>hangi tarihindeki </a:t>
            </a:r>
            <a:r>
              <a:rPr lang="tr-TR" dirty="0"/>
              <a:t>kur üzerinden talep edildiği ve faizi; alacaklının takip yollarından hangisini </a:t>
            </a:r>
            <a:r>
              <a:rPr lang="tr-TR" dirty="0" smtClean="0"/>
              <a:t>seçtiğine geçirilir</a:t>
            </a:r>
            <a:r>
              <a:rPr lang="tr-TR" dirty="0"/>
              <a:t>. İlamsız takibe ilişkin bütün işlemler, icra tutanağına tarih sırası ile kaydedilir.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Keşif Tutanağı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tr-TR" dirty="0"/>
              <a:t>Keşif sırasındaki tüm işlem ve çalışmaları, verileri ve hakimin keşif yeri ile </a:t>
            </a:r>
            <a:r>
              <a:rPr lang="tr-TR" dirty="0" smtClean="0"/>
              <a:t>ilgili gözlemlerini </a:t>
            </a:r>
            <a:r>
              <a:rPr lang="tr-TR" dirty="0"/>
              <a:t>içeren ve hazır bulunanlarca her sayfası imzalanan tutanakla, keşif işi sona erer.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MADDE </a:t>
            </a:r>
            <a:r>
              <a:rPr lang="tr-TR" dirty="0"/>
              <a:t>288- (1) Hâkim, uyuşmazlık konusu hakkında bizzat duyu organları </a:t>
            </a:r>
            <a:r>
              <a:rPr lang="tr-TR" dirty="0" smtClean="0"/>
              <a:t>yardımıyla bulunduğu </a:t>
            </a:r>
            <a:r>
              <a:rPr lang="tr-TR" dirty="0"/>
              <a:t>yerde veya mahkemede inceleme yaparak bilgi sahibi olmak amacıyla </a:t>
            </a:r>
            <a:r>
              <a:rPr lang="tr-TR" dirty="0" smtClean="0"/>
              <a:t>keşif yapılmasına </a:t>
            </a:r>
            <a:r>
              <a:rPr lang="tr-TR" dirty="0"/>
              <a:t>karar verebilir. Hâkim gerektiğinde bilirkişi yardımına başvurur,</a:t>
            </a:r>
          </a:p>
          <a:p>
            <a:pPr>
              <a:buNone/>
            </a:pPr>
            <a:r>
              <a:rPr lang="tr-TR" dirty="0"/>
              <a:t>(2) Keşif kararı, mahkemece, sözlü yargılamaya kadar taraflardan birinin talebi üzerine </a:t>
            </a:r>
            <a:r>
              <a:rPr lang="tr-TR" dirty="0" smtClean="0"/>
              <a:t>veya resen </a:t>
            </a:r>
            <a:r>
              <a:rPr lang="tr-TR" dirty="0"/>
              <a:t>alınır.”.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MADDE </a:t>
            </a:r>
            <a:r>
              <a:rPr lang="tr-TR" dirty="0"/>
              <a:t>290- (1) Keşfin yeri ve zamanı mahkeme tarafından tespit edilir. Keşif, taraflar </a:t>
            </a:r>
            <a:r>
              <a:rPr lang="tr-TR" dirty="0" smtClean="0"/>
              <a:t>hazır iseler </a:t>
            </a:r>
            <a:r>
              <a:rPr lang="tr-TR" dirty="0"/>
              <a:t>huzurlarında, aksi takdirde yokluklarında yapılır.</a:t>
            </a:r>
          </a:p>
          <a:p>
            <a:pPr>
              <a:buNone/>
            </a:pPr>
            <a:r>
              <a:rPr lang="tr-TR" dirty="0"/>
              <a:t>(2) Mahkeme keşif sırasında tanık ve bilirkişi dinleyebilir. Keşif sırasında, yapılan tüm</a:t>
            </a:r>
          </a:p>
          <a:p>
            <a:pPr>
              <a:buNone/>
            </a:pPr>
            <a:r>
              <a:rPr lang="tr-TR" dirty="0"/>
              <a:t>işlemler ve beyanları içeren bir tutanak düzenlenir. Plan, çizim, fotoğraf gibi belgeler de</a:t>
            </a:r>
          </a:p>
          <a:p>
            <a:pPr>
              <a:buNone/>
            </a:pPr>
            <a:r>
              <a:rPr lang="tr-TR" dirty="0"/>
              <a:t>tutanağa eklenir.</a:t>
            </a:r>
          </a:p>
          <a:p>
            <a:pPr>
              <a:buNone/>
            </a:pPr>
            <a:r>
              <a:rPr lang="tr-TR" dirty="0"/>
              <a:t>(3) Mahkeme, bir olayın nasıl geçmiş olabileceğini tespit için temsili uygulama da</a:t>
            </a:r>
          </a:p>
          <a:p>
            <a:pPr>
              <a:buNone/>
            </a:pPr>
            <a:r>
              <a:rPr lang="tr-TR" dirty="0"/>
              <a:t>yaptırabilir.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Keşif Tutanağı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Hakim keşif sırasındaki gözlemlerini keşif tutanağına yazdırmalıdır. Keşif </a:t>
            </a:r>
            <a:r>
              <a:rPr lang="tr-TR" dirty="0" smtClean="0"/>
              <a:t>hakimin, çekişmeli </a:t>
            </a:r>
            <a:r>
              <a:rPr lang="tr-TR" dirty="0"/>
              <a:t>yer ve olay hakkında doğrudan bilgi edinmesini sağlayan bir inceleme </a:t>
            </a:r>
            <a:r>
              <a:rPr lang="tr-TR" dirty="0" smtClean="0"/>
              <a:t>şeklidir.</a:t>
            </a:r>
          </a:p>
          <a:p>
            <a:r>
              <a:rPr lang="tr-TR" dirty="0" smtClean="0"/>
              <a:t> Keşif </a:t>
            </a:r>
            <a:r>
              <a:rPr lang="tr-TR" dirty="0"/>
              <a:t>özelliği itibari ile hakimin gözlemine, olay yerini incelemesine dayandığından </a:t>
            </a:r>
            <a:r>
              <a:rPr lang="tr-TR" dirty="0" smtClean="0"/>
              <a:t>gözlemin tutanağa </a:t>
            </a:r>
            <a:r>
              <a:rPr lang="tr-TR" dirty="0"/>
              <a:t>geçirilmesi gerekir. Bu her şeyden önce delillerin doğru olarak takdir </a:t>
            </a:r>
            <a:r>
              <a:rPr lang="tr-TR" dirty="0" smtClean="0"/>
              <a:t>edilmesi açısından </a:t>
            </a:r>
            <a:r>
              <a:rPr lang="tr-TR" dirty="0"/>
              <a:t>önemlidir.</a:t>
            </a:r>
          </a:p>
          <a:p>
            <a:r>
              <a:rPr lang="tr-TR" dirty="0"/>
              <a:t>Keşif sırasında tutulan keşif tutanağı keşifte önemli bir yer tutar. Hakim, taraflar </a:t>
            </a:r>
            <a:r>
              <a:rPr lang="tr-TR" dirty="0" smtClean="0"/>
              <a:t>ve Yargıtay</a:t>
            </a:r>
            <a:r>
              <a:rPr lang="tr-TR" dirty="0"/>
              <a:t>, keşfin nasıl ve ne şekilde yapılmış olduğunu keşif tutanağını </a:t>
            </a:r>
            <a:r>
              <a:rPr lang="tr-TR" dirty="0" smtClean="0"/>
              <a:t>inceleyerek öğrenebilirler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BELGELER-MAKBUZLAR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Belge: Bir olayla ilgili bilgi ve görgülerin hakime ya da yetkili </a:t>
            </a:r>
            <a:r>
              <a:rPr lang="tr-TR" b="1" dirty="0" smtClean="0"/>
              <a:t>soruşturmacıya </a:t>
            </a:r>
            <a:r>
              <a:rPr lang="tr-TR" dirty="0" smtClean="0"/>
              <a:t>bildirilmesidir</a:t>
            </a:r>
            <a:r>
              <a:rPr lang="tr-TR" dirty="0"/>
              <a:t>. Tanık olma durumu veya tanığın yaptığı şahitlik anlamına da gelebilmektedir.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1) İcrayı Geri Bırakma Belgesi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İsteği usulüne uygun olduğundan kendisi İİK m. 36'ya göre Yargıtay'dan icrayı </a:t>
            </a:r>
            <a:r>
              <a:rPr lang="tr-TR" dirty="0" smtClean="0"/>
              <a:t>geri bırakma </a:t>
            </a:r>
            <a:r>
              <a:rPr lang="tr-TR" dirty="0"/>
              <a:t>kararı getirmesi için tebliğ tarihinden başlamak üzere 45 günlük süre </a:t>
            </a:r>
            <a:r>
              <a:rPr lang="tr-TR" dirty="0" smtClean="0"/>
              <a:t>verildiğini gösterir </a:t>
            </a:r>
            <a:r>
              <a:rPr lang="tr-TR" dirty="0"/>
              <a:t>belgedir.</a:t>
            </a:r>
          </a:p>
        </p:txBody>
      </p:sp>
      <p:sp>
        <p:nvSpPr>
          <p:cNvPr id="4" name="3 Dikdörtgen"/>
          <p:cNvSpPr/>
          <p:nvPr/>
        </p:nvSpPr>
        <p:spPr>
          <a:xfrm>
            <a:off x="3310725" y="3244334"/>
            <a:ext cx="25225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/>
              <a:t>2) Makbuz Alındı Belgesi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2) Makbuz Alındı Belgesi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Bilindiği gibi makbuz alındı belgesi, teslim edilen bir para veya malın </a:t>
            </a:r>
            <a:r>
              <a:rPr lang="tr-TR" dirty="0" smtClean="0"/>
              <a:t>alındığına ilişkin </a:t>
            </a:r>
            <a:r>
              <a:rPr lang="tr-TR" dirty="0"/>
              <a:t>bir belge olup, genellikle teslim alınan şeyin ne olduğunu kimin tarafından </a:t>
            </a:r>
            <a:r>
              <a:rPr lang="tr-TR" dirty="0" smtClean="0"/>
              <a:t>teslim </a:t>
            </a:r>
            <a:r>
              <a:rPr lang="tr-TR" dirty="0"/>
              <a:t>edildiğini içerir ve mutlaka tesellüm edenin adını soyadını ve imzasını içerir.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3) Teslim/Tesellüm Belgesi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dirty="0" smtClean="0"/>
              <a:t>		Kasten </a:t>
            </a:r>
            <a:r>
              <a:rPr lang="tr-TR" dirty="0"/>
              <a:t>adam öldürmek suçundan sanık .................hakkında tahkikata esas </a:t>
            </a:r>
            <a:r>
              <a:rPr lang="tr-TR" dirty="0" smtClean="0"/>
              <a:t>olmak üzere; Aşağıda </a:t>
            </a:r>
            <a:r>
              <a:rPr lang="tr-TR" dirty="0"/>
              <a:t>cins ve miktarı belirtilen </a:t>
            </a:r>
            <a:r>
              <a:rPr lang="tr-TR" dirty="0" err="1"/>
              <a:t>maktüle</a:t>
            </a:r>
            <a:r>
              <a:rPr lang="tr-TR" dirty="0"/>
              <a:t> ait eğitim elbise üstünün </a:t>
            </a:r>
            <a:r>
              <a:rPr lang="tr-TR" dirty="0" smtClean="0"/>
              <a:t>incelenerek merminin </a:t>
            </a:r>
            <a:r>
              <a:rPr lang="tr-TR" dirty="0"/>
              <a:t>giriş ve çıkış delikleri vücuttaki seyri ile atışın mesafesi hususunda tanzim </a:t>
            </a:r>
            <a:r>
              <a:rPr lang="tr-TR" dirty="0" smtClean="0"/>
              <a:t>edilecek ekspertiz </a:t>
            </a:r>
            <a:r>
              <a:rPr lang="tr-TR" dirty="0"/>
              <a:t>raporunun tanzimi maksadıyla aşağıdaki malzeme tarafımdan </a:t>
            </a:r>
            <a:r>
              <a:rPr lang="tr-TR" dirty="0" smtClean="0"/>
              <a:t>teslim edilmiştir</a:t>
            </a:r>
            <a:r>
              <a:rPr lang="tr-TR" dirty="0"/>
              <a:t>........./........../...............</a:t>
            </a:r>
          </a:p>
          <a:p>
            <a:pPr>
              <a:buNone/>
            </a:pPr>
            <a:r>
              <a:rPr lang="tr-TR" dirty="0"/>
              <a:t>CİNSİ MİKTARI</a:t>
            </a:r>
          </a:p>
          <a:p>
            <a:pPr>
              <a:buNone/>
            </a:pPr>
            <a:r>
              <a:rPr lang="tr-TR" dirty="0" err="1"/>
              <a:t>Maktüle</a:t>
            </a:r>
            <a:r>
              <a:rPr lang="tr-TR" dirty="0"/>
              <a:t> ait eğitim elbisesi üstü </a:t>
            </a:r>
            <a:r>
              <a:rPr lang="tr-TR" dirty="0" smtClean="0"/>
              <a:t>		1 </a:t>
            </a:r>
            <a:r>
              <a:rPr lang="tr-TR" dirty="0"/>
              <a:t>adet</a:t>
            </a:r>
          </a:p>
          <a:p>
            <a:pPr>
              <a:buNone/>
            </a:pPr>
            <a:r>
              <a:rPr lang="tr-TR" dirty="0"/>
              <a:t>Çanta </a:t>
            </a:r>
            <a:r>
              <a:rPr lang="tr-TR" dirty="0" smtClean="0"/>
              <a:t>						1 </a:t>
            </a:r>
            <a:r>
              <a:rPr lang="tr-TR" dirty="0"/>
              <a:t>adet</a:t>
            </a:r>
          </a:p>
          <a:p>
            <a:pPr>
              <a:buNone/>
            </a:pPr>
            <a:r>
              <a:rPr lang="tr-TR" dirty="0"/>
              <a:t>Tüfek </a:t>
            </a:r>
            <a:r>
              <a:rPr lang="tr-TR" dirty="0" smtClean="0"/>
              <a:t>						1 </a:t>
            </a:r>
            <a:r>
              <a:rPr lang="tr-TR" dirty="0"/>
              <a:t>adet</a:t>
            </a:r>
          </a:p>
          <a:p>
            <a:pPr>
              <a:buNone/>
            </a:pPr>
            <a:r>
              <a:rPr lang="tr-TR" dirty="0"/>
              <a:t>Tüfek </a:t>
            </a:r>
            <a:r>
              <a:rPr lang="tr-TR" dirty="0" smtClean="0"/>
              <a:t>mermisi					 </a:t>
            </a:r>
            <a:r>
              <a:rPr lang="tr-TR" dirty="0"/>
              <a:t>8 adet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Teslim </a:t>
            </a:r>
            <a:r>
              <a:rPr lang="tr-TR" dirty="0"/>
              <a:t>Eden </a:t>
            </a:r>
            <a:r>
              <a:rPr lang="tr-TR" dirty="0" smtClean="0"/>
              <a:t>					Teslim </a:t>
            </a:r>
            <a:r>
              <a:rPr lang="tr-TR" dirty="0"/>
              <a:t>Alan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ADLİ YAZIŞMA TÜRLERİ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Adli yazışmalarda izlenen genel ilkeleri, </a:t>
            </a:r>
            <a:r>
              <a:rPr lang="tr-TR" b="1" dirty="0"/>
              <a:t>"Resmi Yazışmalarda Uygulanacak </a:t>
            </a:r>
            <a:r>
              <a:rPr lang="tr-TR" b="1" dirty="0" smtClean="0"/>
              <a:t>Esas ve </a:t>
            </a:r>
            <a:r>
              <a:rPr lang="tr-TR" b="1" dirty="0"/>
              <a:t>Usuller Hakkındaki Yönetmelik" hükümleri çerçevesinde belirtilmiştir. Yeri </a:t>
            </a:r>
            <a:r>
              <a:rPr lang="tr-TR" b="1" dirty="0" smtClean="0"/>
              <a:t>geldikçe </a:t>
            </a:r>
            <a:r>
              <a:rPr lang="tr-TR" dirty="0" smtClean="0"/>
              <a:t>de</a:t>
            </a:r>
            <a:r>
              <a:rPr lang="tr-TR" dirty="0"/>
              <a:t>, adli yazışmaların bazı özellikleri bulunduğunu ve bu açıdan diğer resmi </a:t>
            </a:r>
            <a:r>
              <a:rPr lang="tr-TR" dirty="0" smtClean="0"/>
              <a:t>yazışmalardan farklılıklar </a:t>
            </a:r>
            <a:r>
              <a:rPr lang="tr-TR" dirty="0"/>
              <a:t>gösterdiğini ifade ettik. Aşağıda adli yazışma türleri ve örnekleri verilmiştir.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5) Yetki Belgesi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tr-TR" b="1" dirty="0"/>
              <a:t>T.C.</a:t>
            </a:r>
          </a:p>
          <a:p>
            <a:pPr algn="ctr">
              <a:buNone/>
            </a:pPr>
            <a:r>
              <a:rPr lang="tr-TR" b="1" dirty="0"/>
              <a:t>ANKARA</a:t>
            </a:r>
          </a:p>
          <a:p>
            <a:pPr algn="ctr">
              <a:buNone/>
            </a:pPr>
            <a:r>
              <a:rPr lang="tr-TR" b="1" dirty="0"/>
              <a:t>İCRA MÜDÜRLÜĞÜ</a:t>
            </a:r>
          </a:p>
          <a:p>
            <a:pPr>
              <a:buNone/>
            </a:pPr>
            <a:r>
              <a:rPr lang="tr-TR" b="1" dirty="0"/>
              <a:t>SAYI :2007/2883</a:t>
            </a:r>
          </a:p>
          <a:p>
            <a:pPr>
              <a:buNone/>
            </a:pPr>
            <a:r>
              <a:rPr lang="pt-BR" b="1" u="sng" dirty="0" smtClean="0"/>
              <a:t>Y </a:t>
            </a:r>
            <a:r>
              <a:rPr lang="pt-BR" b="1" u="sng" dirty="0"/>
              <a:t>E T K İ B E L G E S İ</a:t>
            </a:r>
          </a:p>
          <a:p>
            <a:pPr>
              <a:buNone/>
            </a:pPr>
            <a:r>
              <a:rPr lang="tr-TR" dirty="0" smtClean="0"/>
              <a:t>		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	Alacaklı </a:t>
            </a:r>
            <a:r>
              <a:rPr lang="tr-TR" dirty="0"/>
              <a:t>PETROL OFİSİ A.Ş. vekili Av. Ufuk ÇETİNER, </a:t>
            </a:r>
            <a:r>
              <a:rPr lang="tr-TR" dirty="0" err="1"/>
              <a:t>Av.Yaseddin</a:t>
            </a:r>
            <a:r>
              <a:rPr lang="tr-TR" dirty="0"/>
              <a:t> DEMİRKAN tarafından </a:t>
            </a:r>
            <a:r>
              <a:rPr lang="tr-TR" dirty="0" smtClean="0"/>
              <a:t>borçlu RECEP </a:t>
            </a:r>
            <a:r>
              <a:rPr lang="tr-TR" dirty="0"/>
              <a:t>ALANAT aleyhine yapılan icra </a:t>
            </a:r>
            <a:r>
              <a:rPr lang="tr-TR" dirty="0" smtClean="0"/>
              <a:t>takibinde; Borçlu </a:t>
            </a:r>
            <a:r>
              <a:rPr lang="tr-TR" dirty="0"/>
              <a:t>adına SITKI </a:t>
            </a:r>
            <a:r>
              <a:rPr lang="tr-TR" dirty="0" err="1"/>
              <a:t>ALANAT’tan</a:t>
            </a:r>
            <a:r>
              <a:rPr lang="tr-TR" dirty="0"/>
              <a:t> intikal eden Lüleburgaz 1.Bölge Tapu Sicil Müdürlüğü </a:t>
            </a:r>
            <a:r>
              <a:rPr lang="tr-TR" dirty="0" err="1" smtClean="0"/>
              <a:t>Gündoğdu</a:t>
            </a:r>
            <a:r>
              <a:rPr lang="tr-TR" dirty="0" smtClean="0"/>
              <a:t> mah</a:t>
            </a:r>
            <a:r>
              <a:rPr lang="tr-TR" dirty="0"/>
              <a:t>. İstanbul Asfaltı mevkii 639 ada 550 parsel, 640 ada 585 parselde bulunan taşınmazların mirasçılar </a:t>
            </a:r>
            <a:r>
              <a:rPr lang="tr-TR" dirty="0" smtClean="0"/>
              <a:t>adına tapuya </a:t>
            </a:r>
            <a:r>
              <a:rPr lang="tr-TR" dirty="0"/>
              <a:t>tescil işlemi için işbu belge İ.İ.K. 94.maddesi gereğince alacaklı vekilinin isteği </a:t>
            </a:r>
            <a:r>
              <a:rPr lang="tr-TR" dirty="0" smtClean="0"/>
              <a:t>üzerine verilmiştir.05.07.2007</a:t>
            </a:r>
            <a:endParaRPr lang="tr-TR" dirty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							İcra </a:t>
            </a:r>
            <a:r>
              <a:rPr lang="tr-TR" dirty="0"/>
              <a:t>Md.Yrd.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RAPORLAR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b="1" dirty="0"/>
              <a:t>1) Bilirkişi Raporu</a:t>
            </a:r>
          </a:p>
          <a:p>
            <a:pPr>
              <a:buNone/>
            </a:pPr>
            <a:r>
              <a:rPr lang="tr-TR" dirty="0"/>
              <a:t>Hukuki uyuşmazlıkları çözmekle görevli </a:t>
            </a:r>
            <a:r>
              <a:rPr lang="tr-TR" dirty="0" smtClean="0"/>
              <a:t>yargı makamlarının </a:t>
            </a:r>
            <a:r>
              <a:rPr lang="tr-TR" dirty="0"/>
              <a:t>özellikle </a:t>
            </a:r>
            <a:r>
              <a:rPr lang="tr-TR" dirty="0" smtClean="0"/>
              <a:t>hakimin, hukuki </a:t>
            </a:r>
            <a:r>
              <a:rPr lang="tr-TR" dirty="0"/>
              <a:t>bilgi ve tecrübesini aşan özel ve teknik bilgi ile çözümlenebilecek nitelikte </a:t>
            </a:r>
            <a:r>
              <a:rPr lang="tr-TR" dirty="0" smtClean="0"/>
              <a:t>bulunan uyuşmazlıklarda </a:t>
            </a:r>
            <a:r>
              <a:rPr lang="tr-TR" dirty="0"/>
              <a:t>farklı alanlarda uzmanlık sahibi kişilerin bilgisine ihtiyaç duyulması </a:t>
            </a:r>
            <a:r>
              <a:rPr lang="tr-TR" dirty="0" smtClean="0"/>
              <a:t>halinde, ilgili </a:t>
            </a:r>
            <a:r>
              <a:rPr lang="tr-TR" dirty="0"/>
              <a:t>olay hakkında uzman kişinin araştırma yaparak hazırladığı rapora bilirkişi raporu denir.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MÜZEKKERELER VE TALİMATLAR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b="1" dirty="0"/>
              <a:t>Müzekkere: Bir iş için herhangi bir üst makama yazılan yazıdır. </a:t>
            </a:r>
            <a:r>
              <a:rPr lang="tr-TR" b="1" dirty="0" smtClean="0"/>
              <a:t>Yargılama </a:t>
            </a:r>
            <a:r>
              <a:rPr lang="tr-TR" dirty="0" smtClean="0"/>
              <a:t>makamının </a:t>
            </a:r>
            <a:r>
              <a:rPr lang="tr-TR" dirty="0"/>
              <a:t>bir kararı yerine getirilmesi konusunda belli bir makama yazdığı yazı olarak </a:t>
            </a:r>
            <a:r>
              <a:rPr lang="tr-TR" dirty="0" smtClean="0"/>
              <a:t>da tanımlanır</a:t>
            </a:r>
            <a:r>
              <a:rPr lang="tr-TR" dirty="0"/>
              <a:t>.</a:t>
            </a:r>
          </a:p>
          <a:p>
            <a:pPr>
              <a:buNone/>
            </a:pPr>
            <a:r>
              <a:rPr lang="tr-TR" b="1" dirty="0"/>
              <a:t>Talimat: Bir işin veya bir görevin yapılmasının söylenmesi ya da yazılı </a:t>
            </a:r>
            <a:r>
              <a:rPr lang="tr-TR" b="1" dirty="0" smtClean="0"/>
              <a:t>olarak </a:t>
            </a:r>
            <a:r>
              <a:rPr lang="tr-TR" dirty="0" smtClean="0"/>
              <a:t>iletilmesidir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64672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1) Adres Tespiti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467544" y="1412776"/>
            <a:ext cx="820891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dirty="0"/>
              <a:t>T.C.</a:t>
            </a:r>
          </a:p>
          <a:p>
            <a:pPr algn="ctr"/>
            <a:r>
              <a:rPr lang="tr-TR" dirty="0"/>
              <a:t>KARAMAN</a:t>
            </a:r>
          </a:p>
          <a:p>
            <a:pPr algn="ctr"/>
            <a:r>
              <a:rPr lang="tr-TR" dirty="0"/>
              <a:t>SULH CEZA MAHKEMESİ</a:t>
            </a:r>
          </a:p>
          <a:p>
            <a:r>
              <a:rPr lang="es-ES" dirty="0"/>
              <a:t>ESAS NO : 2006/ 200 ESAS</a:t>
            </a:r>
          </a:p>
          <a:p>
            <a:r>
              <a:rPr lang="tr-TR" dirty="0"/>
              <a:t>İL EMNİYET MÜDÜRLÜĞÜNE</a:t>
            </a:r>
          </a:p>
          <a:p>
            <a:r>
              <a:rPr lang="tr-TR" dirty="0"/>
              <a:t>KARAMAN</a:t>
            </a:r>
          </a:p>
          <a:p>
            <a:r>
              <a:rPr lang="tr-TR" dirty="0"/>
              <a:t>HÜVİYETİ HAKKINDA YALAN BEYANDA BULUNMAK suçundan sanık İsmail</a:t>
            </a:r>
          </a:p>
          <a:p>
            <a:r>
              <a:rPr lang="tr-TR" dirty="0"/>
              <a:t>TAHTAKAFA hakkında mahkememizde görülen kamu davasının yapılan yargılamasının verilen ara </a:t>
            </a:r>
            <a:r>
              <a:rPr lang="tr-TR" dirty="0" smtClean="0"/>
              <a:t>kararı gereğince; Emniyet </a:t>
            </a:r>
            <a:r>
              <a:rPr lang="tr-TR" dirty="0"/>
              <a:t>Müdürlüğünüzce Solmaz ve </a:t>
            </a:r>
            <a:r>
              <a:rPr lang="tr-TR" dirty="0" err="1"/>
              <a:t>Zeycan’dan</a:t>
            </a:r>
            <a:r>
              <a:rPr lang="tr-TR" dirty="0"/>
              <a:t> olma 1988 D.</a:t>
            </a:r>
            <a:r>
              <a:rPr lang="tr-TR" dirty="0" err="1"/>
              <a:t>lu</a:t>
            </a:r>
            <a:r>
              <a:rPr lang="tr-TR" dirty="0"/>
              <a:t> Afganistan uyruklu </a:t>
            </a:r>
            <a:r>
              <a:rPr lang="tr-TR" dirty="0" smtClean="0"/>
              <a:t>sanık İSMAİL </a:t>
            </a:r>
            <a:r>
              <a:rPr lang="tr-TR" dirty="0"/>
              <a:t>TAJWALİ hakkında varsa </a:t>
            </a:r>
            <a:r>
              <a:rPr lang="tr-TR" b="1" dirty="0"/>
              <a:t>yurt içi ve yurt dışı adresinin tam </a:t>
            </a:r>
            <a:r>
              <a:rPr lang="tr-TR" b="1" dirty="0" smtClean="0"/>
              <a:t>olarak tespit </a:t>
            </a:r>
            <a:r>
              <a:rPr lang="tr-TR" b="1" dirty="0"/>
              <a:t>edilerek sonucunun ACELE Mahkememize gönderilmesi rica olunur.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						Hakim </a:t>
            </a:r>
            <a:r>
              <a:rPr lang="tr-TR" dirty="0"/>
              <a:t>101010</a:t>
            </a:r>
          </a:p>
          <a:p>
            <a:r>
              <a:rPr lang="tr-TR" b="1" u="sng" dirty="0" smtClean="0"/>
              <a:t>SANIK </a:t>
            </a:r>
            <a:r>
              <a:rPr lang="tr-TR" b="1" u="sng" dirty="0"/>
              <a:t>:</a:t>
            </a:r>
          </a:p>
          <a:p>
            <a:r>
              <a:rPr lang="tr-TR" dirty="0"/>
              <a:t>İSMAİL TAHTAKAFA</a:t>
            </a:r>
          </a:p>
          <a:p>
            <a:r>
              <a:rPr lang="tr-TR" dirty="0"/>
              <a:t>Solmaz ve </a:t>
            </a:r>
            <a:r>
              <a:rPr lang="tr-TR" dirty="0" err="1"/>
              <a:t>Zeycan</a:t>
            </a:r>
            <a:r>
              <a:rPr lang="tr-TR" dirty="0"/>
              <a:t> oğlu 1988 D.</a:t>
            </a:r>
            <a:r>
              <a:rPr lang="tr-TR" dirty="0" err="1"/>
              <a:t>lu</a:t>
            </a:r>
            <a:endParaRPr lang="tr-TR" dirty="0"/>
          </a:p>
          <a:p>
            <a:r>
              <a:rPr lang="tr-TR" dirty="0"/>
              <a:t>Afganistan doğumlu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2) Bilirkişi İncelemesi / Talimat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251520" y="620689"/>
            <a:ext cx="8712968" cy="6201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600" dirty="0" smtClean="0"/>
              <a:t>                 T.C</a:t>
            </a:r>
            <a:r>
              <a:rPr lang="tr-TR" sz="1600" dirty="0"/>
              <a:t>.</a:t>
            </a:r>
          </a:p>
          <a:p>
            <a:r>
              <a:rPr lang="tr-TR" sz="1600" dirty="0" smtClean="0"/>
              <a:t>          KIRKLARELİ				 </a:t>
            </a:r>
            <a:r>
              <a:rPr lang="tr-TR" sz="1600" b="1" dirty="0"/>
              <a:t>BİLİRKİŞİYE DOSYA </a:t>
            </a:r>
            <a:r>
              <a:rPr lang="tr-TR" sz="1600" b="1" dirty="0" smtClean="0"/>
              <a:t>TESLİM TUTANAĞI</a:t>
            </a:r>
            <a:endParaRPr lang="tr-TR" sz="1600" b="1" dirty="0"/>
          </a:p>
          <a:p>
            <a:r>
              <a:rPr lang="tr-TR" sz="1600" dirty="0"/>
              <a:t>SULH CEZA MAHKEMESİ</a:t>
            </a:r>
          </a:p>
          <a:p>
            <a:r>
              <a:rPr lang="tr-TR" sz="1600" b="1" dirty="0" smtClean="0"/>
              <a:t>Esas </a:t>
            </a:r>
            <a:r>
              <a:rPr lang="tr-TR" sz="1600" b="1" dirty="0"/>
              <a:t>No : 2003/753</a:t>
            </a:r>
          </a:p>
          <a:p>
            <a:r>
              <a:rPr lang="tr-TR" sz="1600" dirty="0"/>
              <a:t>HAKİM : Özlem KAYHAN </a:t>
            </a:r>
            <a:r>
              <a:rPr lang="tr-TR" sz="1600" dirty="0" smtClean="0"/>
              <a:t>40000</a:t>
            </a:r>
            <a:endParaRPr lang="tr-TR" sz="1600" dirty="0"/>
          </a:p>
          <a:p>
            <a:r>
              <a:rPr lang="tr-TR" sz="1600" dirty="0"/>
              <a:t>KATİP : Şennur DAĞ</a:t>
            </a:r>
          </a:p>
          <a:p>
            <a:r>
              <a:rPr lang="tr-TR" sz="1600" dirty="0"/>
              <a:t>TARİH : . 2005</a:t>
            </a:r>
          </a:p>
          <a:p>
            <a:r>
              <a:rPr lang="tr-TR" sz="1500" dirty="0"/>
              <a:t>Orman Kanununa Muhalefet suçundan sanık </a:t>
            </a:r>
            <a:r>
              <a:rPr lang="tr-TR" sz="1500" dirty="0" err="1"/>
              <a:t>Emrullah</a:t>
            </a:r>
            <a:r>
              <a:rPr lang="tr-TR" sz="1500" dirty="0"/>
              <a:t> Kalyoncu </a:t>
            </a:r>
            <a:r>
              <a:rPr lang="tr-TR" sz="1500" dirty="0" smtClean="0"/>
              <a:t>hakkında mahkememizde </a:t>
            </a:r>
            <a:r>
              <a:rPr lang="tr-TR" sz="1500" dirty="0"/>
              <a:t>görülen kamu davasının yapılan yargılamasının verilen ara kararı gereğince,</a:t>
            </a:r>
          </a:p>
          <a:p>
            <a:r>
              <a:rPr lang="tr-TR" sz="1500" dirty="0"/>
              <a:t>Dosyanın Bilirkişi Murat </a:t>
            </a:r>
            <a:r>
              <a:rPr lang="tr-TR" sz="1500" dirty="0" err="1"/>
              <a:t>Çavga’ya</a:t>
            </a:r>
            <a:r>
              <a:rPr lang="tr-TR" sz="1500" dirty="0"/>
              <a:t> tevdii ile gerekli inceleme yapılarak düzenlenecek ek</a:t>
            </a:r>
          </a:p>
          <a:p>
            <a:r>
              <a:rPr lang="tr-TR" sz="1500" dirty="0"/>
              <a:t>raporun mahkememize ibraz etmesi istenilmiş olup, Bilirkişi bu gün mahkememize müracaat etmekle, </a:t>
            </a:r>
            <a:r>
              <a:rPr lang="tr-TR" sz="1500" dirty="0" smtClean="0"/>
              <a:t>huzura alındı</a:t>
            </a:r>
            <a:r>
              <a:rPr lang="tr-TR" sz="1500" dirty="0"/>
              <a:t>, kimliğinin tespitine geçildi.</a:t>
            </a:r>
          </a:p>
          <a:p>
            <a:r>
              <a:rPr lang="tr-TR" sz="1500" b="1" dirty="0" smtClean="0"/>
              <a:t>Bilirkişi :</a:t>
            </a:r>
            <a:r>
              <a:rPr lang="tr-TR" sz="1500" b="1" dirty="0" err="1" smtClean="0"/>
              <a:t>Sebahattin</a:t>
            </a:r>
            <a:r>
              <a:rPr lang="tr-TR" sz="1500" b="1" dirty="0" smtClean="0"/>
              <a:t> </a:t>
            </a:r>
            <a:r>
              <a:rPr lang="tr-TR" sz="1500" b="1" dirty="0"/>
              <a:t>oğlu 1970 Kırklareli DSİ.de şube müdürlüğünde orman </a:t>
            </a:r>
            <a:r>
              <a:rPr lang="tr-TR" sz="1500" b="1" dirty="0" smtClean="0"/>
              <a:t>mühendisi </a:t>
            </a:r>
            <a:r>
              <a:rPr lang="tr-TR" sz="1500" dirty="0" smtClean="0"/>
              <a:t>olarak </a:t>
            </a:r>
            <a:r>
              <a:rPr lang="tr-TR" sz="1500" dirty="0"/>
              <a:t>görev yapar.Sanığı tanımaz, yapacağı iş ihtisası dairesinde usulen yemini </a:t>
            </a:r>
            <a:r>
              <a:rPr lang="tr-TR" sz="1500" dirty="0" smtClean="0"/>
              <a:t>yaptırıldı. Bilirkişiye </a:t>
            </a:r>
            <a:r>
              <a:rPr lang="tr-TR" sz="1500" dirty="0"/>
              <a:t>yapacağı iş </a:t>
            </a:r>
            <a:r>
              <a:rPr lang="tr-TR" sz="1500" dirty="0" smtClean="0"/>
              <a:t>anlatıldı. </a:t>
            </a:r>
            <a:r>
              <a:rPr lang="tr-TR" sz="1500" b="1" dirty="0" smtClean="0"/>
              <a:t>Bilirkişi Beyanında; Yapacağım </a:t>
            </a:r>
            <a:r>
              <a:rPr lang="tr-TR" sz="1500" b="1" dirty="0"/>
              <a:t>işi anladım, gerekli raporumu hazırlayabilmem için </a:t>
            </a:r>
            <a:r>
              <a:rPr lang="tr-TR" sz="1500" b="1" dirty="0" smtClean="0"/>
              <a:t>dosya </a:t>
            </a:r>
            <a:r>
              <a:rPr lang="tr-TR" sz="1500" dirty="0" smtClean="0"/>
              <a:t>tarafıma </a:t>
            </a:r>
            <a:r>
              <a:rPr lang="tr-TR" sz="1500" dirty="0"/>
              <a:t>verilsin, mehil verilsin raporumu ibraz edeceğim </a:t>
            </a:r>
            <a:r>
              <a:rPr lang="tr-TR" sz="1500" dirty="0" smtClean="0"/>
              <a:t>dedi.Beyanı </a:t>
            </a:r>
            <a:r>
              <a:rPr lang="tr-TR" sz="1500" dirty="0"/>
              <a:t>okutuldu, imzası alındı.</a:t>
            </a:r>
          </a:p>
          <a:p>
            <a:pPr lvl="8"/>
            <a:r>
              <a:rPr lang="tr-TR" sz="1500" b="1" dirty="0" smtClean="0"/>
              <a:t>		BİLİRKİŞİ</a:t>
            </a:r>
            <a:endParaRPr lang="tr-TR" sz="1500" b="1" dirty="0"/>
          </a:p>
          <a:p>
            <a:pPr lvl="8"/>
            <a:r>
              <a:rPr lang="tr-TR" sz="1500" b="1" dirty="0" smtClean="0"/>
              <a:t>		MURAT </a:t>
            </a:r>
            <a:r>
              <a:rPr lang="tr-TR" sz="1500" b="1" dirty="0"/>
              <a:t>RAHMET</a:t>
            </a:r>
          </a:p>
          <a:p>
            <a:r>
              <a:rPr lang="tr-TR" sz="1500" b="1" dirty="0" smtClean="0"/>
              <a:t>GEREĞİ </a:t>
            </a:r>
            <a:r>
              <a:rPr lang="tr-TR" sz="1500" b="1" dirty="0"/>
              <a:t>DÜŞÜNÜLDÜ</a:t>
            </a:r>
            <a:r>
              <a:rPr lang="tr-TR" sz="1500" b="1" dirty="0" smtClean="0"/>
              <a:t>:</a:t>
            </a:r>
            <a:endParaRPr lang="tr-TR" sz="1500" b="1" dirty="0"/>
          </a:p>
          <a:p>
            <a:r>
              <a:rPr lang="tr-TR" sz="1500" dirty="0"/>
              <a:t>1-Dosyanın bilirkişi MURAT ÇAVGA’ ya rapor hazırlamak üzere teslimine,</a:t>
            </a:r>
          </a:p>
          <a:p>
            <a:r>
              <a:rPr lang="tr-TR" sz="1500" dirty="0"/>
              <a:t>2-Bilirkişinin raporunu sunması için (10) gün süre verilmesine,</a:t>
            </a:r>
          </a:p>
          <a:p>
            <a:r>
              <a:rPr lang="tr-TR" sz="1500" dirty="0"/>
              <a:t>3-Yemin tutanağının hep birlikte imza altına alınmasına karar verildi.</a:t>
            </a:r>
          </a:p>
          <a:p>
            <a:r>
              <a:rPr lang="tr-TR" sz="1500" dirty="0"/>
              <a:t>Hakim 401010 Katip 101010</a:t>
            </a:r>
          </a:p>
          <a:p>
            <a:r>
              <a:rPr lang="tr-TR" sz="1500" dirty="0"/>
              <a:t>Dosyayı teslim aldım.</a:t>
            </a:r>
          </a:p>
          <a:p>
            <a:r>
              <a:rPr lang="tr-TR" sz="1500" dirty="0"/>
              <a:t>Bilirkişi MURAT RAHMET</a:t>
            </a:r>
          </a:p>
          <a:p>
            <a:r>
              <a:rPr lang="tr-TR" sz="1500" dirty="0"/>
              <a:t>16.05.2005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3) Nüfus Kaydı Getirtme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971600" y="908720"/>
            <a:ext cx="72008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.............NÜFUS MÜDÜRLÜĞÜNE,</a:t>
            </a:r>
          </a:p>
          <a:p>
            <a:endParaRPr lang="tr-TR" dirty="0" smtClean="0"/>
          </a:p>
          <a:p>
            <a:r>
              <a:rPr lang="tr-TR" dirty="0" smtClean="0"/>
              <a:t>Mahkememize </a:t>
            </a:r>
            <a:r>
              <a:rPr lang="tr-TR" dirty="0"/>
              <a:t>açılan yaş tashihi davası sebebiyle;</a:t>
            </a:r>
          </a:p>
          <a:p>
            <a:r>
              <a:rPr lang="tr-TR" dirty="0"/>
              <a:t>1. Aşağıda nüfus kaydı ve tarafı belirlenene ait tekmil aile nüfus kağıt örneğinin celbine,</a:t>
            </a:r>
          </a:p>
          <a:p>
            <a:r>
              <a:rPr lang="tr-TR" dirty="0"/>
              <a:t>2. Davacı, ................. olan doğum tarihinin ispatiyle gerçek doğum tarihi olduğu ileri sürülen </a:t>
            </a:r>
            <a:r>
              <a:rPr lang="tr-TR" dirty="0" smtClean="0"/>
              <a:t>................. olarak </a:t>
            </a:r>
            <a:r>
              <a:rPr lang="tr-TR" dirty="0" err="1"/>
              <a:t>kayden</a:t>
            </a:r>
            <a:r>
              <a:rPr lang="tr-TR" dirty="0"/>
              <a:t> tashihi ile nüfusa bu şekilde tescilline engel olup olmadığının bildirilmesine,</a:t>
            </a:r>
          </a:p>
          <a:p>
            <a:r>
              <a:rPr lang="tr-TR" dirty="0"/>
              <a:t>3. Adı geçenin yaşının daha önce tashih görüp görmediğinin,</a:t>
            </a:r>
          </a:p>
          <a:p>
            <a:r>
              <a:rPr lang="tr-TR" dirty="0"/>
              <a:t>4. Doğumun resmi bir müessesede vuku bulup bulmadığının,</a:t>
            </a:r>
          </a:p>
          <a:p>
            <a:r>
              <a:rPr lang="tr-TR" dirty="0"/>
              <a:t>5. Nüfus tescil tarihi ile doğum belgesi örneğinin gönderilmesinin istenilmesine karar verilmiştir.</a:t>
            </a:r>
          </a:p>
          <a:p>
            <a:endParaRPr lang="tr-TR" dirty="0" smtClean="0"/>
          </a:p>
          <a:p>
            <a:r>
              <a:rPr lang="tr-TR" dirty="0" smtClean="0"/>
              <a:t>Karar </a:t>
            </a:r>
            <a:r>
              <a:rPr lang="tr-TR" dirty="0"/>
              <a:t>gereğince istenilen kayıt örneği ve bilgilerin yargılamanın bırakıldığı .......... tarihinden önce</a:t>
            </a:r>
          </a:p>
          <a:p>
            <a:endParaRPr lang="tr-TR" dirty="0" smtClean="0"/>
          </a:p>
          <a:p>
            <a:r>
              <a:rPr lang="tr-TR" dirty="0" smtClean="0"/>
              <a:t>Mahkememize </a:t>
            </a:r>
            <a:r>
              <a:rPr lang="tr-TR" dirty="0"/>
              <a:t>gönderilmesi rica olunur. ..../..../........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					Hakim</a:t>
            </a:r>
            <a:endParaRPr lang="tr-TR" dirty="0"/>
          </a:p>
          <a:p>
            <a:endParaRPr lang="tr-TR" dirty="0"/>
          </a:p>
          <a:p>
            <a:r>
              <a:rPr lang="tr-TR" dirty="0" smtClean="0"/>
              <a:t>EKİ</a:t>
            </a:r>
            <a:r>
              <a:rPr lang="tr-TR" dirty="0"/>
              <a:t>: Cevap için (.....) liralık posta pulu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899592" y="474345"/>
            <a:ext cx="691276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/>
              <a:t>KIRKLARELİ NÜFUS MÜDÜRLÜĞÜNE</a:t>
            </a:r>
          </a:p>
          <a:p>
            <a:endParaRPr lang="tr-TR" dirty="0" smtClean="0"/>
          </a:p>
          <a:p>
            <a:r>
              <a:rPr lang="tr-TR" dirty="0" smtClean="0"/>
              <a:t>Aşağıda </a:t>
            </a:r>
            <a:r>
              <a:rPr lang="tr-TR" dirty="0"/>
              <a:t>kimlik bilgileri yazılı şahsın,</a:t>
            </a:r>
            <a:r>
              <a:rPr lang="tr-TR" b="1" dirty="0"/>
              <a:t>nüfus kaydının gönderilmesi rica olunur.</a:t>
            </a:r>
          </a:p>
          <a:p>
            <a:pPr lvl="6" algn="ctr"/>
            <a:r>
              <a:rPr lang="tr-TR" dirty="0"/>
              <a:t>Şefika Yayla</a:t>
            </a:r>
          </a:p>
          <a:p>
            <a:pPr lvl="6" algn="ctr"/>
            <a:r>
              <a:rPr lang="tr-TR" dirty="0"/>
              <a:t>Cumhuriyet Savcısı-21027</a:t>
            </a:r>
          </a:p>
          <a:p>
            <a:r>
              <a:rPr lang="tr-TR" b="1" dirty="0"/>
              <a:t>T.C.KİMLİK NO :</a:t>
            </a:r>
          </a:p>
          <a:p>
            <a:r>
              <a:rPr lang="tr-TR" b="1" dirty="0"/>
              <a:t>ADI :</a:t>
            </a:r>
          </a:p>
          <a:p>
            <a:r>
              <a:rPr lang="tr-TR" b="1" dirty="0"/>
              <a:t>SOYADI :</a:t>
            </a:r>
          </a:p>
          <a:p>
            <a:r>
              <a:rPr lang="tr-TR" b="1" dirty="0"/>
              <a:t>BABA ADI :</a:t>
            </a:r>
          </a:p>
          <a:p>
            <a:r>
              <a:rPr lang="tr-TR" b="1" dirty="0"/>
              <a:t>ANNE ADI :</a:t>
            </a:r>
          </a:p>
          <a:p>
            <a:r>
              <a:rPr lang="tr-TR" b="1" dirty="0"/>
              <a:t>DOĞUM TARİHİ :</a:t>
            </a:r>
          </a:p>
          <a:p>
            <a:r>
              <a:rPr lang="tr-TR" b="1" dirty="0"/>
              <a:t>DOĞUM YERİ :</a:t>
            </a:r>
          </a:p>
          <a:p>
            <a:r>
              <a:rPr lang="tr-TR" b="1" dirty="0"/>
              <a:t>NÜFUSA KAYITLI OLDUĞU YER :</a:t>
            </a:r>
          </a:p>
          <a:p>
            <a:endParaRPr lang="tr-TR" b="1" dirty="0" smtClean="0"/>
          </a:p>
          <a:p>
            <a:endParaRPr lang="tr-TR" b="1" dirty="0"/>
          </a:p>
          <a:p>
            <a:r>
              <a:rPr lang="tr-TR" b="1" dirty="0" smtClean="0"/>
              <a:t>not-yazımıza </a:t>
            </a:r>
            <a:r>
              <a:rPr lang="tr-TR" b="1" dirty="0"/>
              <a:t>(10) gün içinde cevap verilmesi, eğer bu süre içinde istenen bilgilerin gönderilmesi imkansız </a:t>
            </a:r>
            <a:r>
              <a:rPr lang="tr-TR" b="1" dirty="0" smtClean="0"/>
              <a:t>ise, </a:t>
            </a:r>
            <a:r>
              <a:rPr lang="tr-TR" dirty="0" smtClean="0"/>
              <a:t>sebebi </a:t>
            </a:r>
            <a:r>
              <a:rPr lang="tr-TR" dirty="0"/>
              <a:t>ve en geç hangi tarihte cevap verilebileceğinin(10) gün içinde bildirilmesi, aksine </a:t>
            </a:r>
            <a:r>
              <a:rPr lang="tr-TR" dirty="0" smtClean="0"/>
              <a:t>davranışın,CMK.332/2 maddesi </a:t>
            </a:r>
            <a:r>
              <a:rPr lang="tr-TR" dirty="0"/>
              <a:t>delaletiyle TCK.257 maddesine, aykırılık oluşturabileceğinin bilinmesi.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4) Dosya Getirtme/Gönderme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467544" y="1700808"/>
            <a:ext cx="756084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............ MAHKEMESİNE (İCRA DAİRESİNE)</a:t>
            </a:r>
          </a:p>
          <a:p>
            <a:endParaRPr lang="tr-TR" dirty="0" smtClean="0"/>
          </a:p>
          <a:p>
            <a:r>
              <a:rPr lang="tr-TR" dirty="0" smtClean="0"/>
              <a:t>	Mahkemenizde </a:t>
            </a:r>
            <a:r>
              <a:rPr lang="tr-TR" dirty="0"/>
              <a:t>bakılmakta olan davanın yapılan açık duruşması sırasında:</a:t>
            </a:r>
          </a:p>
          <a:p>
            <a:r>
              <a:rPr lang="tr-TR" dirty="0" smtClean="0"/>
              <a:t>	Aşağıda </a:t>
            </a:r>
            <a:r>
              <a:rPr lang="tr-TR" dirty="0"/>
              <a:t>dosya numarası yazılı dosyanın/dosyaların Mahkemece celbine karar verilmiş </a:t>
            </a:r>
            <a:r>
              <a:rPr lang="tr-TR" dirty="0" smtClean="0"/>
              <a:t>olmakla duruşmanın </a:t>
            </a:r>
            <a:r>
              <a:rPr lang="tr-TR" dirty="0"/>
              <a:t>bırakıldığı ......./......../2009 gününden önce gönderilmesinin temini rica olunur. ......./........./2009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Celbi </a:t>
            </a:r>
            <a:r>
              <a:rPr lang="tr-TR" dirty="0"/>
              <a:t>istenilen Dosyalar: ...................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					Hakim</a:t>
            </a:r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>
            <a:normAutofit/>
          </a:bodyPr>
          <a:lstStyle/>
          <a:p>
            <a:r>
              <a:rPr lang="tr-TR" b="1" dirty="0"/>
              <a:t>5) Emanete Alma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755576" y="2204864"/>
            <a:ext cx="727280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EMANET MEMURLUĞUNA,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Yukarıda </a:t>
            </a:r>
            <a:r>
              <a:rPr lang="tr-TR" dirty="0"/>
              <a:t>esas numarası yazılı mahkememiz dosyası için yatırılan 100 TL'nin mahkememiz </a:t>
            </a:r>
            <a:r>
              <a:rPr lang="tr-TR" dirty="0" smtClean="0"/>
              <a:t>emanetine alınması </a:t>
            </a:r>
            <a:r>
              <a:rPr lang="tr-TR" dirty="0"/>
              <a:t>rica olunur.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						Hakim</a:t>
            </a:r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tr-TR" b="1" dirty="0"/>
              <a:t>6) Haciz Kararının Kaldırılması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611560" y="1859340"/>
            <a:ext cx="763284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dirty="0" smtClean="0"/>
              <a:t>ALAÇAM </a:t>
            </a:r>
            <a:r>
              <a:rPr lang="tr-TR" dirty="0"/>
              <a:t>İCRA MÜDÜRLÜĞÜNE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Mahkememizden </a:t>
            </a:r>
            <a:r>
              <a:rPr lang="tr-TR" dirty="0"/>
              <a:t>verilen ihtiyati haciz kararı, bu defalık kaldırılmış olup buna dair verilen karardan </a:t>
            </a:r>
            <a:r>
              <a:rPr lang="tr-TR" dirty="0" smtClean="0"/>
              <a:t>bir örnek </a:t>
            </a:r>
            <a:r>
              <a:rPr lang="tr-TR" dirty="0"/>
              <a:t>ilişikte gönderilmektedir.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Gereğinin </a:t>
            </a:r>
            <a:r>
              <a:rPr lang="tr-TR" dirty="0"/>
              <a:t>yapılarak sonucunun mahkememize bildirilmesi rica olunur. 20/05/2009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						Hakim</a:t>
            </a:r>
          </a:p>
          <a:p>
            <a:endParaRPr lang="tr-TR" dirty="0"/>
          </a:p>
          <a:p>
            <a:r>
              <a:rPr lang="tr-TR" dirty="0"/>
              <a:t>EKİ: 125000 TL'lik çek aslı</a:t>
            </a:r>
          </a:p>
          <a:p>
            <a:r>
              <a:rPr lang="tr-TR" dirty="0"/>
              <a:t>Müdürlüğünüze ait 2007/1256 sayılı dosya</a:t>
            </a:r>
          </a:p>
          <a:p>
            <a:r>
              <a:rPr lang="tr-TR" dirty="0"/>
              <a:t>20/05/2009 tarihli karar.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TUTANAK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4925144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Tutanak (zabıt, zabıtname) TDK sözlüğünde "Meclis, mahkeme gibi yerlerde </a:t>
            </a:r>
            <a:r>
              <a:rPr lang="tr-TR" dirty="0" smtClean="0"/>
              <a:t>söylenen sözlerin</a:t>
            </a:r>
            <a:r>
              <a:rPr lang="tr-TR" dirty="0"/>
              <a:t>, olduğu gibi yazıya geçirilmesi", "ilgililerce imzalanmış bir durumu anlatan yazı</a:t>
            </a:r>
            <a:r>
              <a:rPr lang="tr-TR" dirty="0" smtClean="0"/>
              <a:t>"; birçok </a:t>
            </a:r>
            <a:r>
              <a:rPr lang="tr-TR" dirty="0"/>
              <a:t>kimselerin imzaladığı rapor" olarak tanımlamaktadır. Diğer bir ifadeyle </a:t>
            </a:r>
            <a:r>
              <a:rPr lang="tr-TR" dirty="0" smtClean="0"/>
              <a:t>tutanak "herhangi </a:t>
            </a:r>
            <a:r>
              <a:rPr lang="tr-TR" dirty="0"/>
              <a:t>bir olayı tespit eden, belli şekillere uygun ve ilgililerin imzasını taşıyan belge" </a:t>
            </a:r>
            <a:r>
              <a:rPr lang="tr-TR" dirty="0" err="1"/>
              <a:t>dir</a:t>
            </a:r>
            <a:r>
              <a:rPr lang="tr-TR" dirty="0"/>
              <a:t>.</a:t>
            </a:r>
          </a:p>
          <a:p>
            <a:r>
              <a:rPr lang="tr-TR" dirty="0"/>
              <a:t>Yasaların özel bir biçim aramadığı basit bir tutanakta, konu açıkça belirtilir </a:t>
            </a:r>
            <a:r>
              <a:rPr lang="tr-TR" dirty="0" smtClean="0"/>
              <a:t>ve tutanağın </a:t>
            </a:r>
            <a:r>
              <a:rPr lang="tr-TR" dirty="0"/>
              <a:t>altı ilgililer tarafından imzalanır. Genellikle rastlandığı üzere, bu tür yazının en </a:t>
            </a:r>
            <a:r>
              <a:rPr lang="tr-TR" dirty="0" smtClean="0"/>
              <a:t>üst kısmına </a:t>
            </a:r>
            <a:r>
              <a:rPr lang="tr-TR" dirty="0"/>
              <a:t>"tutanak" ibaresi de konulabilir. Buna karşılık, yasalar bazen tutanakların </a:t>
            </a:r>
            <a:r>
              <a:rPr lang="tr-TR" dirty="0" smtClean="0"/>
              <a:t>neleri içereceğine </a:t>
            </a:r>
            <a:r>
              <a:rPr lang="tr-TR" dirty="0"/>
              <a:t>ve düzenlenmesine ilişkin hükümler içermektedir. Bu gibi durumlarda, </a:t>
            </a:r>
            <a:r>
              <a:rPr lang="tr-TR" dirty="0" smtClean="0"/>
              <a:t>yasanın aradığı </a:t>
            </a:r>
            <a:r>
              <a:rPr lang="tr-TR" dirty="0"/>
              <a:t>hususların tutanakta yer alması gerekir.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7) Hastaneye Sevk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827584" y="1556792"/>
            <a:ext cx="727280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/>
              <a:t>KASTAMONU DEVLET HASTANESİ BAŞTABİBLİĞİNE,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Davacı </a:t>
            </a:r>
            <a:r>
              <a:rPr lang="tr-TR" dirty="0"/>
              <a:t>Dudu Durmadı tarafından dava nüfus müdürlüğü aleyhine açılan yaş tahsisi </a:t>
            </a:r>
            <a:r>
              <a:rPr lang="tr-TR" dirty="0" smtClean="0"/>
              <a:t>davasının mahkememizde </a:t>
            </a:r>
            <a:r>
              <a:rPr lang="tr-TR" dirty="0"/>
              <a:t>yapılan tetkikinde: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Yukarıda </a:t>
            </a:r>
            <a:r>
              <a:rPr lang="tr-TR" dirty="0"/>
              <a:t>resmi ve sol kolu mühürlü olarak gönderilen Ali kızı 08/07/1974 doğumlu Dudu </a:t>
            </a:r>
            <a:r>
              <a:rPr lang="tr-TR" dirty="0" err="1" smtClean="0"/>
              <a:t>Durmadı'nın</a:t>
            </a:r>
            <a:r>
              <a:rPr lang="tr-TR" dirty="0" smtClean="0"/>
              <a:t> dava </a:t>
            </a:r>
            <a:r>
              <a:rPr lang="tr-TR" dirty="0"/>
              <a:t>tarihi olan 15/10/2009 tarihinde kaç yaşlarında olduğunun kemik grafikleri çekilerek tespiti ile bu </a:t>
            </a:r>
            <a:r>
              <a:rPr lang="tr-TR" dirty="0" smtClean="0"/>
              <a:t>hususta düzenlenecek </a:t>
            </a:r>
            <a:r>
              <a:rPr lang="tr-TR" dirty="0"/>
              <a:t>heyet raporunun duruşmanın bırakıldığı 03/12/2009 tarihinden evvel mahkememize </a:t>
            </a:r>
            <a:r>
              <a:rPr lang="tr-TR" dirty="0" smtClean="0"/>
              <a:t>gönderilmesi rica </a:t>
            </a:r>
            <a:r>
              <a:rPr lang="tr-TR" dirty="0"/>
              <a:t>olunur. 15/10/2009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						Hakim</a:t>
            </a:r>
            <a:endParaRPr lang="tr-T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tr-TR" sz="3600" b="1" dirty="0"/>
              <a:t>8) İflas Kararı Bildirimi ve Avans Tahsisi</a:t>
            </a:r>
            <a:endParaRPr lang="tr-TR" sz="3600" dirty="0"/>
          </a:p>
        </p:txBody>
      </p:sp>
      <p:sp>
        <p:nvSpPr>
          <p:cNvPr id="3" name="2 Dikdörtgen"/>
          <p:cNvSpPr/>
          <p:nvPr/>
        </p:nvSpPr>
        <p:spPr>
          <a:xfrm>
            <a:off x="611560" y="1443841"/>
            <a:ext cx="727280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/>
              <a:t>MANAVGAT İFLAS MÜDÜRLÜĞÜNE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ABC </a:t>
            </a:r>
            <a:r>
              <a:rPr lang="tr-TR" dirty="0" err="1"/>
              <a:t>Mütahitlik</a:t>
            </a:r>
            <a:r>
              <a:rPr lang="tr-TR" dirty="0"/>
              <a:t> A.Ş. tarafından talep edilen iflas üzerine davacı şirketin iflasına, iflasın </a:t>
            </a:r>
            <a:r>
              <a:rPr lang="tr-TR" dirty="0" smtClean="0"/>
              <a:t>01/05/2006 saat </a:t>
            </a:r>
            <a:r>
              <a:rPr lang="tr-TR" dirty="0"/>
              <a:t>11:00'da açılmasına, 120000 TL'lik iflas avansının Müdürlüğümüz emrine gönderilmesine karar verilmiştir.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Verilen </a:t>
            </a:r>
            <a:r>
              <a:rPr lang="tr-TR" dirty="0"/>
              <a:t>karardan bir örnekle 120000 TL avansın müdürlüğünüze ödenmesi için </a:t>
            </a:r>
            <a:r>
              <a:rPr lang="tr-TR" dirty="0" err="1"/>
              <a:t>reddiyat</a:t>
            </a:r>
            <a:r>
              <a:rPr lang="tr-TR" dirty="0"/>
              <a:t> </a:t>
            </a:r>
            <a:r>
              <a:rPr lang="tr-TR" dirty="0" smtClean="0"/>
              <a:t>makbuzu yazımız </a:t>
            </a:r>
            <a:r>
              <a:rPr lang="tr-TR" dirty="0"/>
              <a:t>ekinde gönderilmiştir.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Gereği </a:t>
            </a:r>
            <a:r>
              <a:rPr lang="tr-TR" dirty="0"/>
              <a:t>için rica olunur. 01/05/2006</a:t>
            </a:r>
          </a:p>
          <a:p>
            <a:endParaRPr lang="tr-TR" dirty="0" smtClean="0"/>
          </a:p>
          <a:p>
            <a:r>
              <a:rPr lang="tr-TR" dirty="0" smtClean="0"/>
              <a:t>EKİ</a:t>
            </a:r>
            <a:r>
              <a:rPr lang="tr-TR" dirty="0"/>
              <a:t>: 20/11/2005 tarihli iflas kararı ve</a:t>
            </a:r>
          </a:p>
          <a:p>
            <a:r>
              <a:rPr lang="tr-TR" dirty="0"/>
              <a:t>120000TL'lik </a:t>
            </a:r>
            <a:r>
              <a:rPr lang="tr-TR" dirty="0" err="1"/>
              <a:t>reddiyat</a:t>
            </a:r>
            <a:r>
              <a:rPr lang="tr-TR" dirty="0"/>
              <a:t> makbuzu.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9) İhtiyati Tedbir Konulması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899592" y="1582341"/>
            <a:ext cx="67687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/>
              <a:t>KORKUTELİ TAPU MÜDÜRLÜĞÜNE,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İhtiyati </a:t>
            </a:r>
            <a:r>
              <a:rPr lang="tr-TR" dirty="0"/>
              <a:t>tedbir isteyen davacı Şemsi Şemsiye tarafından davalı Nuri Kantar aleyhine ihtiyati </a:t>
            </a:r>
            <a:r>
              <a:rPr lang="tr-TR" dirty="0" smtClean="0"/>
              <a:t>tedbir kararı </a:t>
            </a:r>
            <a:r>
              <a:rPr lang="tr-TR" dirty="0"/>
              <a:t>istenmiş olmakla Antalya Asliye Hukuk Mahkemesinden verilen 05/05/2009 gün ve 2009/1253 D.İş, </a:t>
            </a:r>
            <a:r>
              <a:rPr lang="tr-TR" dirty="0" smtClean="0"/>
              <a:t>esas 2009/25 </a:t>
            </a:r>
            <a:r>
              <a:rPr lang="tr-TR" dirty="0"/>
              <a:t>karar sayılı karardan bir örnek ekte gönderilmiştir.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Karar </a:t>
            </a:r>
            <a:r>
              <a:rPr lang="tr-TR" dirty="0"/>
              <a:t>gereğinin yapılması rica olunur. 05/05/2009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				İflas </a:t>
            </a:r>
            <a:r>
              <a:rPr lang="tr-TR" dirty="0"/>
              <a:t>Memuru</a:t>
            </a:r>
          </a:p>
          <a:p>
            <a:endParaRPr lang="tr-TR" dirty="0" smtClean="0"/>
          </a:p>
          <a:p>
            <a:r>
              <a:rPr lang="tr-TR" dirty="0" smtClean="0"/>
              <a:t>EKİ</a:t>
            </a:r>
            <a:r>
              <a:rPr lang="tr-TR" dirty="0"/>
              <a:t>: Bir adet karar.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tr-TR" b="1" dirty="0"/>
              <a:t>10) İlan Yayımlatma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899592" y="1844824"/>
            <a:ext cx="734481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/>
              <a:t>VİLAYET MAKAMINA,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İlişik </a:t>
            </a:r>
            <a:r>
              <a:rPr lang="tr-TR" dirty="0"/>
              <a:t>olarak gönderilen ilanın Afyon'da yayımlanan günlük gazetelerden birinde ilan ettirilerek </a:t>
            </a:r>
            <a:r>
              <a:rPr lang="tr-TR" dirty="0" smtClean="0"/>
              <a:t>ilanı içeren </a:t>
            </a:r>
            <a:r>
              <a:rPr lang="tr-TR" dirty="0"/>
              <a:t>gazete nüshasının </a:t>
            </a:r>
            <a:r>
              <a:rPr lang="tr-TR" dirty="0" smtClean="0"/>
              <a:t>mahkememize gönderilmesi </a:t>
            </a:r>
            <a:r>
              <a:rPr lang="tr-TR" dirty="0"/>
              <a:t>rica olunur. 30/11/2007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					Hakim</a:t>
            </a:r>
            <a:endParaRPr lang="tr-T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11) Kasada Belge Saklanması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611560" y="1443841"/>
            <a:ext cx="74888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/>
              <a:t>8. ASLİYE HUKUK MAHKEMESİ YAZI İŞLERİ</a:t>
            </a:r>
          </a:p>
          <a:p>
            <a:pPr algn="ctr"/>
            <a:r>
              <a:rPr lang="tr-TR" b="1" dirty="0"/>
              <a:t>MÜDÜRLÜĞÜNE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Mahkememize </a:t>
            </a:r>
            <a:r>
              <a:rPr lang="tr-TR" dirty="0"/>
              <a:t>ait 2007/265 esas sayılı esas sayılı dosyaya konulmak üzere davalı Sadık Koç </a:t>
            </a:r>
            <a:r>
              <a:rPr lang="tr-TR" dirty="0" smtClean="0"/>
              <a:t>tarafından verilmiş </a:t>
            </a:r>
            <a:r>
              <a:rPr lang="tr-TR" dirty="0"/>
              <a:t>bulunan 02/05/2007 tarihli ve davacı Metin Türk tarafından imzalanıp düzenlenmiş 25000 </a:t>
            </a:r>
            <a:r>
              <a:rPr lang="tr-TR" dirty="0" smtClean="0"/>
              <a:t>TL (</a:t>
            </a:r>
            <a:r>
              <a:rPr lang="tr-TR" dirty="0" err="1" smtClean="0"/>
              <a:t>yirmibeşbin</a:t>
            </a:r>
            <a:r>
              <a:rPr lang="tr-TR" dirty="0"/>
              <a:t>) borç senedi mahkememiz kasası bulunmadığından mahkemeniz kasasında muhafaza </a:t>
            </a:r>
            <a:r>
              <a:rPr lang="tr-TR" dirty="0" smtClean="0"/>
              <a:t>edilmek suretiyle </a:t>
            </a:r>
            <a:r>
              <a:rPr lang="tr-TR" dirty="0"/>
              <a:t>ilişikte gönderilmiştir. Gereğini rica </a:t>
            </a:r>
            <a:r>
              <a:rPr lang="tr-TR" dirty="0" smtClean="0"/>
              <a:t>ederim. 26/10/2007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						Hakim</a:t>
            </a:r>
            <a:endParaRPr lang="tr-T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12) Konkordato Mühleti Verilmesi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611560" y="1305342"/>
            <a:ext cx="74888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/>
              <a:t>7. İCRA MÜDÜRLÜĞÜNE</a:t>
            </a:r>
          </a:p>
          <a:p>
            <a:pPr algn="ctr"/>
            <a:r>
              <a:rPr lang="tr-TR" b="1" dirty="0"/>
              <a:t>BURSA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Bursa'da ABC </a:t>
            </a:r>
            <a:r>
              <a:rPr lang="tr-TR" dirty="0"/>
              <a:t>İnşaat ve Turizm A.Ş Çekirge caddesi No:125/23'deki şirket vekili tarafından </a:t>
            </a:r>
            <a:r>
              <a:rPr lang="tr-TR" dirty="0" smtClean="0"/>
              <a:t>vaki konkordato </a:t>
            </a:r>
            <a:r>
              <a:rPr lang="tr-TR" dirty="0"/>
              <a:t>mühlet talepleri Bursa İcra Hakimliğinin 12/12/2009 tarih ve 2009/1258 esas sayılı kararı ile </a:t>
            </a:r>
            <a:r>
              <a:rPr lang="tr-TR" dirty="0" smtClean="0"/>
              <a:t>kabul edilerek </a:t>
            </a:r>
            <a:r>
              <a:rPr lang="tr-TR" dirty="0"/>
              <a:t>adı geçen şirkete karar tarihinden itibaren üç aylık mühlet </a:t>
            </a:r>
            <a:r>
              <a:rPr lang="tr-TR" dirty="0" smtClean="0"/>
              <a:t>verilmiştir. </a:t>
            </a:r>
            <a:r>
              <a:rPr lang="tr-TR" dirty="0" err="1" smtClean="0"/>
              <a:t>İİK'nun</a:t>
            </a:r>
            <a:r>
              <a:rPr lang="tr-TR" dirty="0" smtClean="0"/>
              <a:t> </a:t>
            </a:r>
            <a:r>
              <a:rPr lang="tr-TR" dirty="0"/>
              <a:t>287. maddesi gereğince muamele yapılarak neticenin Hakimliğimize bildirilmesi rica </a:t>
            </a:r>
            <a:r>
              <a:rPr lang="tr-TR" dirty="0" smtClean="0"/>
              <a:t>olunur. 12/12/2009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						Hakim</a:t>
            </a:r>
            <a:endParaRPr lang="tr-T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908720"/>
          </a:xfrm>
        </p:spPr>
        <p:txBody>
          <a:bodyPr/>
          <a:lstStyle/>
          <a:p>
            <a:r>
              <a:rPr lang="tr-TR" b="1" dirty="0"/>
              <a:t>13) Nüfus Kaydı Getirtme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611560" y="1124744"/>
            <a:ext cx="720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/>
              <a:t>T.C.</a:t>
            </a:r>
          </a:p>
          <a:p>
            <a:pPr algn="ctr"/>
            <a:r>
              <a:rPr lang="tr-TR" b="1" dirty="0"/>
              <a:t>ANKARA</a:t>
            </a:r>
          </a:p>
          <a:p>
            <a:pPr algn="ctr"/>
            <a:r>
              <a:rPr lang="tr-TR" b="1" dirty="0"/>
              <a:t>İCRA MÜDÜRLÜĞÜ</a:t>
            </a:r>
          </a:p>
          <a:p>
            <a:r>
              <a:rPr lang="tr-TR" b="1" dirty="0"/>
              <a:t>DOSYA NO: 2005/1413</a:t>
            </a:r>
          </a:p>
          <a:p>
            <a:r>
              <a:rPr lang="tr-TR" b="1" dirty="0" smtClean="0"/>
              <a:t>	ADLİYE </a:t>
            </a:r>
            <a:r>
              <a:rPr lang="tr-TR" b="1" dirty="0"/>
              <a:t>NÜFUS </a:t>
            </a:r>
            <a:r>
              <a:rPr lang="tr-TR" b="1" dirty="0" smtClean="0"/>
              <a:t>TEMSİLCİLİĞİNE ANKARA</a:t>
            </a:r>
            <a:endParaRPr lang="tr-TR" b="1" dirty="0"/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Dosyamıza </a:t>
            </a:r>
            <a:r>
              <a:rPr lang="tr-TR" dirty="0"/>
              <a:t>borçlu Mehmet ve </a:t>
            </a:r>
            <a:r>
              <a:rPr lang="tr-TR" dirty="0" err="1"/>
              <a:t>Mecbure’den</a:t>
            </a:r>
            <a:r>
              <a:rPr lang="tr-TR" dirty="0"/>
              <a:t> olma 1940 doğumlu, Aslen Gümüşhane Bayburt </a:t>
            </a:r>
            <a:r>
              <a:rPr lang="tr-TR" dirty="0" smtClean="0"/>
              <a:t>Veysel köyü </a:t>
            </a:r>
            <a:r>
              <a:rPr lang="tr-TR" dirty="0"/>
              <a:t>nüfusuna kayıtlı </a:t>
            </a:r>
            <a:r>
              <a:rPr lang="tr-TR" b="1" dirty="0"/>
              <a:t>METİN SEVGİ aleyhine Bülent CENGİZ vekili Av. Nurten SAZAN </a:t>
            </a:r>
            <a:r>
              <a:rPr lang="tr-TR" b="1" dirty="0" smtClean="0"/>
              <a:t>tarafından </a:t>
            </a:r>
            <a:r>
              <a:rPr lang="tr-TR" dirty="0" smtClean="0"/>
              <a:t>yürütülen </a:t>
            </a:r>
            <a:r>
              <a:rPr lang="tr-TR" dirty="0"/>
              <a:t>icra takibinde;</a:t>
            </a:r>
          </a:p>
          <a:p>
            <a:r>
              <a:rPr lang="tr-TR" dirty="0" smtClean="0"/>
              <a:t>	Adı </a:t>
            </a:r>
            <a:r>
              <a:rPr lang="tr-TR" dirty="0"/>
              <a:t>geçen borçlunun </a:t>
            </a:r>
            <a:r>
              <a:rPr lang="tr-TR" b="1" dirty="0"/>
              <a:t>vukuatlı nüfus aile kayıt örneğinin ve adreslerinin istenmesine </a:t>
            </a:r>
            <a:r>
              <a:rPr lang="tr-TR" b="1" dirty="0" smtClean="0"/>
              <a:t>karar </a:t>
            </a:r>
            <a:r>
              <a:rPr lang="tr-TR" dirty="0" smtClean="0"/>
              <a:t>verilmiştir</a:t>
            </a:r>
            <a:r>
              <a:rPr lang="tr-TR" dirty="0"/>
              <a:t>.</a:t>
            </a:r>
          </a:p>
          <a:p>
            <a:r>
              <a:rPr lang="tr-TR" dirty="0" smtClean="0"/>
              <a:t>	Karar </a:t>
            </a:r>
            <a:r>
              <a:rPr lang="tr-TR" dirty="0"/>
              <a:t>gereğinin ifası ile neticeden müdürlüğümüze bilgi verilmesi rica olunur</a:t>
            </a:r>
            <a:r>
              <a:rPr lang="tr-TR" dirty="0" smtClean="0"/>
              <a:t>. 30.01.2006</a:t>
            </a:r>
            <a:endParaRPr lang="tr-TR" dirty="0"/>
          </a:p>
          <a:p>
            <a:r>
              <a:rPr lang="tr-TR" dirty="0"/>
              <a:t>ELDEN TAKİPLİ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				İcra </a:t>
            </a:r>
            <a:r>
              <a:rPr lang="tr-TR" dirty="0" err="1"/>
              <a:t>Müd</a:t>
            </a:r>
            <a:r>
              <a:rPr lang="tr-TR" dirty="0"/>
              <a:t>. Yrd.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14) Suç İhbarı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971600" y="1268760"/>
            <a:ext cx="69847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/>
              <a:t>CUMHURİYET BAŞSAVCILIĞINA</a:t>
            </a:r>
          </a:p>
          <a:p>
            <a:endParaRPr lang="tr-TR" dirty="0" smtClean="0"/>
          </a:p>
          <a:p>
            <a:pPr algn="just"/>
            <a:r>
              <a:rPr lang="tr-TR" dirty="0"/>
              <a:t>	</a:t>
            </a:r>
            <a:r>
              <a:rPr lang="tr-TR" dirty="0" smtClean="0"/>
              <a:t>Tasfiyenin </a:t>
            </a:r>
            <a:r>
              <a:rPr lang="tr-TR" dirty="0"/>
              <a:t>açılmasına karar verilen ABC AŞ ve onunla ilgili kişilerin 35 sayılı KHK, 2644 sayılı </a:t>
            </a:r>
            <a:r>
              <a:rPr lang="tr-TR" dirty="0" smtClean="0"/>
              <a:t>kanun ve </a:t>
            </a:r>
            <a:r>
              <a:rPr lang="tr-TR" dirty="0" err="1"/>
              <a:t>İİK'na</a:t>
            </a:r>
            <a:r>
              <a:rPr lang="tr-TR" dirty="0"/>
              <a:t> aykırı işlemlerinin tespit edildiği, ekli 08/11/2009 tarihli bilirkişi raporu ile anlaşıldığından </a:t>
            </a:r>
            <a:r>
              <a:rPr lang="tr-TR" dirty="0" smtClean="0"/>
              <a:t>adı geçenler </a:t>
            </a:r>
            <a:r>
              <a:rPr lang="tr-TR" dirty="0"/>
              <a:t>hakkında gerekli yasal işlemlerin yapılması; dava </a:t>
            </a:r>
            <a:r>
              <a:rPr lang="tr-TR" dirty="0" smtClean="0"/>
              <a:t>açılması halinde </a:t>
            </a:r>
            <a:r>
              <a:rPr lang="tr-TR" dirty="0"/>
              <a:t>iddianamenin, dava </a:t>
            </a:r>
            <a:r>
              <a:rPr lang="tr-TR" dirty="0" smtClean="0"/>
              <a:t>açılmaması halinde </a:t>
            </a:r>
            <a:r>
              <a:rPr lang="tr-TR" dirty="0"/>
              <a:t>ise takipsizlik kararının bir örneğinin mahkememize gönderilmesinin temini rica olunur. 07/01/2010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					Hakim</a:t>
            </a:r>
            <a:endParaRPr lang="tr-TR" dirty="0"/>
          </a:p>
          <a:p>
            <a:endParaRPr lang="tr-TR" dirty="0" smtClean="0"/>
          </a:p>
          <a:p>
            <a:r>
              <a:rPr lang="tr-TR" dirty="0" smtClean="0"/>
              <a:t>EKİ</a:t>
            </a:r>
            <a:r>
              <a:rPr lang="tr-TR" dirty="0"/>
              <a:t>: 08/11/2009 tarihli bilirkişi raporu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15) Tanık Dinleme Talimatı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755576" y="1052736"/>
            <a:ext cx="698477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/>
              <a:t>CUMHURİYET BAŞSAVCILIĞINA</a:t>
            </a:r>
          </a:p>
          <a:p>
            <a:endParaRPr lang="tr-TR" dirty="0" smtClean="0"/>
          </a:p>
          <a:p>
            <a:r>
              <a:rPr lang="tr-TR" dirty="0" smtClean="0"/>
              <a:t>Davacı </a:t>
            </a:r>
            <a:r>
              <a:rPr lang="tr-TR" dirty="0"/>
              <a:t>Engin Kuzu tarafından davalı </a:t>
            </a:r>
            <a:r>
              <a:rPr lang="tr-TR" dirty="0" err="1"/>
              <a:t>Hacer</a:t>
            </a:r>
            <a:r>
              <a:rPr lang="tr-TR" dirty="0"/>
              <a:t> Kuzu aleyhine açılan boşanma davasının </a:t>
            </a:r>
            <a:r>
              <a:rPr lang="tr-TR" dirty="0" smtClean="0"/>
              <a:t>yapılan yargılaması </a:t>
            </a:r>
            <a:r>
              <a:rPr lang="tr-TR" dirty="0"/>
              <a:t>sırasında:</a:t>
            </a:r>
          </a:p>
          <a:p>
            <a:r>
              <a:rPr lang="tr-TR" dirty="0" smtClean="0"/>
              <a:t>	Alanya'da </a:t>
            </a:r>
            <a:r>
              <a:rPr lang="tr-TR" dirty="0"/>
              <a:t>bulunan ekte gönderilen talimatta adı ve adresleri yazılı davalı tanıklarının talimatta </a:t>
            </a:r>
            <a:r>
              <a:rPr lang="tr-TR" dirty="0" smtClean="0"/>
              <a:t>belirtilen konular </a:t>
            </a:r>
            <a:r>
              <a:rPr lang="tr-TR" dirty="0"/>
              <a:t>bilgi ve görgülerinin olup olmadığının anlaşılması bakımından Alanya mahkemelerince talimat yolu </a:t>
            </a:r>
            <a:r>
              <a:rPr lang="tr-TR" dirty="0" smtClean="0"/>
              <a:t>ile dinlenmesine </a:t>
            </a:r>
            <a:r>
              <a:rPr lang="tr-TR" dirty="0"/>
              <a:t>karar verilmiştir.</a:t>
            </a:r>
          </a:p>
          <a:p>
            <a:r>
              <a:rPr lang="tr-TR" dirty="0" smtClean="0"/>
              <a:t>	Karar </a:t>
            </a:r>
            <a:r>
              <a:rPr lang="tr-TR" dirty="0"/>
              <a:t>gereğince tanıkların dinlenilerek tutulacak tutanağın mahkememize iadesinin sağlanması </a:t>
            </a:r>
            <a:r>
              <a:rPr lang="tr-TR" dirty="0" smtClean="0"/>
              <a:t>rica olunur</a:t>
            </a:r>
            <a:r>
              <a:rPr lang="tr-TR" dirty="0"/>
              <a:t>. 12/12/2009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					Hakim</a:t>
            </a:r>
            <a:endParaRPr lang="tr-TR" dirty="0"/>
          </a:p>
          <a:p>
            <a:endParaRPr lang="tr-TR" dirty="0" smtClean="0"/>
          </a:p>
          <a:p>
            <a:r>
              <a:rPr lang="tr-TR" dirty="0" smtClean="0"/>
              <a:t>Not</a:t>
            </a:r>
            <a:r>
              <a:rPr lang="tr-TR" dirty="0"/>
              <a:t>: Beher tanık için 300'er TL'den</a:t>
            </a:r>
          </a:p>
          <a:p>
            <a:r>
              <a:rPr lang="tr-TR" dirty="0"/>
              <a:t>5 tanık için toplam 1500 TL</a:t>
            </a:r>
          </a:p>
          <a:p>
            <a:r>
              <a:rPr lang="tr-TR" dirty="0"/>
              <a:t>Mahkemeler veznesine 01/12/2009</a:t>
            </a:r>
          </a:p>
          <a:p>
            <a:r>
              <a:rPr lang="tr-TR" dirty="0"/>
              <a:t>gün ve 13986 Y. Sayılı makbuzla yatırılmıştır.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16) Tapu Kayıtları Getirtme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539552" y="1196752"/>
            <a:ext cx="756084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/>
              <a:t>T.C</a:t>
            </a:r>
          </a:p>
          <a:p>
            <a:pPr algn="ctr"/>
            <a:r>
              <a:rPr lang="tr-TR" b="1" dirty="0"/>
              <a:t>ANKARA</a:t>
            </a:r>
          </a:p>
          <a:p>
            <a:pPr algn="ctr"/>
            <a:r>
              <a:rPr lang="tr-TR" b="1" dirty="0"/>
              <a:t>İCRA MÜDÜRLÜĞÜ</a:t>
            </a:r>
          </a:p>
          <a:p>
            <a:r>
              <a:rPr lang="tr-TR" b="1" dirty="0"/>
              <a:t>SAYI :2003/3778</a:t>
            </a:r>
          </a:p>
          <a:p>
            <a:pPr algn="ctr"/>
            <a:r>
              <a:rPr lang="tr-TR" b="1" dirty="0"/>
              <a:t>TAPU KADASTRO GENEL MÜDÜRLÜĞÜNE</a:t>
            </a:r>
          </a:p>
          <a:p>
            <a:pPr algn="ctr"/>
            <a:r>
              <a:rPr lang="tr-TR" b="1" dirty="0"/>
              <a:t>ANKARA</a:t>
            </a:r>
          </a:p>
          <a:p>
            <a:r>
              <a:rPr lang="tr-TR" dirty="0" smtClean="0"/>
              <a:t>	Şükran </a:t>
            </a:r>
            <a:r>
              <a:rPr lang="tr-TR" dirty="0"/>
              <a:t>Günaydın tarafından borçlu Nurettin SOYKAN aleyhine yapılan masrafsız </a:t>
            </a:r>
            <a:r>
              <a:rPr lang="tr-TR" dirty="0" smtClean="0"/>
              <a:t>11.713.000.000 TL’nin </a:t>
            </a:r>
            <a:r>
              <a:rPr lang="tr-TR" dirty="0"/>
              <a:t>tahsili ile ilgili icra takibinde;</a:t>
            </a:r>
          </a:p>
          <a:p>
            <a:r>
              <a:rPr lang="tr-TR" dirty="0" smtClean="0"/>
              <a:t>	Musa </a:t>
            </a:r>
            <a:r>
              <a:rPr lang="tr-TR" dirty="0"/>
              <a:t>ve </a:t>
            </a:r>
            <a:r>
              <a:rPr lang="tr-TR" dirty="0" err="1"/>
              <a:t>Nazifa’dan</a:t>
            </a:r>
            <a:r>
              <a:rPr lang="tr-TR" dirty="0"/>
              <a:t> olma 1341 Malatya doğumlu, Malatya ili Merkez İlçesi </a:t>
            </a:r>
            <a:r>
              <a:rPr lang="tr-TR" dirty="0" err="1"/>
              <a:t>Yenihamam</a:t>
            </a:r>
            <a:r>
              <a:rPr lang="tr-TR" dirty="0"/>
              <a:t> mah., </a:t>
            </a:r>
            <a:r>
              <a:rPr lang="tr-TR" dirty="0" smtClean="0"/>
              <a:t>köyü C:01 </a:t>
            </a:r>
            <a:r>
              <a:rPr lang="tr-TR" dirty="0"/>
              <a:t>Say.:58 Küt::66/59. da nüfusu kayıtlı Borçlu adına kayıtlı GAYRİMENKUL malı olup </a:t>
            </a:r>
            <a:r>
              <a:rPr lang="tr-TR" dirty="0" smtClean="0"/>
              <a:t>olmadığının sorulmasına </a:t>
            </a:r>
            <a:r>
              <a:rPr lang="tr-TR" dirty="0"/>
              <a:t>karar verilmiştir.</a:t>
            </a:r>
          </a:p>
          <a:p>
            <a:r>
              <a:rPr lang="tr-TR" dirty="0" smtClean="0"/>
              <a:t>	Karar </a:t>
            </a:r>
            <a:r>
              <a:rPr lang="tr-TR" dirty="0"/>
              <a:t>gereğince borçlu adına kayıtlı Gayrimenkul olması halinde Ada parsel numarası ile </a:t>
            </a:r>
            <a:r>
              <a:rPr lang="tr-TR" dirty="0" smtClean="0"/>
              <a:t>diğer özelliklerinin </a:t>
            </a:r>
            <a:r>
              <a:rPr lang="tr-TR" dirty="0"/>
              <a:t>bildirilmesi rica olunur..11.05.2004</a:t>
            </a:r>
          </a:p>
          <a:p>
            <a:endParaRPr lang="tr-TR" dirty="0" smtClean="0"/>
          </a:p>
          <a:p>
            <a:r>
              <a:rPr lang="tr-TR" dirty="0" smtClean="0"/>
              <a:t>ELDEN </a:t>
            </a:r>
            <a:r>
              <a:rPr lang="tr-TR" dirty="0"/>
              <a:t>TAKİPLİDİR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					İcra </a:t>
            </a:r>
            <a:r>
              <a:rPr lang="tr-TR" dirty="0"/>
              <a:t>Md.Yrd.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TUTANAK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Tutanak</a:t>
            </a:r>
          </a:p>
          <a:p>
            <a:pPr>
              <a:buNone/>
            </a:pPr>
            <a:r>
              <a:rPr lang="tr-TR" dirty="0"/>
              <a:t>MADDE 154- (1) Hâkim, tahkikat ve yargılama işlemlerinin icrasıyla, iki tarafın ve </a:t>
            </a:r>
            <a:r>
              <a:rPr lang="tr-TR" dirty="0" smtClean="0"/>
              <a:t>diğer ilgililerin </a:t>
            </a:r>
            <a:r>
              <a:rPr lang="tr-TR" dirty="0"/>
              <a:t>sözlü açıklamalarını, gerekirse özet olarak zabıt kâtibi aracılığıyla </a:t>
            </a:r>
            <a:r>
              <a:rPr lang="tr-TR" dirty="0" smtClean="0"/>
              <a:t>tutanağa kaydettirir</a:t>
            </a:r>
            <a:r>
              <a:rPr lang="tr-TR" dirty="0"/>
              <a:t>.</a:t>
            </a:r>
          </a:p>
          <a:p>
            <a:pPr>
              <a:buNone/>
            </a:pPr>
            <a:r>
              <a:rPr lang="tr-TR" dirty="0"/>
              <a:t>(2) Taraflar veya diğer ilgililer sözlü açıklamalarını hâkimin izniyle doğrudan da </a:t>
            </a:r>
            <a:r>
              <a:rPr lang="tr-TR" dirty="0" smtClean="0"/>
              <a:t>tutanağa yazdırabilir</a:t>
            </a:r>
            <a:r>
              <a:rPr lang="tr-TR" dirty="0"/>
              <a:t>.</a:t>
            </a:r>
          </a:p>
          <a:p>
            <a:pPr>
              <a:buNone/>
            </a:pPr>
            <a:r>
              <a:rPr lang="tr-TR" dirty="0"/>
              <a:t>(3) Aşağıdaki hususlar mutlak olarak tutanağa yazılır:</a:t>
            </a:r>
          </a:p>
          <a:p>
            <a:pPr>
              <a:buNone/>
            </a:pPr>
            <a:r>
              <a:rPr lang="tr-TR" dirty="0"/>
              <a:t>a) Mahkemenin adı, duruşmanın açıldığı yer, gün ve saat.</a:t>
            </a:r>
          </a:p>
          <a:p>
            <a:pPr>
              <a:buNone/>
            </a:pPr>
            <a:r>
              <a:rPr lang="tr-TR" dirty="0"/>
              <a:t>b) Hâkim, zabıt kâtibi, hazır bulunan taraflar ve varsa vekilleri, kanuni temsilcileri, </a:t>
            </a:r>
            <a:r>
              <a:rPr lang="tr-TR" dirty="0" err="1"/>
              <a:t>fer’î</a:t>
            </a:r>
            <a:endParaRPr lang="tr-TR" dirty="0"/>
          </a:p>
          <a:p>
            <a:pPr>
              <a:buNone/>
            </a:pPr>
            <a:r>
              <a:rPr lang="es-ES" dirty="0"/>
              <a:t>müdahil ve tercümanın ad ve soyadları.</a:t>
            </a:r>
          </a:p>
          <a:p>
            <a:pPr>
              <a:buNone/>
            </a:pPr>
            <a:r>
              <a:rPr lang="tr-TR" dirty="0"/>
              <a:t>c) Yargılamanın aleni ya da gizli yapıldığı.</a:t>
            </a:r>
          </a:p>
          <a:p>
            <a:pPr>
              <a:buNone/>
            </a:pPr>
            <a:r>
              <a:rPr lang="tr-TR" dirty="0"/>
              <a:t>ç) Beyanda bulunana okunmak ve imzası alınmak kaydıyla ikrar, yeminin edası, </a:t>
            </a:r>
            <a:r>
              <a:rPr lang="tr-TR" dirty="0" smtClean="0"/>
              <a:t>davanın geri alınmasına </a:t>
            </a:r>
            <a:r>
              <a:rPr lang="tr-TR" dirty="0"/>
              <a:t>muvafakat, davadan feragat, davayı kabule ilişkin beyanlar ve sulh </a:t>
            </a:r>
            <a:r>
              <a:rPr lang="tr-TR" dirty="0" smtClean="0"/>
              <a:t>müzakereleri ile </a:t>
            </a:r>
            <a:r>
              <a:rPr lang="tr-TR" dirty="0"/>
              <a:t>sonucu.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17) Tarafın Mali ve İçtimai Durumu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827584" y="1268760"/>
            <a:ext cx="784887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/>
              <a:t>T.C.</a:t>
            </a:r>
          </a:p>
          <a:p>
            <a:pPr algn="ctr"/>
            <a:r>
              <a:rPr lang="tr-TR" b="1" dirty="0"/>
              <a:t>ANKARA</a:t>
            </a:r>
          </a:p>
          <a:p>
            <a:pPr algn="ctr"/>
            <a:r>
              <a:rPr lang="tr-TR" b="1" dirty="0"/>
              <a:t>İCRA MÜDÜRLÜĞÜ</a:t>
            </a:r>
          </a:p>
          <a:p>
            <a:r>
              <a:rPr lang="tr-TR" b="1" dirty="0"/>
              <a:t>Dosya No: 2004/6100</a:t>
            </a:r>
          </a:p>
          <a:p>
            <a:pPr algn="ctr"/>
            <a:r>
              <a:rPr lang="tr-TR" b="1" dirty="0"/>
              <a:t>TARIM VE KÖYİŞLERİ BAKANLIĞI</a:t>
            </a:r>
          </a:p>
          <a:p>
            <a:pPr algn="ctr"/>
            <a:r>
              <a:rPr lang="tr-TR" b="1" dirty="0"/>
              <a:t>İdari ve Mali İşler Dairesi Başkanlığı Merkez İkmal Müdürlüğü</a:t>
            </a:r>
          </a:p>
          <a:p>
            <a:pPr algn="ctr"/>
            <a:r>
              <a:rPr lang="tr-TR" b="1" dirty="0"/>
              <a:t>ANKARA</a:t>
            </a:r>
          </a:p>
          <a:p>
            <a:r>
              <a:rPr lang="tr-TR" b="1" dirty="0"/>
              <a:t>İLGİ :21/12/2004 gün ve 250730017-12/5352 sayılı yazınız.</a:t>
            </a:r>
          </a:p>
          <a:p>
            <a:endParaRPr lang="tr-TR" dirty="0" smtClean="0"/>
          </a:p>
          <a:p>
            <a:r>
              <a:rPr lang="tr-TR" dirty="0" smtClean="0"/>
              <a:t>	Alacaklı </a:t>
            </a:r>
            <a:r>
              <a:rPr lang="tr-TR" dirty="0"/>
              <a:t>Yüksel KAYA Vekili Av Pınar ÖZ tarafından borçlu Hamit SEVEN aleyhine yapılan </a:t>
            </a:r>
            <a:r>
              <a:rPr lang="tr-TR" dirty="0" smtClean="0"/>
              <a:t>icra takibinde</a:t>
            </a:r>
            <a:r>
              <a:rPr lang="tr-TR" dirty="0"/>
              <a:t>;</a:t>
            </a:r>
          </a:p>
          <a:p>
            <a:r>
              <a:rPr lang="tr-TR" dirty="0" smtClean="0"/>
              <a:t>	Borçlunun </a:t>
            </a:r>
            <a:r>
              <a:rPr lang="tr-TR" dirty="0"/>
              <a:t>almakta olduğu Maaşındaki haczin bu dosyaya şamil olmak üzere FEKKİNE </a:t>
            </a:r>
            <a:r>
              <a:rPr lang="tr-TR" dirty="0" smtClean="0"/>
              <a:t>KARAR verilmiştir</a:t>
            </a:r>
            <a:r>
              <a:rPr lang="tr-TR" dirty="0"/>
              <a:t>.</a:t>
            </a:r>
          </a:p>
          <a:p>
            <a:r>
              <a:rPr lang="tr-TR" dirty="0" smtClean="0"/>
              <a:t>	Karar </a:t>
            </a:r>
            <a:r>
              <a:rPr lang="tr-TR" dirty="0"/>
              <a:t>gereğinin ifası rica olunur.05.07.2005</a:t>
            </a:r>
          </a:p>
          <a:p>
            <a:endParaRPr lang="tr-TR" dirty="0" smtClean="0"/>
          </a:p>
          <a:p>
            <a:r>
              <a:rPr lang="tr-TR" dirty="0" smtClean="0"/>
              <a:t>ELDEN </a:t>
            </a:r>
            <a:r>
              <a:rPr lang="tr-TR" dirty="0"/>
              <a:t>TAKİPLİDİR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					İcra </a:t>
            </a:r>
            <a:r>
              <a:rPr lang="tr-TR" dirty="0" err="1"/>
              <a:t>Müd</a:t>
            </a:r>
            <a:r>
              <a:rPr lang="tr-TR" dirty="0"/>
              <a:t>. Yrd.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18) Taşınmazın İmar Durumu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755576" y="1166843"/>
            <a:ext cx="74168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dirty="0"/>
              <a:t>BELEDİYE İMAR MÜDÜRLÜĞÜNE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Davacı </a:t>
            </a:r>
            <a:r>
              <a:rPr lang="tr-TR" dirty="0"/>
              <a:t>Hasan </a:t>
            </a:r>
            <a:r>
              <a:rPr lang="tr-TR" dirty="0" err="1"/>
              <a:t>Traş</a:t>
            </a:r>
            <a:r>
              <a:rPr lang="tr-TR" dirty="0"/>
              <a:t> vekili tarafında davalı Karayolları Genel Müdürlüğü aleyhine açılan </a:t>
            </a:r>
            <a:r>
              <a:rPr lang="tr-TR" dirty="0" smtClean="0"/>
              <a:t>kamulaştırma bedelinin </a:t>
            </a:r>
            <a:r>
              <a:rPr lang="tr-TR" dirty="0"/>
              <a:t>arttırılması davasının yapılan duruşma sırasında: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err="1" smtClean="0"/>
              <a:t>Öztürk</a:t>
            </a:r>
            <a:r>
              <a:rPr lang="tr-TR" dirty="0" smtClean="0"/>
              <a:t> </a:t>
            </a:r>
            <a:r>
              <a:rPr lang="tr-TR" dirty="0"/>
              <a:t>15269 ada ve 145 parseli oluşturan taşınmazın imar sahası veya imar mücavir alan </a:t>
            </a:r>
            <a:r>
              <a:rPr lang="tr-TR" dirty="0" smtClean="0"/>
              <a:t>içerisinde bulunup </a:t>
            </a:r>
            <a:r>
              <a:rPr lang="tr-TR" dirty="0"/>
              <a:t>bulunmadığını ve imar durumunun ayrıntılı olarak duruşmanın bırakıldığı 05/04/2009 tarihinden </a:t>
            </a:r>
            <a:r>
              <a:rPr lang="tr-TR" dirty="0" smtClean="0"/>
              <a:t>önce </a:t>
            </a:r>
            <a:r>
              <a:rPr lang="it-IT" dirty="0" smtClean="0"/>
              <a:t>mahkememize </a:t>
            </a:r>
            <a:r>
              <a:rPr lang="it-IT" dirty="0"/>
              <a:t>gönderilmesi rica olunur. 21/02/2009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 smtClean="0"/>
              <a:t>					Hakim</a:t>
            </a:r>
            <a:endParaRPr lang="tr-TR" dirty="0"/>
          </a:p>
          <a:p>
            <a:endParaRPr lang="tr-TR" dirty="0" smtClean="0"/>
          </a:p>
          <a:p>
            <a:r>
              <a:rPr lang="tr-TR" dirty="0" smtClean="0"/>
              <a:t>Not</a:t>
            </a:r>
            <a:r>
              <a:rPr lang="tr-TR" dirty="0"/>
              <a:t>: Cevap için (30) TL posta pulu ektedir.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>
            <a:normAutofit/>
          </a:bodyPr>
          <a:lstStyle/>
          <a:p>
            <a:r>
              <a:rPr lang="tr-TR" b="1" dirty="0"/>
              <a:t>19) Yargıtay’a Gönderme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611560" y="908720"/>
            <a:ext cx="820891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/>
              <a:t>T.C.</a:t>
            </a:r>
          </a:p>
          <a:p>
            <a:pPr algn="ctr"/>
            <a:r>
              <a:rPr lang="tr-TR" b="1" dirty="0"/>
              <a:t>KIRKLARELİ</a:t>
            </a:r>
          </a:p>
          <a:p>
            <a:pPr algn="ctr"/>
            <a:r>
              <a:rPr lang="tr-TR" b="1" dirty="0"/>
              <a:t>CUMHURİYET BAŞSAVCILIĞI</a:t>
            </a:r>
          </a:p>
          <a:p>
            <a:r>
              <a:rPr lang="tr-TR" b="1" dirty="0"/>
              <a:t>Temyiz no:2006/ 00/00/2006</a:t>
            </a:r>
          </a:p>
          <a:p>
            <a:pPr algn="ctr"/>
            <a:r>
              <a:rPr lang="tr-TR" b="1" dirty="0"/>
              <a:t>YARGITAY ( ) CEZA DAİRESİ BAŞKANLIĞINA</a:t>
            </a:r>
          </a:p>
          <a:p>
            <a:pPr algn="ctr"/>
            <a:r>
              <a:rPr lang="tr-TR" b="1" dirty="0"/>
              <a:t>gönderilmek üzere</a:t>
            </a:r>
          </a:p>
          <a:p>
            <a:pPr algn="ctr"/>
            <a:r>
              <a:rPr lang="tr-TR" b="1" dirty="0"/>
              <a:t>KIRKLARELİ AĞIR CEZA MAHKEMESİNE</a:t>
            </a:r>
          </a:p>
          <a:p>
            <a:r>
              <a:rPr lang="tr-TR" sz="1700" b="1" dirty="0"/>
              <a:t>TEMYİZ EDEN : Müjdat Saraç</a:t>
            </a:r>
          </a:p>
          <a:p>
            <a:r>
              <a:rPr lang="tr-TR" sz="1700" dirty="0"/>
              <a:t>Kırklareli Cumhuriyet Savcısı-21027</a:t>
            </a:r>
          </a:p>
          <a:p>
            <a:r>
              <a:rPr lang="tr-TR" sz="1700" b="1" dirty="0"/>
              <a:t>TEMYİZ EDİLEN KARAR : Kırklareli Ağır Ceza Mahkemesinin,</a:t>
            </a:r>
          </a:p>
          <a:p>
            <a:r>
              <a:rPr lang="tr-TR" sz="1700" dirty="0"/>
              <a:t>00/00/2006 gün ve E.2006/ K.2006/ sayılı kararı.</a:t>
            </a:r>
          </a:p>
          <a:p>
            <a:r>
              <a:rPr lang="tr-TR" sz="1700" b="1" dirty="0"/>
              <a:t>SÜRE TUTUM TARİHİ : 00/00/2006</a:t>
            </a:r>
          </a:p>
          <a:p>
            <a:r>
              <a:rPr lang="tr-TR" sz="1700" b="1" dirty="0"/>
              <a:t>TEMYİZ TARİHİ : 00/00/2006</a:t>
            </a:r>
          </a:p>
          <a:p>
            <a:r>
              <a:rPr lang="tr-TR" sz="1700" b="1" dirty="0"/>
              <a:t>TEMYİZ NEDENLERİ : Sanığın,sahtecilik </a:t>
            </a:r>
            <a:r>
              <a:rPr lang="tr-TR" sz="1700" b="1" dirty="0" smtClean="0"/>
              <a:t>suçunu, gerçek </a:t>
            </a:r>
            <a:r>
              <a:rPr lang="tr-TR" sz="1700" b="1" dirty="0"/>
              <a:t>bir olayın kanıtlanmasını sağlamak </a:t>
            </a:r>
            <a:r>
              <a:rPr lang="tr-TR" sz="1700" b="1" dirty="0" err="1" smtClean="0"/>
              <a:t>saikiyle</a:t>
            </a:r>
            <a:r>
              <a:rPr lang="tr-TR" sz="1700" b="1" dirty="0" smtClean="0"/>
              <a:t> </a:t>
            </a:r>
            <a:r>
              <a:rPr lang="tr-TR" sz="1700" dirty="0" smtClean="0"/>
              <a:t>hareket </a:t>
            </a:r>
            <a:r>
              <a:rPr lang="tr-TR" sz="1700" dirty="0"/>
              <a:t>ederek,işlemiş olması nedeniyle, eyleminde hafifletici neden bulunduğundan, hakkında </a:t>
            </a:r>
            <a:r>
              <a:rPr lang="tr-TR" sz="1700" dirty="0" smtClean="0"/>
              <a:t>TCK.347.maddesinin </a:t>
            </a:r>
            <a:r>
              <a:rPr lang="tr-TR" sz="1700" dirty="0"/>
              <a:t>uygulanması gerektiği halde,</a:t>
            </a:r>
          </a:p>
          <a:p>
            <a:r>
              <a:rPr lang="tr-TR" sz="1700" dirty="0"/>
              <a:t>oluşa uygun olmayan gerekçeyle TCK.342/2.maddesi </a:t>
            </a:r>
            <a:r>
              <a:rPr lang="tr-TR" sz="1700" dirty="0" smtClean="0"/>
              <a:t>uyarınca cezalandırılmasına </a:t>
            </a:r>
            <a:r>
              <a:rPr lang="tr-TR" sz="1700" dirty="0"/>
              <a:t>karar </a:t>
            </a:r>
            <a:r>
              <a:rPr lang="tr-TR" sz="1700" dirty="0" smtClean="0"/>
              <a:t>verilmesi, usul </a:t>
            </a:r>
            <a:r>
              <a:rPr lang="tr-TR" sz="1700" dirty="0"/>
              <a:t>ve yasaya aykırı görüldüğünden, kararın </a:t>
            </a:r>
            <a:r>
              <a:rPr lang="tr-TR" sz="1700" dirty="0" err="1"/>
              <a:t>temyizen</a:t>
            </a:r>
            <a:r>
              <a:rPr lang="tr-TR" sz="1700" dirty="0"/>
              <a:t> incelenerek, sanık</a:t>
            </a:r>
          </a:p>
          <a:p>
            <a:r>
              <a:rPr lang="tr-TR" sz="1700" dirty="0"/>
              <a:t>lehine </a:t>
            </a:r>
            <a:r>
              <a:rPr lang="tr-TR" sz="1700" b="1" dirty="0"/>
              <a:t>bozulmasına karar verilmesi, kamu adına arz ve talep olunur.</a:t>
            </a:r>
          </a:p>
          <a:p>
            <a:endParaRPr lang="tr-TR" sz="1700" dirty="0" smtClean="0"/>
          </a:p>
          <a:p>
            <a:pPr algn="r"/>
            <a:r>
              <a:rPr lang="tr-TR" sz="1700" dirty="0" smtClean="0"/>
              <a:t>Salih </a:t>
            </a:r>
            <a:r>
              <a:rPr lang="tr-TR" sz="1700" dirty="0"/>
              <a:t>Salim</a:t>
            </a:r>
          </a:p>
          <a:p>
            <a:pPr algn="r"/>
            <a:r>
              <a:rPr lang="tr-TR" sz="1700" dirty="0"/>
              <a:t>Cumhuriyet Savcısı-20000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TUTANAK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dirty="0"/>
              <a:t>d) Beyanda bulunana okunmak kaydıyla taraf, tanık, bilirkişi </a:t>
            </a:r>
            <a:r>
              <a:rPr lang="tr-TR" dirty="0" smtClean="0"/>
              <a:t>veya uzman </a:t>
            </a:r>
            <a:r>
              <a:rPr lang="tr-TR" dirty="0"/>
              <a:t>kişi beyanı.</a:t>
            </a:r>
          </a:p>
          <a:p>
            <a:pPr>
              <a:buNone/>
            </a:pPr>
            <a:r>
              <a:rPr lang="tr-TR" dirty="0"/>
              <a:t>e) Duruşma dışında yapılan işlemlerin özeti.</a:t>
            </a:r>
          </a:p>
          <a:p>
            <a:pPr>
              <a:buNone/>
            </a:pPr>
            <a:r>
              <a:rPr lang="tr-TR" dirty="0"/>
              <a:t>f) Tarafların sundukları belgelerin neler olduğu.</a:t>
            </a:r>
          </a:p>
          <a:p>
            <a:pPr>
              <a:buNone/>
            </a:pPr>
            <a:r>
              <a:rPr lang="tr-TR" dirty="0"/>
              <a:t>g) Tarafların soruşturmaya ilişkin istekleri ile diğer kanunların tutanağa yazılmasını </a:t>
            </a:r>
            <a:r>
              <a:rPr lang="tr-TR" dirty="0" smtClean="0"/>
              <a:t>emrettiği konular</a:t>
            </a:r>
            <a:r>
              <a:rPr lang="tr-TR" dirty="0"/>
              <a:t>.</a:t>
            </a:r>
          </a:p>
          <a:p>
            <a:pPr>
              <a:buNone/>
            </a:pPr>
            <a:r>
              <a:rPr lang="tr-TR" dirty="0"/>
              <a:t>ğ) Ara kararları ve hükmün sonucu.</a:t>
            </a:r>
          </a:p>
          <a:p>
            <a:pPr>
              <a:buNone/>
            </a:pPr>
            <a:r>
              <a:rPr lang="tr-TR" dirty="0"/>
              <a:t>h) Karar veya hükmün açıklanma biçimi.</a:t>
            </a:r>
          </a:p>
          <a:p>
            <a:pPr>
              <a:buNone/>
            </a:pPr>
            <a:r>
              <a:rPr lang="tr-TR" dirty="0"/>
              <a:t>(4) Tutanakta sözü edilen veya dosyaya konduğu belirtilen belgeler de tutanağın eki sayılır.</a:t>
            </a:r>
          </a:p>
          <a:p>
            <a:pPr>
              <a:buNone/>
            </a:pPr>
            <a:r>
              <a:rPr lang="tr-TR" dirty="0"/>
              <a:t>(5) Tahkikat ve yargılama sırasında yapılan işlemler teknik araçlarla kayda alınırsa, bu </a:t>
            </a:r>
            <a:r>
              <a:rPr lang="tr-TR" dirty="0" smtClean="0"/>
              <a:t>durum bir </a:t>
            </a:r>
            <a:r>
              <a:rPr lang="tr-TR" dirty="0"/>
              <a:t>tutanakla tespit olunur.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TUTANAK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/>
              <a:t>Tutanağın imzalanması ve imza atamayanların durumu</a:t>
            </a:r>
          </a:p>
          <a:p>
            <a:pPr>
              <a:buNone/>
            </a:pPr>
            <a:r>
              <a:rPr lang="tr-TR" dirty="0"/>
              <a:t>MADDE 155- (1) Tutanak, hâkim ve zabıt kâtibi tarafından derhâl imzalanır.</a:t>
            </a:r>
          </a:p>
          <a:p>
            <a:pPr>
              <a:buNone/>
            </a:pPr>
            <a:r>
              <a:rPr lang="tr-TR" dirty="0"/>
              <a:t>(2) Tutanağa imza atamayacak durumda </a:t>
            </a:r>
            <a:r>
              <a:rPr lang="tr-TR" dirty="0" smtClean="0"/>
              <a:t>olan kimsenin </a:t>
            </a:r>
            <a:r>
              <a:rPr lang="tr-TR" dirty="0"/>
              <a:t>parmak izi alınır, bunun </a:t>
            </a:r>
            <a:r>
              <a:rPr lang="tr-TR" dirty="0" smtClean="0"/>
              <a:t>hangi parmağa </a:t>
            </a:r>
            <a:r>
              <a:rPr lang="tr-TR" dirty="0"/>
              <a:t>ait olduğu belirtilir. Ancak elinde parmak bulunmayanlar, imza yerine mühür </a:t>
            </a:r>
            <a:r>
              <a:rPr lang="tr-TR" dirty="0" smtClean="0"/>
              <a:t>veya özel </a:t>
            </a:r>
            <a:r>
              <a:rPr lang="tr-TR" dirty="0"/>
              <a:t>işaret kullanabilirler.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TUTANAK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solidFill>
                  <a:srgbClr val="C00000"/>
                </a:solidFill>
              </a:rPr>
              <a:t>Tutanağın ispat gücü</a:t>
            </a:r>
          </a:p>
          <a:p>
            <a:pPr>
              <a:buNone/>
            </a:pPr>
            <a:r>
              <a:rPr lang="tr-TR" dirty="0"/>
              <a:t>MADDE 156- (1) Ön inceleme, tahkikat ve yargılama işlemleri, ancak tutanakla </a:t>
            </a:r>
            <a:r>
              <a:rPr lang="tr-TR" dirty="0" smtClean="0"/>
              <a:t>ispat olunabilir</a:t>
            </a:r>
            <a:r>
              <a:rPr lang="tr-TR" dirty="0"/>
              <a:t>.</a:t>
            </a:r>
          </a:p>
          <a:p>
            <a:r>
              <a:rPr lang="tr-TR" dirty="0">
                <a:solidFill>
                  <a:srgbClr val="C00000"/>
                </a:solidFill>
              </a:rPr>
              <a:t>Zabıt kâtibi bulundurulması zorunluluğu</a:t>
            </a:r>
          </a:p>
          <a:p>
            <a:pPr>
              <a:buNone/>
            </a:pPr>
            <a:r>
              <a:rPr lang="tr-TR" dirty="0"/>
              <a:t>MADDE 157- (1) Mahkemede veya mahkeme dışında hâkim huzuruyla yapılacak </a:t>
            </a:r>
            <a:r>
              <a:rPr lang="tr-TR" dirty="0" smtClean="0"/>
              <a:t>bütün işlemlerde </a:t>
            </a:r>
            <a:r>
              <a:rPr lang="tr-TR" dirty="0"/>
              <a:t>zabıt kâtibinin hazır bulunması zorunludur</a:t>
            </a:r>
            <a:r>
              <a:rPr lang="tr-TR" dirty="0" smtClean="0"/>
              <a:t>.</a:t>
            </a:r>
            <a:r>
              <a:rPr lang="tr-TR" dirty="0"/>
              <a:t> 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(</a:t>
            </a:r>
            <a:r>
              <a:rPr lang="tr-TR" dirty="0"/>
              <a:t>2) Hukuki veya fiilî engellerle zabıt kâtibi görev yapamayacak durumda olur ve </a:t>
            </a:r>
            <a:r>
              <a:rPr lang="tr-TR" dirty="0" smtClean="0"/>
              <a:t>işin gecikmesinde </a:t>
            </a:r>
            <a:r>
              <a:rPr lang="tr-TR" dirty="0"/>
              <a:t>sakınca bulunursa, görevin niteliğine uygun yemin ettirilmek koşuluyla, </a:t>
            </a:r>
            <a:r>
              <a:rPr lang="tr-TR" dirty="0" smtClean="0"/>
              <a:t>başka bir </a:t>
            </a:r>
            <a:r>
              <a:rPr lang="tr-TR" dirty="0"/>
              <a:t>kimse, zabıt kâtibi olarak görevlendirilebilir.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TUTANAK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C00000"/>
                </a:solidFill>
              </a:rPr>
              <a:t>Tutanak örneği verilmesi</a:t>
            </a:r>
          </a:p>
          <a:p>
            <a:pPr>
              <a:buNone/>
            </a:pPr>
            <a:r>
              <a:rPr lang="tr-TR" dirty="0"/>
              <a:t>MADDE 158- (1) Tutanakların tamamı veya bir kısmının örnekleri, talep hâlinde </a:t>
            </a:r>
            <a:r>
              <a:rPr lang="tr-TR" dirty="0" smtClean="0"/>
              <a:t>taraflara veya </a:t>
            </a:r>
            <a:r>
              <a:rPr lang="tr-TR" dirty="0" err="1"/>
              <a:t>fer’î</a:t>
            </a:r>
            <a:r>
              <a:rPr lang="tr-TR" dirty="0"/>
              <a:t> müdahile verilir. Bu örneklere mahkemenin mührü basılır ve aslına uygun </a:t>
            </a:r>
            <a:r>
              <a:rPr lang="tr-TR" dirty="0" smtClean="0"/>
              <a:t>olduğu yazı </a:t>
            </a:r>
            <a:r>
              <a:rPr lang="tr-TR" dirty="0"/>
              <a:t>işleri müdürü tarafından imza olunarak onaylanır.</a:t>
            </a:r>
          </a:p>
          <a:p>
            <a:pPr>
              <a:buNone/>
            </a:pPr>
            <a:r>
              <a:rPr lang="tr-TR" dirty="0"/>
              <a:t>(2) Tutanağın eki niteliğinde bulunan ve gizlilik kararı kapsamında kalan belgelerin </a:t>
            </a:r>
            <a:r>
              <a:rPr lang="tr-TR" dirty="0" smtClean="0"/>
              <a:t>örneği </a:t>
            </a:r>
            <a:r>
              <a:rPr lang="it-IT" dirty="0" smtClean="0"/>
              <a:t>ancak </a:t>
            </a:r>
            <a:r>
              <a:rPr lang="it-IT" dirty="0"/>
              <a:t>hâkimin izni ile verilebilir.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TUTANAK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r-TR" dirty="0"/>
              <a:t>Örneğin; Hukuk Muhakemeleri Kanununa (m.154) göre, tutanak yazmanı, (</a:t>
            </a:r>
            <a:r>
              <a:rPr lang="tr-TR" dirty="0" smtClean="0"/>
              <a:t>zabıt katibi</a:t>
            </a:r>
            <a:r>
              <a:rPr lang="tr-TR" dirty="0"/>
              <a:t>), hakimin denetim ve gözetimi altında soruşturma ve yargılamanın yürüyüşünü </a:t>
            </a:r>
            <a:r>
              <a:rPr lang="tr-TR" dirty="0" smtClean="0"/>
              <a:t>tutanağı yazar</a:t>
            </a:r>
            <a:r>
              <a:rPr lang="tr-TR" dirty="0"/>
              <a:t>. 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Tutanak</a:t>
            </a:r>
            <a:r>
              <a:rPr lang="tr-TR" dirty="0"/>
              <a:t>, mahkemenin ve hakimlerin adlarını, soruşturma ve yargılamanın </a:t>
            </a:r>
            <a:r>
              <a:rPr lang="tr-TR" dirty="0" smtClean="0"/>
              <a:t>yapıldığı yeri</a:t>
            </a:r>
            <a:r>
              <a:rPr lang="tr-TR" dirty="0"/>
              <a:t>, duruşmanın açıldığı gün ve saati, iki tarafın vekillerinin adlarını, yapılan yargılama </a:t>
            </a:r>
            <a:r>
              <a:rPr lang="tr-TR" dirty="0" smtClean="0"/>
              <a:t>ve işlem </a:t>
            </a:r>
            <a:r>
              <a:rPr lang="tr-TR" dirty="0"/>
              <a:t>ile iki tarafın ne gibi belgeler gösterdiklerini, yargılamanın kamuya açık </a:t>
            </a:r>
            <a:r>
              <a:rPr lang="tr-TR" dirty="0" smtClean="0"/>
              <a:t>yapılmadığını veya </a:t>
            </a:r>
            <a:r>
              <a:rPr lang="tr-TR" dirty="0"/>
              <a:t>kamuya açıklığın ortadan kaldırılmasını gerektiren nedenleri, ikrarı, </a:t>
            </a:r>
            <a:r>
              <a:rPr lang="tr-TR" dirty="0" smtClean="0"/>
              <a:t>sulhu, davaya tamamen </a:t>
            </a:r>
            <a:r>
              <a:rPr lang="tr-TR" dirty="0"/>
              <a:t>veya kısmen son veren feragati, iddia ve savunmaların özetini, tanıkların </a:t>
            </a:r>
            <a:r>
              <a:rPr lang="tr-TR" dirty="0" smtClean="0"/>
              <a:t>ifadelerini, bilirkişilerin </a:t>
            </a:r>
            <a:r>
              <a:rPr lang="tr-TR" dirty="0"/>
              <a:t>açıklamalarını, uyuşmazlık konusunun keşif ve muayenesi durumunda </a:t>
            </a:r>
            <a:r>
              <a:rPr lang="tr-TR" dirty="0" smtClean="0"/>
              <a:t>rapor özetini </a:t>
            </a:r>
            <a:r>
              <a:rPr lang="tr-TR" dirty="0"/>
              <a:t>ve verilen kararla sözlü açıklanış biçimini içerir. 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Tutanağın</a:t>
            </a:r>
            <a:r>
              <a:rPr lang="tr-TR" dirty="0"/>
              <a:t>, tanıkların ve </a:t>
            </a:r>
            <a:r>
              <a:rPr lang="tr-TR" dirty="0" smtClean="0"/>
              <a:t>bilirkişilerin ifadelerini </a:t>
            </a:r>
            <a:r>
              <a:rPr lang="tr-TR" dirty="0"/>
              <a:t>ve iki tarafın ikrar, sulh ve feragatine ilişkin kısımları, bunların </a:t>
            </a:r>
            <a:r>
              <a:rPr lang="tr-TR" dirty="0" smtClean="0"/>
              <a:t>huzurunda okunarak </a:t>
            </a:r>
            <a:r>
              <a:rPr lang="tr-TR" dirty="0"/>
              <a:t>kendilerine imza ettirilir.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170</TotalTime>
  <Words>2334</Words>
  <Application>Microsoft Office PowerPoint</Application>
  <PresentationFormat>Ekran Gösterisi (4:3)</PresentationFormat>
  <Paragraphs>360</Paragraphs>
  <Slides>42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42</vt:i4>
      </vt:variant>
    </vt:vector>
  </HeadingPairs>
  <TitlesOfParts>
    <vt:vector size="46" baseType="lpstr">
      <vt:lpstr>Calibri</vt:lpstr>
      <vt:lpstr>Constantia</vt:lpstr>
      <vt:lpstr>Wingdings 2</vt:lpstr>
      <vt:lpstr>Akış</vt:lpstr>
      <vt:lpstr>ADLİ YAZIŞMA TÜRLERİ</vt:lpstr>
      <vt:lpstr>ADLİ YAZIŞMA TÜRLERİ</vt:lpstr>
      <vt:lpstr>TUTANAK</vt:lpstr>
      <vt:lpstr>TUTANAK</vt:lpstr>
      <vt:lpstr>TUTANAK</vt:lpstr>
      <vt:lpstr>TUTANAK</vt:lpstr>
      <vt:lpstr>TUTANAK</vt:lpstr>
      <vt:lpstr>TUTANAK</vt:lpstr>
      <vt:lpstr>TUTANAK</vt:lpstr>
      <vt:lpstr>Tensip Tutanağı (Tensip Kararı)</vt:lpstr>
      <vt:lpstr>Duruşma Tutanağı</vt:lpstr>
      <vt:lpstr>Duruşma Tutanağı</vt:lpstr>
      <vt:lpstr>İcra Tutanağı</vt:lpstr>
      <vt:lpstr>Keşif Tutanağı</vt:lpstr>
      <vt:lpstr>Keşif Tutanağı</vt:lpstr>
      <vt:lpstr>BELGELER-MAKBUZLAR</vt:lpstr>
      <vt:lpstr>1) İcrayı Geri Bırakma Belgesi</vt:lpstr>
      <vt:lpstr>2) Makbuz Alındı Belgesi</vt:lpstr>
      <vt:lpstr>3) Teslim/Tesellüm Belgesi</vt:lpstr>
      <vt:lpstr>5) Yetki Belgesi</vt:lpstr>
      <vt:lpstr>RAPORLAR</vt:lpstr>
      <vt:lpstr>MÜZEKKERELER VE TALİMATLAR</vt:lpstr>
      <vt:lpstr>1) Adres Tespiti</vt:lpstr>
      <vt:lpstr>2) Bilirkişi İncelemesi / Talimat</vt:lpstr>
      <vt:lpstr>3) Nüfus Kaydı Getirtme</vt:lpstr>
      <vt:lpstr>PowerPoint Sunusu</vt:lpstr>
      <vt:lpstr>4) Dosya Getirtme/Gönderme</vt:lpstr>
      <vt:lpstr>5) Emanete Alma</vt:lpstr>
      <vt:lpstr>6) Haciz Kararının Kaldırılması</vt:lpstr>
      <vt:lpstr>7) Hastaneye Sevk</vt:lpstr>
      <vt:lpstr>8) İflas Kararı Bildirimi ve Avans Tahsisi</vt:lpstr>
      <vt:lpstr>9) İhtiyati Tedbir Konulması</vt:lpstr>
      <vt:lpstr>10) İlan Yayımlatma</vt:lpstr>
      <vt:lpstr>11) Kasada Belge Saklanması</vt:lpstr>
      <vt:lpstr>12) Konkordato Mühleti Verilmesi</vt:lpstr>
      <vt:lpstr>13) Nüfus Kaydı Getirtme</vt:lpstr>
      <vt:lpstr>14) Suç İhbarı</vt:lpstr>
      <vt:lpstr>15) Tanık Dinleme Talimatı</vt:lpstr>
      <vt:lpstr>16) Tapu Kayıtları Getirtme</vt:lpstr>
      <vt:lpstr>17) Tarafın Mali ve İçtimai Durumu</vt:lpstr>
      <vt:lpstr>18) Taşınmazın İmar Durumu</vt:lpstr>
      <vt:lpstr>19) Yargıtay’a Gönderme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ADLİ YAZIŞMA TÜRLERİ</dc:title>
  <dc:creator>Hülya GÜRSOY</dc:creator>
  <cp:lastModifiedBy>Hülya Gürsoy</cp:lastModifiedBy>
  <cp:revision>15</cp:revision>
  <dcterms:created xsi:type="dcterms:W3CDTF">2013-11-08T07:30:40Z</dcterms:created>
  <dcterms:modified xsi:type="dcterms:W3CDTF">2017-10-26T10:53:40Z</dcterms:modified>
</cp:coreProperties>
</file>