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7" r:id="rId1"/>
  </p:sldMasterIdLst>
  <p:notesMasterIdLst>
    <p:notesMasterId r:id="rId17"/>
  </p:notesMasterIdLst>
  <p:sldIdLst>
    <p:sldId id="256" r:id="rId2"/>
    <p:sldId id="258" r:id="rId3"/>
    <p:sldId id="291" r:id="rId4"/>
    <p:sldId id="293" r:id="rId5"/>
    <p:sldId id="292" r:id="rId6"/>
    <p:sldId id="294" r:id="rId7"/>
    <p:sldId id="295" r:id="rId8"/>
    <p:sldId id="296" r:id="rId9"/>
    <p:sldId id="297" r:id="rId10"/>
    <p:sldId id="298" r:id="rId11"/>
    <p:sldId id="305" r:id="rId12"/>
    <p:sldId id="300" r:id="rId13"/>
    <p:sldId id="301" r:id="rId14"/>
    <p:sldId id="303" r:id="rId15"/>
    <p:sldId id="30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32" autoAdjust="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0499E-C485-46E7-872B-679FD6597752}" type="datetimeFigureOut">
              <a:rPr lang="tr-TR" smtClean="0"/>
              <a:t>11.05.2020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B62DC-6718-4749-A800-34F57CA60BDD}" type="slidenum">
              <a:rPr lang="tr-TR" smtClean="0"/>
              <a:t>‹#›</a:t>
            </a:fld>
            <a:endParaRPr lang="tr-TR"/>
          </a:p>
        </p:txBody>
      </p:sp>
    </p:spTree>
    <p:extLst>
      <p:ext uri="{BB962C8B-B14F-4D97-AF65-F5344CB8AC3E}">
        <p14:creationId xmlns:p14="http://schemas.microsoft.com/office/powerpoint/2010/main" val="68302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9E57DC2-970A-4B3E-BB1C-7A09969E49DF}"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925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86542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9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124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7060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931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8012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0085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552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2075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25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9871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49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36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75430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435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smtClean="0"/>
              <a:t>Asıl başlık stili için tıklatın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99503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3430752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144063" y="1871131"/>
            <a:ext cx="1912337" cy="1149531"/>
          </a:xfrm>
          <a:prstGeom prst="rect">
            <a:avLst/>
          </a:prstGeom>
        </p:spPr>
      </p:pic>
      <p:sp>
        <p:nvSpPr>
          <p:cNvPr id="2" name="Unvan 1"/>
          <p:cNvSpPr>
            <a:spLocks noGrp="1"/>
          </p:cNvSpPr>
          <p:nvPr>
            <p:ph type="ctrTitle"/>
          </p:nvPr>
        </p:nvSpPr>
        <p:spPr/>
        <p:txBody>
          <a:bodyPr/>
          <a:lstStyle/>
          <a:p>
            <a:r>
              <a:rPr lang="tr-TR" sz="2400" b="1" dirty="0" smtClean="0"/>
              <a:t>COG 338 SİYASİ COĞRAFYA</a:t>
            </a:r>
            <a:endParaRPr lang="tr-TR" sz="2400" b="1" dirty="0"/>
          </a:p>
        </p:txBody>
      </p:sp>
      <p:sp>
        <p:nvSpPr>
          <p:cNvPr id="3" name="Alt Başlık 2"/>
          <p:cNvSpPr>
            <a:spLocks noGrp="1"/>
          </p:cNvSpPr>
          <p:nvPr>
            <p:ph type="subTitle" idx="1"/>
          </p:nvPr>
        </p:nvSpPr>
        <p:spPr/>
        <p:txBody>
          <a:bodyPr>
            <a:normAutofit lnSpcReduction="10000"/>
          </a:bodyPr>
          <a:lstStyle/>
          <a:p>
            <a:r>
              <a:rPr lang="tr-TR" dirty="0" err="1" smtClean="0"/>
              <a:t>Doç.Dr</a:t>
            </a:r>
            <a:r>
              <a:rPr lang="tr-TR" dirty="0" smtClean="0"/>
              <a:t>. Mutlu Yılmaz</a:t>
            </a:r>
          </a:p>
          <a:p>
            <a:r>
              <a:rPr lang="tr-TR" dirty="0" smtClean="0"/>
              <a:t>Anlara Üniversitesi Dil ve Tarih-Coğrafya Fakültesi</a:t>
            </a:r>
          </a:p>
          <a:p>
            <a:r>
              <a:rPr lang="tr-TR" dirty="0" smtClean="0"/>
              <a:t>Coğrafya Bölümü</a:t>
            </a:r>
            <a:endParaRPr lang="tr-TR" dirty="0"/>
          </a:p>
        </p:txBody>
      </p:sp>
    </p:spTree>
    <p:extLst>
      <p:ext uri="{BB962C8B-B14F-4D97-AF65-F5344CB8AC3E}">
        <p14:creationId xmlns:p14="http://schemas.microsoft.com/office/powerpoint/2010/main" val="25216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66652" y="901903"/>
            <a:ext cx="5695406" cy="5078313"/>
          </a:xfrm>
          <a:prstGeom prst="rect">
            <a:avLst/>
          </a:prstGeom>
        </p:spPr>
        <p:txBody>
          <a:bodyPr wrap="square">
            <a:spAutoFit/>
          </a:bodyPr>
          <a:lstStyle/>
          <a:p>
            <a:pPr marL="285750" indent="-285750" algn="just">
              <a:buFont typeface="Wingdings" panose="05000000000000000000" pitchFamily="2" charset="2"/>
              <a:buChar char="§"/>
            </a:pPr>
            <a:r>
              <a:rPr lang="tr-TR" b="1" u="sng" dirty="0" smtClean="0">
                <a:latin typeface="Georgia" panose="02040502050405020303" pitchFamily="18" charset="0"/>
              </a:rPr>
              <a:t>Parlamenter Sistem</a:t>
            </a:r>
          </a:p>
          <a:p>
            <a:pPr algn="just"/>
            <a:r>
              <a:rPr lang="tr-TR" dirty="0" smtClean="0">
                <a:latin typeface="Georgia" panose="02040502050405020303" pitchFamily="18" charset="0"/>
              </a:rPr>
              <a:t>Parlamenter </a:t>
            </a:r>
            <a:r>
              <a:rPr lang="tr-TR" dirty="0">
                <a:latin typeface="Georgia" panose="02040502050405020303" pitchFamily="18" charset="0"/>
              </a:rPr>
              <a:t>hükümet sisteminin kökleri İngiltere’de meydana gelen siyasi ve sosyoekonomik gelişmelere dayanır. Başlangıçta tüm gücü elinde bulunduran kralın yetkilerini bir meclisle paylaşması sonrasında meclisin gücünün daha fazla ön plana çıkma sürecidir parlamenter sistem. Dolayısıyla İngiltere’de Parlamenter rejimin gelişmesi üç aşamada karşımıza </a:t>
            </a:r>
            <a:r>
              <a:rPr lang="tr-TR" dirty="0" smtClean="0">
                <a:latin typeface="Georgia" panose="02040502050405020303" pitchFamily="18" charset="0"/>
              </a:rPr>
              <a:t>çıkar. </a:t>
            </a:r>
            <a:r>
              <a:rPr lang="tr-TR" dirty="0">
                <a:latin typeface="Georgia" panose="02040502050405020303" pitchFamily="18" charset="0"/>
              </a:rPr>
              <a:t>Bugün klasik demokrasi anlayışı parlamenter düzenle eşanlamlıdır. Parlamenter düzenin esası da, seçime dayanan ve temsil niteliği olan parlamentoya karşı sorumlu bir hükümetin </a:t>
            </a:r>
            <a:r>
              <a:rPr lang="tr-TR" dirty="0" smtClean="0">
                <a:latin typeface="Georgia" panose="02040502050405020303" pitchFamily="18" charset="0"/>
              </a:rPr>
              <a:t>bulunmasıdır.</a:t>
            </a:r>
            <a:endParaRPr lang="tr-TR" dirty="0">
              <a:latin typeface="Georgia" panose="02040502050405020303" pitchFamily="18" charset="0"/>
            </a:endParaRPr>
          </a:p>
          <a:p>
            <a:pPr algn="just"/>
            <a:r>
              <a:rPr lang="tr-TR" dirty="0">
                <a:latin typeface="Georgia" panose="02040502050405020303" pitchFamily="18" charset="0"/>
              </a:rPr>
              <a:t>Dünyanın pek çok bölgesinde uygulanan </a:t>
            </a:r>
            <a:r>
              <a:rPr lang="tr-TR" dirty="0" smtClean="0">
                <a:latin typeface="Georgia" panose="02040502050405020303" pitchFamily="18" charset="0"/>
              </a:rPr>
              <a:t>parlamenter </a:t>
            </a:r>
            <a:r>
              <a:rPr lang="tr-TR" dirty="0">
                <a:latin typeface="Georgia" panose="02040502050405020303" pitchFamily="18" charset="0"/>
              </a:rPr>
              <a:t>sistemin iki temel ayırt edici özelliği vardır. </a:t>
            </a:r>
          </a:p>
          <a:p>
            <a:pPr algn="just"/>
            <a:r>
              <a:rPr lang="tr-TR" dirty="0" smtClean="0">
                <a:latin typeface="Georgia" panose="02040502050405020303" pitchFamily="18" charset="0"/>
              </a:rPr>
              <a:t>a) Hükümet </a:t>
            </a:r>
            <a:r>
              <a:rPr lang="tr-TR" dirty="0">
                <a:latin typeface="Georgia" panose="02040502050405020303" pitchFamily="18" charset="0"/>
              </a:rPr>
              <a:t>yasama organından kaynaklanır; yani yasama organı tarafından seçilir.</a:t>
            </a:r>
          </a:p>
          <a:p>
            <a:pPr algn="just"/>
            <a:r>
              <a:rPr lang="tr-TR" dirty="0" smtClean="0">
                <a:latin typeface="Georgia" panose="02040502050405020303" pitchFamily="18" charset="0"/>
              </a:rPr>
              <a:t>b) Hükümet </a:t>
            </a:r>
            <a:r>
              <a:rPr lang="tr-TR" dirty="0">
                <a:latin typeface="Georgia" panose="02040502050405020303" pitchFamily="18" charset="0"/>
              </a:rPr>
              <a:t>yasama organına karşı </a:t>
            </a:r>
            <a:r>
              <a:rPr lang="tr-TR" dirty="0" smtClean="0">
                <a:latin typeface="Georgia" panose="02040502050405020303" pitchFamily="18" charset="0"/>
              </a:rPr>
              <a:t>sorumludur.</a:t>
            </a:r>
          </a:p>
          <a:p>
            <a:pPr algn="just"/>
            <a:endParaRPr lang="tr-TR" dirty="0" smtClean="0">
              <a:latin typeface="Georgia" panose="02040502050405020303" pitchFamily="18" charset="0"/>
            </a:endParaRPr>
          </a:p>
        </p:txBody>
      </p:sp>
      <p:pic>
        <p:nvPicPr>
          <p:cNvPr id="3" name="Resim 2"/>
          <p:cNvPicPr>
            <a:picLocks noChangeAspect="1"/>
          </p:cNvPicPr>
          <p:nvPr/>
        </p:nvPicPr>
        <p:blipFill>
          <a:blip r:embed="rId2"/>
          <a:stretch>
            <a:fillRect/>
          </a:stretch>
        </p:blipFill>
        <p:spPr>
          <a:xfrm>
            <a:off x="6757851" y="1746986"/>
            <a:ext cx="4636736" cy="3388146"/>
          </a:xfrm>
          <a:prstGeom prst="rect">
            <a:avLst/>
          </a:prstGeom>
        </p:spPr>
      </p:pic>
    </p:spTree>
    <p:extLst>
      <p:ext uri="{BB962C8B-B14F-4D97-AF65-F5344CB8AC3E}">
        <p14:creationId xmlns:p14="http://schemas.microsoft.com/office/powerpoint/2010/main" val="2334744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66354" y="853441"/>
            <a:ext cx="10565403" cy="2585323"/>
          </a:xfrm>
          <a:prstGeom prst="rect">
            <a:avLst/>
          </a:prstGeom>
        </p:spPr>
        <p:txBody>
          <a:bodyPr wrap="square">
            <a:spAutoFit/>
          </a:bodyPr>
          <a:lstStyle/>
          <a:p>
            <a:pPr algn="just"/>
            <a:r>
              <a:rPr lang="tr-TR" dirty="0">
                <a:latin typeface="Georgia" panose="02040502050405020303" pitchFamily="18" charset="0"/>
              </a:rPr>
              <a:t>Parlamenter sistem, halkın seçtiği temsilcilerin oluşturduğu Parlamentonun(meclisin) yasama organı olarak görev yaptığı, yürütme organının meşruiyet kaynağını meclis iradesinden aldığı hükümet sistemidir. Kuvvetler ayrılığına dayanan fakat kuvvetlerin ayrılmaktan ziyada iç içe geçtiği ve yürütme ile yasamanın karşılıklı birbirlerinin varlığını sona erdirebildikleri sisteme parlamenter sistem denir.</a:t>
            </a:r>
          </a:p>
          <a:p>
            <a:pPr algn="just"/>
            <a:r>
              <a:rPr lang="tr-TR" dirty="0">
                <a:latin typeface="Georgia" panose="02040502050405020303" pitchFamily="18" charset="0"/>
              </a:rPr>
              <a:t>Parlamenter sistemler çoğunlukçu ve çoğulcu olmak üzere iki şekilde temsil edilmektedir. demokrasilerde devlet halkın çoğunluğunun idaresine göre yönetilir. Çoğunluğun yönetme gücü oldukça keskindir. Çoğunluğun oylarıyla geldiğinden ülkeyi sadece onların talepleriyle idare etme eğilimindedir. Ayrıca toplumun genelinin doğrularının geçerli doğru olduğu inancı hakimdir. </a:t>
            </a:r>
          </a:p>
          <a:p>
            <a:pPr algn="just"/>
            <a:endParaRPr lang="tr-TR" dirty="0">
              <a:latin typeface="Georgia" panose="02040502050405020303" pitchFamily="18" charset="0"/>
            </a:endParaRPr>
          </a:p>
        </p:txBody>
      </p:sp>
      <p:pic>
        <p:nvPicPr>
          <p:cNvPr id="3" name="Resim 2"/>
          <p:cNvPicPr>
            <a:picLocks noChangeAspect="1"/>
          </p:cNvPicPr>
          <p:nvPr/>
        </p:nvPicPr>
        <p:blipFill>
          <a:blip r:embed="rId2"/>
          <a:stretch>
            <a:fillRect/>
          </a:stretch>
        </p:blipFill>
        <p:spPr>
          <a:xfrm>
            <a:off x="2898050" y="3239588"/>
            <a:ext cx="6953250" cy="2892606"/>
          </a:xfrm>
          <a:prstGeom prst="rect">
            <a:avLst/>
          </a:prstGeom>
        </p:spPr>
      </p:pic>
    </p:spTree>
    <p:extLst>
      <p:ext uri="{BB962C8B-B14F-4D97-AF65-F5344CB8AC3E}">
        <p14:creationId xmlns:p14="http://schemas.microsoft.com/office/powerpoint/2010/main" val="1460425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71154" y="844731"/>
            <a:ext cx="6017623" cy="5909310"/>
          </a:xfrm>
          <a:prstGeom prst="rect">
            <a:avLst/>
          </a:prstGeom>
        </p:spPr>
        <p:txBody>
          <a:bodyPr wrap="square">
            <a:spAutoFit/>
          </a:bodyPr>
          <a:lstStyle/>
          <a:p>
            <a:pPr marL="285750" indent="-285750" algn="just">
              <a:buFont typeface="Wingdings" panose="05000000000000000000" pitchFamily="2" charset="2"/>
              <a:buChar char="§"/>
            </a:pPr>
            <a:endParaRPr lang="tr-TR" b="1" dirty="0" smtClean="0"/>
          </a:p>
          <a:p>
            <a:pPr algn="just"/>
            <a:r>
              <a:rPr lang="tr-TR" b="1" dirty="0" smtClean="0">
                <a:latin typeface="Georgia" panose="02040502050405020303" pitchFamily="18" charset="0"/>
              </a:rPr>
              <a:t>Başkanlık</a:t>
            </a:r>
          </a:p>
          <a:p>
            <a:pPr marL="285750" indent="-285750" algn="just">
              <a:buFont typeface="Wingdings" panose="05000000000000000000" pitchFamily="2" charset="2"/>
              <a:buChar char="§"/>
            </a:pPr>
            <a:endParaRPr lang="tr-TR" b="1" dirty="0" smtClean="0">
              <a:latin typeface="Georgia" panose="02040502050405020303" pitchFamily="18" charset="0"/>
            </a:endParaRPr>
          </a:p>
          <a:p>
            <a:pPr algn="just"/>
            <a:r>
              <a:rPr lang="tr-TR" dirty="0" smtClean="0">
                <a:latin typeface="Georgia" panose="02040502050405020303" pitchFamily="18" charset="0"/>
              </a:rPr>
              <a:t>En belirgin karakteristik örneğinin ABD görüldüğü başkanlık sistemi kuvvetlerin </a:t>
            </a:r>
            <a:r>
              <a:rPr lang="tr-TR" dirty="0">
                <a:latin typeface="Georgia" panose="02040502050405020303" pitchFamily="18" charset="0"/>
              </a:rPr>
              <a:t>ayrılığına dayanan demokratik </a:t>
            </a:r>
            <a:r>
              <a:rPr lang="tr-TR" dirty="0" smtClean="0">
                <a:latin typeface="Georgia" panose="02040502050405020303" pitchFamily="18" charset="0"/>
              </a:rPr>
              <a:t>sistemlerdendir. Başkanlık sistemi</a:t>
            </a:r>
            <a:r>
              <a:rPr lang="tr-TR" dirty="0">
                <a:latin typeface="Georgia" panose="02040502050405020303" pitchFamily="18" charset="0"/>
              </a:rPr>
              <a:t>, yürütme organının üst düzey yetkilerle donatıldığı fakat denge, fren mekanizması sayesinde tüm güçlerin birbirini kontrol edebildiği bir sistemdir. </a:t>
            </a:r>
            <a:endParaRPr lang="tr-TR" dirty="0" smtClean="0">
              <a:latin typeface="Georgia" panose="02040502050405020303" pitchFamily="18" charset="0"/>
            </a:endParaRPr>
          </a:p>
          <a:p>
            <a:pPr algn="just"/>
            <a:r>
              <a:rPr lang="tr-TR" dirty="0">
                <a:latin typeface="Georgia" panose="02040502050405020303" pitchFamily="18" charset="0"/>
              </a:rPr>
              <a:t>Devlet yönetiminde, yürütme ve yasama kuvvetinin, birbirinden tamamen ayrı ve bağımsız kurumlar tarafından kullanılmasıyla başkanlık sistemi ortaya çıkmıştır. Kuvvetler ayrılığının kesin ve net olduğu başkanlık sisteminde yürütme organı ve yasama organı birbirinden bağımsız olarak </a:t>
            </a:r>
            <a:r>
              <a:rPr lang="tr-TR" dirty="0" smtClean="0">
                <a:latin typeface="Georgia" panose="02040502050405020303" pitchFamily="18" charset="0"/>
              </a:rPr>
              <a:t>oluşturulur.</a:t>
            </a:r>
          </a:p>
          <a:p>
            <a:pPr algn="just"/>
            <a:r>
              <a:rPr lang="tr-TR" dirty="0" smtClean="0">
                <a:latin typeface="Georgia" panose="02040502050405020303" pitchFamily="18" charset="0"/>
              </a:rPr>
              <a:t>Başkanlık </a:t>
            </a:r>
            <a:r>
              <a:rPr lang="tr-TR" dirty="0">
                <a:latin typeface="Georgia" panose="02040502050405020303" pitchFamily="18" charset="0"/>
              </a:rPr>
              <a:t>sistemi, kuvvetler ayrılığını sert bir tatbik eden, kuvvetleri birbirini kontrol etmekle birlikte icra organının üstünlüğünü sağlayan temsili bir hükümet </a:t>
            </a:r>
            <a:r>
              <a:rPr lang="tr-TR" dirty="0" smtClean="0">
                <a:latin typeface="Georgia" panose="02040502050405020303" pitchFamily="18" charset="0"/>
              </a:rPr>
              <a:t>biçimidir.</a:t>
            </a:r>
            <a:endParaRPr lang="tr-TR" b="1" dirty="0">
              <a:latin typeface="Georgia" panose="02040502050405020303" pitchFamily="18" charset="0"/>
            </a:endParaRPr>
          </a:p>
          <a:p>
            <a:pPr marL="285750" indent="-285750" algn="just">
              <a:buFont typeface="Wingdings" panose="05000000000000000000" pitchFamily="2" charset="2"/>
              <a:buChar char="§"/>
            </a:pPr>
            <a:endParaRPr lang="tr-TR" b="1" dirty="0" smtClean="0">
              <a:latin typeface="Georgia" panose="02040502050405020303" pitchFamily="18" charset="0"/>
            </a:endParaRPr>
          </a:p>
          <a:p>
            <a:pPr marL="285750" indent="-285750" algn="just">
              <a:buFont typeface="Wingdings" panose="05000000000000000000" pitchFamily="2" charset="2"/>
              <a:buChar char="§"/>
            </a:pPr>
            <a:endParaRPr lang="tr-TR" b="1" dirty="0"/>
          </a:p>
          <a:p>
            <a:pPr marL="285750" indent="-285750" algn="just">
              <a:buFont typeface="Wingdings" panose="05000000000000000000" pitchFamily="2" charset="2"/>
              <a:buChar char="§"/>
            </a:pPr>
            <a:endParaRPr lang="tr-TR" b="1" dirty="0"/>
          </a:p>
        </p:txBody>
      </p:sp>
      <p:pic>
        <p:nvPicPr>
          <p:cNvPr id="4" name="Resim 3"/>
          <p:cNvPicPr>
            <a:picLocks noChangeAspect="1"/>
          </p:cNvPicPr>
          <p:nvPr/>
        </p:nvPicPr>
        <p:blipFill>
          <a:blip r:embed="rId2"/>
          <a:stretch>
            <a:fillRect/>
          </a:stretch>
        </p:blipFill>
        <p:spPr>
          <a:xfrm>
            <a:off x="7088777" y="2076450"/>
            <a:ext cx="4187201" cy="2792784"/>
          </a:xfrm>
          <a:prstGeom prst="rect">
            <a:avLst/>
          </a:prstGeom>
        </p:spPr>
      </p:pic>
    </p:spTree>
    <p:extLst>
      <p:ext uri="{BB962C8B-B14F-4D97-AF65-F5344CB8AC3E}">
        <p14:creationId xmlns:p14="http://schemas.microsoft.com/office/powerpoint/2010/main" val="3275310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62743" y="1132114"/>
            <a:ext cx="5468983" cy="4247317"/>
          </a:xfrm>
          <a:prstGeom prst="rect">
            <a:avLst/>
          </a:prstGeom>
        </p:spPr>
        <p:txBody>
          <a:bodyPr wrap="square">
            <a:spAutoFit/>
          </a:bodyPr>
          <a:lstStyle/>
          <a:p>
            <a:r>
              <a:rPr lang="tr-TR" b="1" dirty="0" smtClean="0">
                <a:latin typeface="Georgia" panose="02040502050405020303" pitchFamily="18" charset="0"/>
              </a:rPr>
              <a:t>Yarı </a:t>
            </a:r>
            <a:r>
              <a:rPr lang="tr-TR" b="1" dirty="0">
                <a:latin typeface="Georgia" panose="02040502050405020303" pitchFamily="18" charset="0"/>
              </a:rPr>
              <a:t>Başkanlık Sistemi</a:t>
            </a:r>
          </a:p>
          <a:p>
            <a:endParaRPr lang="tr-TR" dirty="0" smtClean="0">
              <a:latin typeface="Georgia" panose="02040502050405020303" pitchFamily="18" charset="0"/>
            </a:endParaRPr>
          </a:p>
          <a:p>
            <a:pPr algn="just"/>
            <a:r>
              <a:rPr lang="tr-TR" dirty="0" smtClean="0">
                <a:latin typeface="Georgia" panose="02040502050405020303" pitchFamily="18" charset="0"/>
              </a:rPr>
              <a:t>Bazı ülkelerde siyasi partilere olan güvensizlik ve parlamenter sistemde görülen istikrarsızlıklar ara formül olarak yarı başkanlık istemini ortaya çıkarmıştır. Bu durumdaki ülkelerde istikrarsız parlamenter sistemlere dayalı hükümetler yerine güçlü bir devlet başkanı arayışı ile parlamentonun önündeki tıkanıklıklar aşılmıştır.  En belirgin örneğinin Fransa’da uygulandığı yarı başkanlık isteminde partiler arasındaki uzlaşmazlıklar ve sorunlar, seçim ile işbaşına gelen güçlü cumhurbaşkanı formülü ile çözülmüştür. Yarı başkanlık sitemi başkanlık ile parlamenter sitemin karışımıdır. </a:t>
            </a:r>
          </a:p>
        </p:txBody>
      </p:sp>
      <p:pic>
        <p:nvPicPr>
          <p:cNvPr id="3" name="Resim 2"/>
          <p:cNvPicPr>
            <a:picLocks noChangeAspect="1"/>
          </p:cNvPicPr>
          <p:nvPr/>
        </p:nvPicPr>
        <p:blipFill>
          <a:blip r:embed="rId2"/>
          <a:stretch>
            <a:fillRect/>
          </a:stretch>
        </p:blipFill>
        <p:spPr>
          <a:xfrm>
            <a:off x="7682459" y="693920"/>
            <a:ext cx="3516131" cy="2897974"/>
          </a:xfrm>
          <a:prstGeom prst="rect">
            <a:avLst/>
          </a:prstGeom>
        </p:spPr>
      </p:pic>
      <p:pic>
        <p:nvPicPr>
          <p:cNvPr id="4" name="Resim 3"/>
          <p:cNvPicPr>
            <a:picLocks noChangeAspect="1"/>
          </p:cNvPicPr>
          <p:nvPr/>
        </p:nvPicPr>
        <p:blipFill>
          <a:blip r:embed="rId3"/>
          <a:stretch>
            <a:fillRect/>
          </a:stretch>
        </p:blipFill>
        <p:spPr>
          <a:xfrm>
            <a:off x="7682459" y="3794261"/>
            <a:ext cx="3576013" cy="2351705"/>
          </a:xfrm>
          <a:prstGeom prst="rect">
            <a:avLst/>
          </a:prstGeom>
        </p:spPr>
      </p:pic>
    </p:spTree>
    <p:extLst>
      <p:ext uri="{BB962C8B-B14F-4D97-AF65-F5344CB8AC3E}">
        <p14:creationId xmlns:p14="http://schemas.microsoft.com/office/powerpoint/2010/main" val="3126817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9175" y="921895"/>
            <a:ext cx="4984872" cy="5078313"/>
          </a:xfrm>
          <a:prstGeom prst="rect">
            <a:avLst/>
          </a:prstGeom>
        </p:spPr>
        <p:txBody>
          <a:bodyPr wrap="square">
            <a:spAutoFit/>
          </a:bodyPr>
          <a:lstStyle/>
          <a:p>
            <a:r>
              <a:rPr lang="tr-TR" b="1" dirty="0" smtClean="0">
                <a:latin typeface="Georgia" panose="02040502050405020303" pitchFamily="18" charset="0"/>
              </a:rPr>
              <a:t>Monarşi</a:t>
            </a:r>
            <a:r>
              <a:rPr lang="tr-TR" dirty="0" smtClean="0">
                <a:latin typeface="Georgia" panose="02040502050405020303" pitchFamily="18" charset="0"/>
              </a:rPr>
              <a:t/>
            </a:r>
            <a:br>
              <a:rPr lang="tr-TR" dirty="0" smtClean="0">
                <a:latin typeface="Georgia" panose="02040502050405020303" pitchFamily="18" charset="0"/>
              </a:rPr>
            </a:br>
            <a:endParaRPr lang="tr-TR" dirty="0" smtClean="0">
              <a:latin typeface="Georgia" panose="02040502050405020303" pitchFamily="18" charset="0"/>
            </a:endParaRPr>
          </a:p>
          <a:p>
            <a:pPr algn="just"/>
            <a:r>
              <a:rPr lang="tr-TR" dirty="0" smtClean="0">
                <a:latin typeface="Georgia" panose="02040502050405020303" pitchFamily="18" charset="0"/>
              </a:rPr>
              <a:t>Ülke yönetiminde tek bir kişinin iktidara hakim olması durumudur. Genel kullanım olarak ise ülkenin yönetiminin hanedanlık yolu ile veya veraset yoluyla yönetilmesidir. Kendi içerisinde mutlak ve anayasal monarşi olarak iki gruba ayrılabilir. Mutlak monarşi de yönetimde olan (kral, sultan, hükümdar) siyasi iktidarı tek elinde Anayasal monarşi ise egemenliğin başka bir kuruma devredildiği (kral, sultan veya hükümdarın doğrudan siyasal bir önemi olmayan, temsili bir role sahip olduğu yönetim biçimidir.  Mutlak monarşi olarak dünyada Sudi Arabistan, Nepal gibi ülkeler örnek verilebilir. Anayasal monarşi ise Japonya başta olmak üzere pek çok Avrupa ülkesinde görülmektedir.</a:t>
            </a:r>
            <a:endParaRPr lang="tr-TR" dirty="0">
              <a:latin typeface="Georgia" panose="02040502050405020303" pitchFamily="18" charset="0"/>
            </a:endParaRPr>
          </a:p>
        </p:txBody>
      </p:sp>
      <p:pic>
        <p:nvPicPr>
          <p:cNvPr id="3" name="Resim 2"/>
          <p:cNvPicPr>
            <a:picLocks noChangeAspect="1"/>
          </p:cNvPicPr>
          <p:nvPr/>
        </p:nvPicPr>
        <p:blipFill>
          <a:blip r:embed="rId2"/>
          <a:stretch>
            <a:fillRect/>
          </a:stretch>
        </p:blipFill>
        <p:spPr>
          <a:xfrm>
            <a:off x="7319293" y="809897"/>
            <a:ext cx="3956129" cy="2412274"/>
          </a:xfrm>
          <a:prstGeom prst="rect">
            <a:avLst/>
          </a:prstGeom>
        </p:spPr>
      </p:pic>
      <p:pic>
        <p:nvPicPr>
          <p:cNvPr id="4" name="Resim 3"/>
          <p:cNvPicPr>
            <a:picLocks noChangeAspect="1"/>
          </p:cNvPicPr>
          <p:nvPr/>
        </p:nvPicPr>
        <p:blipFill>
          <a:blip r:embed="rId3"/>
          <a:stretch>
            <a:fillRect/>
          </a:stretch>
        </p:blipFill>
        <p:spPr>
          <a:xfrm>
            <a:off x="7384869" y="3775971"/>
            <a:ext cx="3890553" cy="2304778"/>
          </a:xfrm>
          <a:prstGeom prst="rect">
            <a:avLst/>
          </a:prstGeom>
        </p:spPr>
      </p:pic>
    </p:spTree>
    <p:extLst>
      <p:ext uri="{BB962C8B-B14F-4D97-AF65-F5344CB8AC3E}">
        <p14:creationId xmlns:p14="http://schemas.microsoft.com/office/powerpoint/2010/main" val="17287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70858" y="792481"/>
            <a:ext cx="5486400" cy="5632311"/>
          </a:xfrm>
          <a:prstGeom prst="rect">
            <a:avLst/>
          </a:prstGeom>
        </p:spPr>
        <p:txBody>
          <a:bodyPr wrap="square">
            <a:spAutoFit/>
          </a:bodyPr>
          <a:lstStyle/>
          <a:p>
            <a:pPr algn="just"/>
            <a:r>
              <a:rPr lang="tr-TR" b="1" dirty="0">
                <a:latin typeface="Georgia" panose="02040502050405020303" pitchFamily="18" charset="0"/>
              </a:rPr>
              <a:t>Otoriter Siyasal Rejimler</a:t>
            </a:r>
          </a:p>
          <a:p>
            <a:pPr algn="just"/>
            <a:r>
              <a:rPr lang="tr-TR" dirty="0" smtClean="0">
                <a:latin typeface="Georgia" panose="02040502050405020303" pitchFamily="18" charset="0"/>
              </a:rPr>
              <a:t>Otoriter rejimler, halkın </a:t>
            </a:r>
            <a:r>
              <a:rPr lang="tr-TR" dirty="0">
                <a:latin typeface="Georgia" panose="02040502050405020303" pitchFamily="18" charset="0"/>
              </a:rPr>
              <a:t>siyasal karar alma süreçlerine dâhil edilmediği, dışlandığı ve muhalefetin baskılandığı rejimlerdir</a:t>
            </a:r>
            <a:r>
              <a:rPr lang="tr-TR" dirty="0" smtClean="0">
                <a:latin typeface="Georgia" panose="02040502050405020303" pitchFamily="18" charset="0"/>
              </a:rPr>
              <a:t>. Bu </a:t>
            </a:r>
            <a:r>
              <a:rPr lang="tr-TR" dirty="0">
                <a:latin typeface="Georgia" panose="02040502050405020303" pitchFamily="18" charset="0"/>
              </a:rPr>
              <a:t>tür rejimler halkın yeterli bir kısmının oyunu alarak iktidar olan bir siyasal partiye dayansa bile, halkın ve halk için yönetimi olmayıp, halk tarafından bir azınlığın çıkarına hizmet eden bir yönetim biçimidir.  Bu rejimlerde siyasal katılma, iktidar tarafından seferber edilmediği zaman başkaldırı, siyasal temsil iktidardaki parti ve güçlere destek vermek için yapılan merasim ve muhalefet de fitne, fesat ve fücur olarak kabul edilir</a:t>
            </a:r>
            <a:r>
              <a:rPr lang="tr-TR" dirty="0" smtClean="0">
                <a:latin typeface="Georgia" panose="02040502050405020303" pitchFamily="18" charset="0"/>
              </a:rPr>
              <a:t>.</a:t>
            </a:r>
          </a:p>
          <a:p>
            <a:pPr algn="just"/>
            <a:endParaRPr lang="tr-TR" dirty="0" smtClean="0">
              <a:latin typeface="Georgia" panose="02040502050405020303" pitchFamily="18" charset="0"/>
            </a:endParaRPr>
          </a:p>
          <a:p>
            <a:pPr algn="just"/>
            <a:r>
              <a:rPr lang="tr-TR" b="1" dirty="0" smtClean="0">
                <a:latin typeface="Georgia" panose="02040502050405020303" pitchFamily="18" charset="0"/>
              </a:rPr>
              <a:t>Oligarşi</a:t>
            </a:r>
          </a:p>
          <a:p>
            <a:pPr algn="just"/>
            <a:r>
              <a:rPr lang="tr-TR" dirty="0" smtClean="0">
                <a:latin typeface="Georgia" panose="02040502050405020303" pitchFamily="18" charset="0"/>
              </a:rPr>
              <a:t>Ülkede küçük bir grubun, az sayıda üyesi olan bir topluluğun yönetimi elinde bulundurması durumudur. Farklı türleri mevcuttur. Örneğin: Teokrasi, Aristokrasi, Cunta yönetimi gibi.</a:t>
            </a:r>
          </a:p>
          <a:p>
            <a:pPr algn="just"/>
            <a:endParaRPr lang="tr-TR" dirty="0"/>
          </a:p>
        </p:txBody>
      </p:sp>
      <p:pic>
        <p:nvPicPr>
          <p:cNvPr id="3" name="Resim 2"/>
          <p:cNvPicPr>
            <a:picLocks noChangeAspect="1"/>
          </p:cNvPicPr>
          <p:nvPr/>
        </p:nvPicPr>
        <p:blipFill>
          <a:blip r:embed="rId2"/>
          <a:stretch>
            <a:fillRect/>
          </a:stretch>
        </p:blipFill>
        <p:spPr>
          <a:xfrm>
            <a:off x="6768113" y="3526971"/>
            <a:ext cx="4518195" cy="2376759"/>
          </a:xfrm>
          <a:prstGeom prst="rect">
            <a:avLst/>
          </a:prstGeom>
        </p:spPr>
      </p:pic>
      <p:pic>
        <p:nvPicPr>
          <p:cNvPr id="4" name="Resim 3"/>
          <p:cNvPicPr>
            <a:picLocks noChangeAspect="1"/>
          </p:cNvPicPr>
          <p:nvPr/>
        </p:nvPicPr>
        <p:blipFill>
          <a:blip r:embed="rId3"/>
          <a:stretch>
            <a:fillRect/>
          </a:stretch>
        </p:blipFill>
        <p:spPr>
          <a:xfrm>
            <a:off x="6768113" y="731520"/>
            <a:ext cx="4448527" cy="2380434"/>
          </a:xfrm>
          <a:prstGeom prst="rect">
            <a:avLst/>
          </a:prstGeom>
        </p:spPr>
      </p:pic>
    </p:spTree>
    <p:extLst>
      <p:ext uri="{BB962C8B-B14F-4D97-AF65-F5344CB8AC3E}">
        <p14:creationId xmlns:p14="http://schemas.microsoft.com/office/powerpoint/2010/main" val="1323939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Başlık"/>
          <p:cNvSpPr>
            <a:spLocks noGrp="1"/>
          </p:cNvSpPr>
          <p:nvPr>
            <p:ph type="ctrTitle"/>
          </p:nvPr>
        </p:nvSpPr>
        <p:spPr>
          <a:xfrm>
            <a:off x="2551612" y="3013166"/>
            <a:ext cx="7036526" cy="1306285"/>
          </a:xfrm>
        </p:spPr>
        <p:txBody>
          <a:bodyPr>
            <a:normAutofit/>
          </a:bodyPr>
          <a:lstStyle/>
          <a:p>
            <a:pPr eaLnBrk="1" hangingPunct="1">
              <a:defRPr/>
            </a:pPr>
            <a:r>
              <a:rPr lang="tr-TR" altLang="tr-TR" sz="3600" dirty="0" smtClean="0">
                <a:solidFill>
                  <a:srgbClr val="002060"/>
                </a:solidFill>
              </a:rPr>
              <a:t>Devlet </a:t>
            </a:r>
            <a:r>
              <a:rPr lang="tr-TR" altLang="tr-TR" sz="3600" dirty="0" smtClean="0">
                <a:solidFill>
                  <a:srgbClr val="002060"/>
                </a:solidFill>
              </a:rPr>
              <a:t>Kavramı ve </a:t>
            </a:r>
            <a:r>
              <a:rPr lang="tr-TR" altLang="tr-TR" sz="3600" dirty="0" smtClean="0">
                <a:solidFill>
                  <a:srgbClr val="002060"/>
                </a:solidFill>
              </a:rPr>
              <a:t>Siyasal Sistemler </a:t>
            </a:r>
            <a:endParaRPr lang="tr-TR" altLang="tr-TR" sz="3600" dirty="0">
              <a:solidFill>
                <a:srgbClr val="002060"/>
              </a:solidFill>
            </a:endParaRPr>
          </a:p>
        </p:txBody>
      </p:sp>
      <p:pic>
        <p:nvPicPr>
          <p:cNvPr id="2" name="Resim 1"/>
          <p:cNvPicPr>
            <a:picLocks noChangeAspect="1"/>
          </p:cNvPicPr>
          <p:nvPr/>
        </p:nvPicPr>
        <p:blipFill>
          <a:blip r:embed="rId2"/>
          <a:stretch>
            <a:fillRect/>
          </a:stretch>
        </p:blipFill>
        <p:spPr>
          <a:xfrm>
            <a:off x="5141893" y="1638344"/>
            <a:ext cx="1908213" cy="1146147"/>
          </a:xfrm>
          <a:prstGeom prst="rect">
            <a:avLst/>
          </a:prstGeom>
        </p:spPr>
      </p:pic>
    </p:spTree>
    <p:extLst>
      <p:ext uri="{BB962C8B-B14F-4D97-AF65-F5344CB8AC3E}">
        <p14:creationId xmlns:p14="http://schemas.microsoft.com/office/powerpoint/2010/main" val="3557421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975359" y="1203872"/>
            <a:ext cx="9692640" cy="4808496"/>
          </a:xfrm>
          <a:prstGeom prst="rect">
            <a:avLst/>
          </a:prstGeom>
        </p:spPr>
        <p:txBody>
          <a:bodyPr wrap="square">
            <a:spAutoFit/>
          </a:bodyPr>
          <a:lstStyle/>
          <a:p>
            <a:pPr>
              <a:lnSpc>
                <a:spcPct val="115000"/>
              </a:lnSpc>
              <a:spcAft>
                <a:spcPts val="1000"/>
              </a:spcAft>
            </a:pPr>
            <a:r>
              <a:rPr lang="tr-TR" dirty="0">
                <a:latin typeface="Georgia" panose="02040502050405020303" pitchFamily="18" charset="0"/>
                <a:ea typeface="Georgia" panose="02040502050405020303" pitchFamily="18" charset="0"/>
                <a:cs typeface="Times New Roman" panose="02020603050405020304" pitchFamily="18" charset="0"/>
              </a:rPr>
              <a:t> </a:t>
            </a:r>
            <a:r>
              <a:rPr lang="tr-TR" b="1" dirty="0" smtClean="0">
                <a:latin typeface="Georgia" panose="02040502050405020303" pitchFamily="18" charset="0"/>
                <a:ea typeface="Georgia" panose="02040502050405020303" pitchFamily="18" charset="0"/>
                <a:cs typeface="Times New Roman" panose="02020603050405020304" pitchFamily="18" charset="0"/>
              </a:rPr>
              <a:t>DEVLET</a:t>
            </a:r>
          </a:p>
          <a:p>
            <a:pPr algn="just">
              <a:lnSpc>
                <a:spcPct val="115000"/>
              </a:lnSpc>
              <a:spcAft>
                <a:spcPts val="1000"/>
              </a:spcAft>
            </a:pPr>
            <a:r>
              <a:rPr lang="tr-TR" dirty="0" smtClean="0">
                <a:latin typeface="Georgia" panose="02040502050405020303" pitchFamily="18" charset="0"/>
                <a:ea typeface="Georgia" panose="02040502050405020303" pitchFamily="18" charset="0"/>
                <a:cs typeface="Times New Roman" panose="02020603050405020304" pitchFamily="18" charset="0"/>
              </a:rPr>
              <a:t>Devlet en basit şekilde tanımıyla belirli bir toprak sınırları içinde egemen yetki alanı kuran ve kalıcı kurumlar vasıtasıyla otorite uygulayan siyasi bir birlik olarak tanımlanabilir. </a:t>
            </a:r>
          </a:p>
          <a:p>
            <a:pPr algn="just">
              <a:lnSpc>
                <a:spcPct val="115000"/>
              </a:lnSpc>
              <a:spcAft>
                <a:spcPts val="1000"/>
              </a:spcAft>
            </a:pPr>
            <a:r>
              <a:rPr lang="tr-TR" dirty="0" smtClean="0">
                <a:latin typeface="Georgia" panose="02040502050405020303" pitchFamily="18" charset="0"/>
                <a:ea typeface="Georgia" panose="02040502050405020303" pitchFamily="18" charset="0"/>
                <a:cs typeface="Times New Roman" panose="02020603050405020304" pitchFamily="18" charset="0"/>
              </a:rPr>
              <a:t>Aynı </a:t>
            </a:r>
            <a:r>
              <a:rPr lang="tr-TR" dirty="0">
                <a:latin typeface="Georgia" panose="02040502050405020303" pitchFamily="18" charset="0"/>
                <a:ea typeface="Georgia" panose="02040502050405020303" pitchFamily="18" charset="0"/>
                <a:cs typeface="Times New Roman" panose="02020603050405020304" pitchFamily="18" charset="0"/>
              </a:rPr>
              <a:t>toprağa, tarihe, dile hatta dine sahip, sosyal ve siyasal toplulukların bütünlüğünü sağlayan, siyasi bakımdan örgütlenmiş millet ve milletler topluluğu, soyut bir kavram olan devlet kavramını oluşturur. Kısaca ülke, toprak ve egemenlik devleti oluşturan önemli öğelerdir.  Devletin egemenliğini kullanabilmesi için seçmenlerin seçtiği temsilcilerden oluşan parlamentoya veya meclisin yasalar yapacak ve devleti denetleyecek yasama organına, kanunları hayata geçirebilecek yürütme ve yapılan kanunları ihlal edilememesi için gerekli önlemleri alabilecek yargı gibi kurumlara ihtiyacı vardır. Parlamento nedir ve ne işe yarar diye düşünecek olursak, devletin egemenliğini icra edebilmesi için ülkenin yasalarını yapan, hükümeti denetleyecek bir sistemi yani milletvekillerinden oluşan siyasi bir kurum olan meclisi ifade eder. Parlamento,</a:t>
            </a:r>
            <a:r>
              <a:rPr lang="tr-TR" sz="1600" dirty="0">
                <a:latin typeface="Georgia" panose="02040502050405020303" pitchFamily="18" charset="0"/>
                <a:ea typeface="Georgia" panose="02040502050405020303" pitchFamily="18" charset="0"/>
                <a:cs typeface="Times New Roman" panose="02020603050405020304" pitchFamily="18" charset="0"/>
              </a:rPr>
              <a:t> </a:t>
            </a:r>
            <a:r>
              <a:rPr lang="tr-TR" dirty="0">
                <a:latin typeface="Georgia" panose="02040502050405020303" pitchFamily="18" charset="0"/>
                <a:ea typeface="Georgia" panose="02040502050405020303" pitchFamily="18" charset="0"/>
                <a:cs typeface="Times New Roman" panose="02020603050405020304" pitchFamily="18" charset="0"/>
              </a:rPr>
              <a:t>bakanlar kurulu, devlet başkanlığı gibi kurumların arasında olan ilişki bizlere o devletin hükümet yapısını gösterir.</a:t>
            </a:r>
            <a:endParaRPr lang="tr-TR" sz="1600" dirty="0">
              <a:effectLst/>
              <a:latin typeface="Georgia" panose="02040502050405020303" pitchFamily="18" charset="0"/>
              <a:ea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3896113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62446" y="1053737"/>
            <a:ext cx="9980022" cy="3693319"/>
          </a:xfrm>
          <a:prstGeom prst="rect">
            <a:avLst/>
          </a:prstGeom>
        </p:spPr>
        <p:txBody>
          <a:bodyPr wrap="square">
            <a:spAutoFit/>
          </a:bodyPr>
          <a:lstStyle/>
          <a:p>
            <a:r>
              <a:rPr lang="tr-TR" dirty="0"/>
              <a:t>Devlet, doğası gereği soyut bir varlıktır. Ancak, onun adına</a:t>
            </a:r>
            <a:r>
              <a:rPr lang="tr-TR" dirty="0" smtClean="0"/>
              <a:t>, egemenliği </a:t>
            </a:r>
            <a:r>
              <a:rPr lang="tr-TR" dirty="0"/>
              <a:t>fiilen kullanan, aralarında iş bölümü yapmış belirli görev, yetki </a:t>
            </a:r>
            <a:r>
              <a:rPr lang="tr-TR" dirty="0" smtClean="0"/>
              <a:t>ve sorumlulukları </a:t>
            </a:r>
            <a:r>
              <a:rPr lang="tr-TR" dirty="0"/>
              <a:t>olan organlar vardır. Bunlar yasaları yapacak bir yasama organı, bu</a:t>
            </a:r>
          </a:p>
          <a:p>
            <a:r>
              <a:rPr lang="tr-TR" dirty="0"/>
              <a:t>yasaları uygulayacak ve ülkeyi yönetecek bir icra organı ile icra organının </a:t>
            </a:r>
            <a:r>
              <a:rPr lang="tr-TR" dirty="0" smtClean="0"/>
              <a:t>yasalara uyup </a:t>
            </a:r>
            <a:r>
              <a:rPr lang="tr-TR" dirty="0"/>
              <a:t>uymadığını denetleyecek bir yargı organıdır. Bir devletin siyasi </a:t>
            </a:r>
            <a:r>
              <a:rPr lang="tr-TR" dirty="0" smtClean="0"/>
              <a:t>kurumlarını teşkil </a:t>
            </a:r>
            <a:r>
              <a:rPr lang="tr-TR" dirty="0"/>
              <a:t>eden bu organlar arasındaki ilişkilerin yapısı ve niteliği bizi “hükümet sistemi</a:t>
            </a:r>
            <a:r>
              <a:rPr lang="tr-TR" dirty="0" smtClean="0"/>
              <a:t>” kavramına </a:t>
            </a:r>
            <a:r>
              <a:rPr lang="tr-TR" dirty="0"/>
              <a:t>götürür. Başkanlık sistemi, yarı başkanlık sistemi, </a:t>
            </a:r>
            <a:r>
              <a:rPr lang="tr-TR" dirty="0" smtClean="0"/>
              <a:t>parlamenter sistem </a:t>
            </a:r>
            <a:r>
              <a:rPr lang="tr-TR" dirty="0"/>
              <a:t>gibi kavramlar, egemenliğin hangi organlar tarafından nasıl </a:t>
            </a:r>
            <a:r>
              <a:rPr lang="tr-TR" dirty="0" smtClean="0"/>
              <a:t>kullanıldığını ve </a:t>
            </a:r>
            <a:r>
              <a:rPr lang="tr-TR" dirty="0"/>
              <a:t>sistem içinde bu organlara düşen rolün ne olduğunu ve organlar </a:t>
            </a:r>
            <a:r>
              <a:rPr lang="tr-TR" dirty="0" smtClean="0"/>
              <a:t>arasındaki ilişkileri </a:t>
            </a:r>
            <a:r>
              <a:rPr lang="tr-TR" dirty="0"/>
              <a:t>gösterir. Siyasal sistem kavramı ise hem devlet hem de hükümet </a:t>
            </a:r>
            <a:r>
              <a:rPr lang="tr-TR" dirty="0" smtClean="0"/>
              <a:t>sistemi kavramından </a:t>
            </a:r>
            <a:r>
              <a:rPr lang="tr-TR" dirty="0"/>
              <a:t>daha fazlasını kapsamaktadır. Siyasal sistem kavramı, bir </a:t>
            </a:r>
            <a:r>
              <a:rPr lang="tr-TR" dirty="0" smtClean="0"/>
              <a:t>ülkede mevcut </a:t>
            </a:r>
            <a:r>
              <a:rPr lang="tr-TR" dirty="0"/>
              <a:t>olan yöneten ve yönetilenler arasındaki ilişkinin türü, niteliği, kaynağı </a:t>
            </a:r>
            <a:r>
              <a:rPr lang="tr-TR" dirty="0" smtClean="0"/>
              <a:t>ve dayanağını </a:t>
            </a:r>
            <a:r>
              <a:rPr lang="tr-TR" dirty="0"/>
              <a:t>anlatmaktadır. Hükümet sisteminde, egemenliği kullanan organlar </a:t>
            </a:r>
            <a:r>
              <a:rPr lang="tr-TR" dirty="0" smtClean="0"/>
              <a:t>ve bunlar </a:t>
            </a:r>
            <a:r>
              <a:rPr lang="tr-TR" dirty="0"/>
              <a:t>arasındaki güç ve yetki dağılımı söz konusu iken, “siyasal sistem” ile bir </a:t>
            </a:r>
            <a:r>
              <a:rPr lang="tr-TR" dirty="0" smtClean="0"/>
              <a:t>bütün olarak </a:t>
            </a:r>
            <a:r>
              <a:rPr lang="tr-TR" dirty="0"/>
              <a:t>bu organlarla halk arasındaki ilişkinin niteliği anlatılmaktadır. </a:t>
            </a:r>
            <a:r>
              <a:rPr lang="tr-TR" dirty="0" smtClean="0"/>
              <a:t>Devlet toplum </a:t>
            </a:r>
            <a:r>
              <a:rPr lang="tr-TR" dirty="0"/>
              <a:t>ilişkilerinin niteliği, yani bir toplumdaki cari siyasal sistem, o </a:t>
            </a:r>
            <a:r>
              <a:rPr lang="tr-TR" dirty="0" smtClean="0"/>
              <a:t>toplumdaki egemen </a:t>
            </a:r>
            <a:r>
              <a:rPr lang="tr-TR" dirty="0"/>
              <a:t>siyasal kültür kalıpları, tarihi geçmiş, ülkedeki ekonomik ve sosyal </a:t>
            </a:r>
            <a:r>
              <a:rPr lang="tr-TR" dirty="0" smtClean="0"/>
              <a:t>durum ve </a:t>
            </a:r>
            <a:r>
              <a:rPr lang="tr-TR" dirty="0"/>
              <a:t>daha birçok parametre ile yakından ilişkilidir.</a:t>
            </a:r>
          </a:p>
        </p:txBody>
      </p:sp>
    </p:spTree>
    <p:extLst>
      <p:ext uri="{BB962C8B-B14F-4D97-AF65-F5344CB8AC3E}">
        <p14:creationId xmlns:p14="http://schemas.microsoft.com/office/powerpoint/2010/main" val="35354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4822" y="924157"/>
            <a:ext cx="9849852" cy="2640723"/>
          </a:xfrm>
          <a:prstGeom prst="rect">
            <a:avLst/>
          </a:prstGeom>
        </p:spPr>
        <p:txBody>
          <a:bodyPr wrap="square">
            <a:spAutoFit/>
          </a:bodyPr>
          <a:lstStyle/>
          <a:p>
            <a:pPr>
              <a:lnSpc>
                <a:spcPct val="115000"/>
              </a:lnSpc>
              <a:spcAft>
                <a:spcPts val="1000"/>
              </a:spcAft>
            </a:pPr>
            <a:r>
              <a:rPr lang="tr-TR" dirty="0" smtClean="0">
                <a:latin typeface="Georgia" panose="02040502050405020303" pitchFamily="18" charset="0"/>
                <a:ea typeface="Georgia" panose="02040502050405020303" pitchFamily="18" charset="0"/>
                <a:cs typeface="Times New Roman" panose="02020603050405020304" pitchFamily="18" charset="0"/>
              </a:rPr>
              <a:t>Devletin en önemli özeliklerinden biri otorite sahibi olmasıdır.  Devlet otoritesi üzerinde yaşayan tüm vatandaşları kapsamaktadır. Koymuş olduğu kurallara vatandaşların uyma zorunluluğu vardır. Örneğin vergi vermek, okula gitmek, askere gitmek vb. Yada her hangi bir suç işlediğimizde o suçun karşılığı olan cezayı çekmek gibi. Devlet vatandaşlarını dış düşmanlara ve içeride oluşabilecek kanunsuzluklara karşı korumakla yükümlüdür. Gerektiğinde sahip olduğu kuralları yürütmek için zor kullanabilir.  Bugüne kadar velet ile ilgili çok sayıda tanım yapılmıştır ve tanımı yapan kişilerin bilimsel disiplinlerine göre farklılıklar göstermektedir. </a:t>
            </a:r>
          </a:p>
        </p:txBody>
      </p:sp>
    </p:spTree>
    <p:extLst>
      <p:ext uri="{BB962C8B-B14F-4D97-AF65-F5344CB8AC3E}">
        <p14:creationId xmlns:p14="http://schemas.microsoft.com/office/powerpoint/2010/main" val="33208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37938" y="850232"/>
            <a:ext cx="5471274" cy="5459443"/>
          </a:xfrm>
          <a:prstGeom prst="rect">
            <a:avLst/>
          </a:prstGeom>
        </p:spPr>
        <p:txBody>
          <a:bodyPr wrap="square">
            <a:spAutoFit/>
          </a:bodyPr>
          <a:lstStyle/>
          <a:p>
            <a:pPr>
              <a:lnSpc>
                <a:spcPct val="115000"/>
              </a:lnSpc>
              <a:spcAft>
                <a:spcPts val="1000"/>
              </a:spcAft>
            </a:pPr>
            <a:r>
              <a:rPr lang="tr-TR" dirty="0">
                <a:solidFill>
                  <a:srgbClr val="202122"/>
                </a:solidFill>
                <a:latin typeface="Georgia" panose="02040502050405020303" pitchFamily="18" charset="0"/>
              </a:rPr>
              <a:t>Demokrasi doğrudan ve dolaylı olmak üzere iki şekilde uygulanmaktadır. Doğrudan demokrasilerde tüm vatandaşların yönetim hakkının bulunmasını ifade eder. Dolaylı demokrasi ise yönetim hakkının temsilciler vasıtası ile uygulanmasıdır. </a:t>
            </a:r>
          </a:p>
          <a:p>
            <a:pPr>
              <a:lnSpc>
                <a:spcPct val="115000"/>
              </a:lnSpc>
              <a:spcAft>
                <a:spcPts val="1000"/>
              </a:spcAft>
            </a:pPr>
            <a:r>
              <a:rPr lang="tr-TR" dirty="0" smtClean="0">
                <a:latin typeface="Georgia" panose="02040502050405020303" pitchFamily="18" charset="0"/>
                <a:ea typeface="Georgia" panose="02040502050405020303" pitchFamily="18" charset="0"/>
                <a:cs typeface="Times New Roman" panose="02020603050405020304" pitchFamily="18" charset="0"/>
              </a:rPr>
              <a:t>Bir </a:t>
            </a:r>
            <a:r>
              <a:rPr lang="tr-TR" dirty="0">
                <a:latin typeface="Georgia" panose="02040502050405020303" pitchFamily="18" charset="0"/>
                <a:ea typeface="Georgia" panose="02040502050405020303" pitchFamily="18" charset="0"/>
                <a:cs typeface="Times New Roman" panose="02020603050405020304" pitchFamily="18" charset="0"/>
              </a:rPr>
              <a:t>devletin oluşabilmesi için bazı unsurların bulunması gerekmektedir. Bunlar şu şekilde sıralanabilir: </a:t>
            </a:r>
          </a:p>
          <a:p>
            <a:pPr marL="342900" marR="42545" indent="-342900" algn="just">
              <a:spcBef>
                <a:spcPts val="300"/>
              </a:spcBef>
              <a:spcAft>
                <a:spcPts val="300"/>
              </a:spcAft>
              <a:buFont typeface="Symbol" panose="05050102010706020507" pitchFamily="18" charset="2"/>
              <a:buChar char=""/>
            </a:pPr>
            <a:r>
              <a:rPr lang="tr-TR" dirty="0" smtClean="0">
                <a:solidFill>
                  <a:srgbClr val="000000"/>
                </a:solidFill>
                <a:latin typeface="Georgia" panose="02040502050405020303" pitchFamily="18" charset="0"/>
                <a:ea typeface="Times New Roman" panose="02020603050405020304" pitchFamily="18" charset="0"/>
                <a:cs typeface="Times New Roman" panose="02020603050405020304" pitchFamily="18" charset="0"/>
              </a:rPr>
              <a:t>Toprakları üzerinde yaşayan devamlı</a:t>
            </a:r>
            <a:r>
              <a:rPr lang="tr-TR"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kesin ve belirli bir </a:t>
            </a:r>
            <a:r>
              <a:rPr lang="tr-TR" dirty="0" smtClean="0">
                <a:solidFill>
                  <a:srgbClr val="000000"/>
                </a:solidFill>
                <a:latin typeface="Georgia" panose="02040502050405020303" pitchFamily="18" charset="0"/>
                <a:ea typeface="Times New Roman" panose="02020603050405020304" pitchFamily="18" charset="0"/>
                <a:cs typeface="Times New Roman" panose="02020603050405020304" pitchFamily="18" charset="0"/>
              </a:rPr>
              <a:t>toplumun bulunması </a:t>
            </a:r>
          </a:p>
          <a:p>
            <a:pPr marL="342900" marR="42545" indent="-342900" algn="just">
              <a:spcBef>
                <a:spcPts val="300"/>
              </a:spcBef>
              <a:spcAft>
                <a:spcPts val="300"/>
              </a:spcAft>
              <a:buFont typeface="Symbol" panose="05050102010706020507" pitchFamily="18" charset="2"/>
              <a:buChar char=""/>
            </a:pPr>
            <a:r>
              <a:rPr lang="tr-TR" dirty="0" smtClean="0">
                <a:solidFill>
                  <a:srgbClr val="000000"/>
                </a:solidFill>
                <a:latin typeface="Georgia" panose="02040502050405020303" pitchFamily="18" charset="0"/>
                <a:ea typeface="Times New Roman" panose="02020603050405020304" pitchFamily="18" charset="0"/>
                <a:cs typeface="Times New Roman" panose="02020603050405020304" pitchFamily="18" charset="0"/>
              </a:rPr>
              <a:t>Büyük veya küçük belirli </a:t>
            </a:r>
            <a:r>
              <a:rPr lang="tr-TR"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bir toprak parçasına sahip </a:t>
            </a:r>
            <a:r>
              <a:rPr lang="tr-TR" dirty="0" smtClean="0">
                <a:solidFill>
                  <a:srgbClr val="000000"/>
                </a:solidFill>
                <a:latin typeface="Georgia" panose="02040502050405020303" pitchFamily="18" charset="0"/>
                <a:ea typeface="Times New Roman" panose="02020603050405020304" pitchFamily="18" charset="0"/>
                <a:cs typeface="Times New Roman" panose="02020603050405020304" pitchFamily="18" charset="0"/>
              </a:rPr>
              <a:t>olmak</a:t>
            </a:r>
            <a:endParaRPr lang="tr-TR" dirty="0">
              <a:latin typeface="Tahoma" panose="020B0604030504040204" pitchFamily="34" charset="0"/>
              <a:ea typeface="Times New Roman" panose="02020603050405020304" pitchFamily="18" charset="0"/>
            </a:endParaRPr>
          </a:p>
          <a:p>
            <a:pPr marL="342900" marR="42545" indent="-342900" algn="just">
              <a:spcBef>
                <a:spcPts val="300"/>
              </a:spcBef>
              <a:spcAft>
                <a:spcPts val="300"/>
              </a:spcAft>
              <a:buFont typeface="Symbol" panose="05050102010706020507" pitchFamily="18" charset="2"/>
              <a:buChar char=""/>
            </a:pPr>
            <a:r>
              <a:rPr lang="tr-TR" dirty="0" smtClean="0">
                <a:solidFill>
                  <a:srgbClr val="000000"/>
                </a:solidFill>
                <a:latin typeface="Georgia" panose="02040502050405020303" pitchFamily="18" charset="0"/>
                <a:ea typeface="Times New Roman" panose="02020603050405020304" pitchFamily="18" charset="0"/>
                <a:cs typeface="Times New Roman" panose="02020603050405020304" pitchFamily="18" charset="0"/>
              </a:rPr>
              <a:t>Uluslararası </a:t>
            </a:r>
            <a:r>
              <a:rPr lang="tr-TR"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ilişkileri yürütebilecek derecede bir </a:t>
            </a:r>
            <a:r>
              <a:rPr lang="tr-TR" dirty="0" smtClean="0">
                <a:solidFill>
                  <a:srgbClr val="000000"/>
                </a:solidFill>
                <a:latin typeface="Georgia" panose="02040502050405020303" pitchFamily="18" charset="0"/>
                <a:ea typeface="Times New Roman" panose="02020603050405020304" pitchFamily="18" charset="0"/>
                <a:cs typeface="Times New Roman" panose="02020603050405020304" pitchFamily="18" charset="0"/>
              </a:rPr>
              <a:t>egemenlik ve bağımsızlığa </a:t>
            </a:r>
            <a:r>
              <a:rPr lang="tr-TR"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sahip </a:t>
            </a:r>
            <a:r>
              <a:rPr lang="tr-TR" dirty="0" smtClean="0">
                <a:solidFill>
                  <a:srgbClr val="000000"/>
                </a:solidFill>
                <a:latin typeface="Georgia" panose="02040502050405020303" pitchFamily="18" charset="0"/>
                <a:ea typeface="Times New Roman" panose="02020603050405020304" pitchFamily="18" charset="0"/>
                <a:cs typeface="Times New Roman" panose="02020603050405020304" pitchFamily="18" charset="0"/>
              </a:rPr>
              <a:t>olmak</a:t>
            </a:r>
          </a:p>
          <a:p>
            <a:pPr marL="342900" marR="42545" indent="-342900" algn="just">
              <a:spcBef>
                <a:spcPts val="300"/>
              </a:spcBef>
              <a:spcAft>
                <a:spcPts val="300"/>
              </a:spcAft>
              <a:buFont typeface="Symbol" panose="05050102010706020507" pitchFamily="18" charset="2"/>
              <a:buChar char=""/>
            </a:pPr>
            <a:endParaRPr lang="tr-TR"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marR="42545" algn="just">
              <a:spcBef>
                <a:spcPts val="300"/>
              </a:spcBef>
              <a:spcAft>
                <a:spcPts val="300"/>
              </a:spcAft>
            </a:pPr>
            <a:endParaRPr lang="tr-TR" b="1" dirty="0" smtClean="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6693666" y="2143942"/>
            <a:ext cx="4763004" cy="2689315"/>
          </a:xfrm>
          <a:prstGeom prst="rect">
            <a:avLst/>
          </a:prstGeom>
        </p:spPr>
      </p:pic>
    </p:spTree>
    <p:extLst>
      <p:ext uri="{BB962C8B-B14F-4D97-AF65-F5344CB8AC3E}">
        <p14:creationId xmlns:p14="http://schemas.microsoft.com/office/powerpoint/2010/main" val="208881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06906" y="786064"/>
            <a:ext cx="5050054" cy="4708981"/>
          </a:xfrm>
          <a:prstGeom prst="rect">
            <a:avLst/>
          </a:prstGeom>
        </p:spPr>
        <p:txBody>
          <a:bodyPr wrap="square">
            <a:spAutoFit/>
          </a:bodyPr>
          <a:lstStyle/>
          <a:p>
            <a:pPr algn="just"/>
            <a:r>
              <a:rPr lang="tr-TR" sz="2000" b="1" dirty="0" smtClean="0">
                <a:solidFill>
                  <a:srgbClr val="202122"/>
                </a:solidFill>
                <a:latin typeface="Georgia" panose="02040502050405020303" pitchFamily="18" charset="0"/>
              </a:rPr>
              <a:t>SİYASAL SİSTEMLER</a:t>
            </a:r>
          </a:p>
          <a:p>
            <a:pPr algn="just"/>
            <a:r>
              <a:rPr lang="tr-TR" sz="2000" dirty="0" smtClean="0">
                <a:solidFill>
                  <a:srgbClr val="202122"/>
                </a:solidFill>
                <a:latin typeface="Georgia" panose="02040502050405020303" pitchFamily="18" charset="0"/>
              </a:rPr>
              <a:t>Yönetim </a:t>
            </a:r>
            <a:r>
              <a:rPr lang="tr-TR" sz="2000" dirty="0">
                <a:solidFill>
                  <a:srgbClr val="202122"/>
                </a:solidFill>
                <a:latin typeface="Georgia" panose="02040502050405020303" pitchFamily="18" charset="0"/>
              </a:rPr>
              <a:t>sistemleri veya siyasal sistemler, herhangi bir devletin yönetimi için, hükmetme (özellikle yasama ve yürütme) gücünün kimin veya kimlerin elinde bulunacağını belirleyerek oluşan ve farklılaşan devlet iktidarı türlerini ifade eder</a:t>
            </a:r>
            <a:r>
              <a:rPr lang="tr-TR" sz="2000" dirty="0" smtClean="0">
                <a:solidFill>
                  <a:srgbClr val="202122"/>
                </a:solidFill>
                <a:latin typeface="Georgia" panose="02040502050405020303" pitchFamily="18" charset="0"/>
              </a:rPr>
              <a:t>. İnsanoğlu </a:t>
            </a:r>
            <a:r>
              <a:rPr lang="tr-TR" sz="2000" dirty="0">
                <a:solidFill>
                  <a:srgbClr val="202122"/>
                </a:solidFill>
                <a:latin typeface="Georgia" panose="02040502050405020303" pitchFamily="18" charset="0"/>
              </a:rPr>
              <a:t>Yeryüzünde var olduğundan bu yana farklı yönetim biçimleri ile ülkeler idare edilmiştir. Özellikle de Ulus Devlet kavramının ortaya çıkışı ile daha bütünsel ve yerleşik kavramlar bu yönetim anlayışlarını, sınıflandırmada genel geçer kabul görmüş sistemler haline dönüştürmüştür.</a:t>
            </a:r>
            <a:endParaRPr lang="tr-TR" sz="2000" b="0" i="0" dirty="0">
              <a:solidFill>
                <a:srgbClr val="202122"/>
              </a:solidFill>
              <a:effectLst/>
              <a:latin typeface="Georgia" panose="02040502050405020303" pitchFamily="18" charset="0"/>
            </a:endParaRPr>
          </a:p>
        </p:txBody>
      </p:sp>
      <p:pic>
        <p:nvPicPr>
          <p:cNvPr id="3" name="Resim 2"/>
          <p:cNvPicPr>
            <a:picLocks noChangeAspect="1"/>
          </p:cNvPicPr>
          <p:nvPr/>
        </p:nvPicPr>
        <p:blipFill>
          <a:blip r:embed="rId2"/>
          <a:stretch>
            <a:fillRect/>
          </a:stretch>
        </p:blipFill>
        <p:spPr>
          <a:xfrm>
            <a:off x="7737021" y="1349828"/>
            <a:ext cx="2552700" cy="3810000"/>
          </a:xfrm>
          <a:prstGeom prst="rect">
            <a:avLst/>
          </a:prstGeom>
        </p:spPr>
      </p:pic>
    </p:spTree>
    <p:extLst>
      <p:ext uri="{BB962C8B-B14F-4D97-AF65-F5344CB8AC3E}">
        <p14:creationId xmlns:p14="http://schemas.microsoft.com/office/powerpoint/2010/main" val="1296709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244408" y="808731"/>
            <a:ext cx="5229727" cy="4524315"/>
          </a:xfrm>
          <a:prstGeom prst="rect">
            <a:avLst/>
          </a:prstGeom>
        </p:spPr>
        <p:txBody>
          <a:bodyPr wrap="square">
            <a:spAutoFit/>
          </a:bodyPr>
          <a:lstStyle/>
          <a:p>
            <a:endParaRPr lang="tr-TR" b="1" dirty="0">
              <a:solidFill>
                <a:srgbClr val="202122"/>
              </a:solidFill>
              <a:latin typeface="Georgia" panose="02040502050405020303" pitchFamily="18" charset="0"/>
            </a:endParaRPr>
          </a:p>
          <a:p>
            <a:r>
              <a:rPr lang="tr-TR" b="1" dirty="0" smtClean="0">
                <a:solidFill>
                  <a:srgbClr val="202122"/>
                </a:solidFill>
                <a:latin typeface="Georgia" panose="02040502050405020303" pitchFamily="18" charset="0"/>
              </a:rPr>
              <a:t>Demokrasiler </a:t>
            </a:r>
          </a:p>
          <a:p>
            <a:pPr algn="just"/>
            <a:r>
              <a:rPr lang="tr-TR" dirty="0" smtClean="0">
                <a:latin typeface="Georgia" panose="02040502050405020303" pitchFamily="18" charset="0"/>
              </a:rPr>
              <a:t>Demokrasiler çoğulcu sitemler olarak karşımıza çıkmaktadır. Demokrasilerde herkesin veya hak tanınan çoğunlukların yönetime doğrudan veya dolaylı olarak katılma olanağı vardır. Demokrasi kelimesi Eski Yunan’dan gelmektedir ve bu terimin ilk ortaya çıkışı da ö döneme rastlar. Tarihte </a:t>
            </a:r>
            <a:r>
              <a:rPr lang="tr-TR" dirty="0">
                <a:latin typeface="Georgia" panose="02040502050405020303" pitchFamily="18" charset="0"/>
              </a:rPr>
              <a:t>ilk demokrasi, Eski Yunan’da kent devleti (polis) çerçevesi içinde var oldu</a:t>
            </a:r>
            <a:r>
              <a:rPr lang="tr-TR" dirty="0" smtClean="0">
                <a:latin typeface="Georgia" panose="02040502050405020303" pitchFamily="18" charset="0"/>
              </a:rPr>
              <a:t>. Ancak </a:t>
            </a:r>
            <a:r>
              <a:rPr lang="tr-TR" dirty="0">
                <a:latin typeface="Georgia" panose="02040502050405020303" pitchFamily="18" charset="0"/>
              </a:rPr>
              <a:t>burada yönetime katılım sadece yurttaş statüsünde olanlar için geçerliydi</a:t>
            </a:r>
            <a:r>
              <a:rPr lang="tr-TR" dirty="0" smtClean="0">
                <a:latin typeface="Georgia" panose="02040502050405020303" pitchFamily="18" charset="0"/>
              </a:rPr>
              <a:t>. Köleler</a:t>
            </a:r>
            <a:r>
              <a:rPr lang="tr-TR" dirty="0">
                <a:latin typeface="Georgia" panose="02040502050405020303" pitchFamily="18" charset="0"/>
              </a:rPr>
              <a:t>, kadınlar ve yabancıların oy hakkı bulunmuyordu. Nüfusun yoğun olmadığı</a:t>
            </a:r>
            <a:r>
              <a:rPr lang="tr-TR" dirty="0" smtClean="0">
                <a:latin typeface="Georgia" panose="02040502050405020303" pitchFamily="18" charset="0"/>
              </a:rPr>
              <a:t>, oy </a:t>
            </a:r>
            <a:r>
              <a:rPr lang="tr-TR" dirty="0">
                <a:latin typeface="Georgia" panose="02040502050405020303" pitchFamily="18" charset="0"/>
              </a:rPr>
              <a:t>hakkının sınırlı tutulduğu polis içinde doğrudan demokrasiyi </a:t>
            </a:r>
            <a:r>
              <a:rPr lang="tr-TR" dirty="0" smtClean="0">
                <a:latin typeface="Georgia" panose="02040502050405020303" pitchFamily="18" charset="0"/>
              </a:rPr>
              <a:t>uygulamak mümkün </a:t>
            </a:r>
            <a:r>
              <a:rPr lang="tr-TR" dirty="0">
                <a:latin typeface="Georgia" panose="02040502050405020303" pitchFamily="18" charset="0"/>
              </a:rPr>
              <a:t>olabiliyordu</a:t>
            </a:r>
            <a:r>
              <a:rPr lang="tr-TR" dirty="0" smtClean="0">
                <a:latin typeface="Georgia" panose="02040502050405020303" pitchFamily="18" charset="0"/>
              </a:rPr>
              <a:t>.</a:t>
            </a:r>
          </a:p>
        </p:txBody>
      </p:sp>
      <p:pic>
        <p:nvPicPr>
          <p:cNvPr id="4" name="Resim 3"/>
          <p:cNvPicPr>
            <a:picLocks noChangeAspect="1"/>
          </p:cNvPicPr>
          <p:nvPr/>
        </p:nvPicPr>
        <p:blipFill>
          <a:blip r:embed="rId2"/>
          <a:stretch>
            <a:fillRect/>
          </a:stretch>
        </p:blipFill>
        <p:spPr>
          <a:xfrm>
            <a:off x="6980728" y="2037380"/>
            <a:ext cx="4273060" cy="2913756"/>
          </a:xfrm>
          <a:prstGeom prst="rect">
            <a:avLst/>
          </a:prstGeom>
        </p:spPr>
      </p:pic>
    </p:spTree>
    <p:extLst>
      <p:ext uri="{BB962C8B-B14F-4D97-AF65-F5344CB8AC3E}">
        <p14:creationId xmlns:p14="http://schemas.microsoft.com/office/powerpoint/2010/main" val="2194841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850232" y="962526"/>
            <a:ext cx="4226865" cy="4662815"/>
          </a:xfrm>
          <a:prstGeom prst="rect">
            <a:avLst/>
          </a:prstGeom>
        </p:spPr>
        <p:txBody>
          <a:bodyPr wrap="square">
            <a:spAutoFit/>
          </a:bodyPr>
          <a:lstStyle/>
          <a:p>
            <a:endParaRPr lang="tr-TR" b="1" dirty="0">
              <a:solidFill>
                <a:srgbClr val="202122"/>
              </a:solidFill>
            </a:endParaRPr>
          </a:p>
          <a:p>
            <a:pPr algn="just">
              <a:lnSpc>
                <a:spcPct val="150000"/>
              </a:lnSpc>
            </a:pPr>
            <a:r>
              <a:rPr lang="tr-TR" dirty="0" smtClean="0">
                <a:latin typeface="Georgia" panose="02040502050405020303" pitchFamily="18" charset="0"/>
              </a:rPr>
              <a:t>Demokrasiler kendi içinde çeşitli şekillerde yönetim biçimleri gösterebilirler. Bunu üç farklı grupta toplayabiliriz.</a:t>
            </a:r>
          </a:p>
          <a:p>
            <a:pPr marL="285750" indent="-285750" algn="just">
              <a:lnSpc>
                <a:spcPct val="150000"/>
              </a:lnSpc>
              <a:buFont typeface="Wingdings" panose="05000000000000000000" pitchFamily="2" charset="2"/>
              <a:buChar char="§"/>
            </a:pPr>
            <a:r>
              <a:rPr lang="tr-TR" dirty="0" smtClean="0">
                <a:latin typeface="Georgia" panose="02040502050405020303" pitchFamily="18" charset="0"/>
              </a:rPr>
              <a:t>Parlamenter Sistem</a:t>
            </a:r>
          </a:p>
          <a:p>
            <a:pPr algn="just">
              <a:lnSpc>
                <a:spcPct val="150000"/>
              </a:lnSpc>
            </a:pPr>
            <a:r>
              <a:rPr lang="tr-TR" dirty="0" smtClean="0">
                <a:latin typeface="Georgia" panose="02040502050405020303" pitchFamily="18" charset="0"/>
              </a:rPr>
              <a:t>	</a:t>
            </a:r>
            <a:r>
              <a:rPr lang="tr-TR" dirty="0">
                <a:latin typeface="Georgia" panose="02040502050405020303" pitchFamily="18" charset="0"/>
              </a:rPr>
              <a:t>-</a:t>
            </a:r>
            <a:r>
              <a:rPr lang="tr-TR" dirty="0" smtClean="0">
                <a:latin typeface="Georgia" panose="02040502050405020303" pitchFamily="18" charset="0"/>
              </a:rPr>
              <a:t> Çoğunlukçu</a:t>
            </a:r>
          </a:p>
          <a:p>
            <a:pPr algn="just">
              <a:lnSpc>
                <a:spcPct val="150000"/>
              </a:lnSpc>
            </a:pPr>
            <a:r>
              <a:rPr lang="tr-TR" dirty="0" smtClean="0">
                <a:latin typeface="Georgia" panose="02040502050405020303" pitchFamily="18" charset="0"/>
              </a:rPr>
              <a:t>	</a:t>
            </a:r>
            <a:r>
              <a:rPr lang="tr-TR" dirty="0">
                <a:latin typeface="Georgia" panose="02040502050405020303" pitchFamily="18" charset="0"/>
              </a:rPr>
              <a:t>-</a:t>
            </a:r>
            <a:r>
              <a:rPr lang="tr-TR" dirty="0" smtClean="0">
                <a:latin typeface="Georgia" panose="02040502050405020303" pitchFamily="18" charset="0"/>
              </a:rPr>
              <a:t> Çoğulcu</a:t>
            </a:r>
            <a:endParaRPr lang="tr-TR" dirty="0">
              <a:latin typeface="Georgia" panose="02040502050405020303" pitchFamily="18" charset="0"/>
            </a:endParaRPr>
          </a:p>
          <a:p>
            <a:pPr marL="285750" indent="-285750" algn="just">
              <a:lnSpc>
                <a:spcPct val="150000"/>
              </a:lnSpc>
              <a:buFont typeface="Wingdings" panose="05000000000000000000" pitchFamily="2" charset="2"/>
              <a:buChar char="§"/>
            </a:pPr>
            <a:r>
              <a:rPr lang="tr-TR" dirty="0" smtClean="0">
                <a:latin typeface="Georgia" panose="02040502050405020303" pitchFamily="18" charset="0"/>
              </a:rPr>
              <a:t>Başkanlık</a:t>
            </a:r>
          </a:p>
          <a:p>
            <a:pPr marL="285750" indent="-285750" algn="just">
              <a:lnSpc>
                <a:spcPct val="150000"/>
              </a:lnSpc>
              <a:buFont typeface="Wingdings" panose="05000000000000000000" pitchFamily="2" charset="2"/>
              <a:buChar char="§"/>
            </a:pPr>
            <a:r>
              <a:rPr lang="tr-TR" dirty="0" smtClean="0">
                <a:latin typeface="Georgia" panose="02040502050405020303" pitchFamily="18" charset="0"/>
              </a:rPr>
              <a:t>Yarı Başkanlı</a:t>
            </a:r>
          </a:p>
          <a:p>
            <a:pPr marL="285750" indent="-285750" algn="just">
              <a:buFont typeface="Wingdings" panose="05000000000000000000" pitchFamily="2" charset="2"/>
              <a:buChar char="q"/>
            </a:pPr>
            <a:endParaRPr lang="tr-TR" dirty="0" smtClean="0"/>
          </a:p>
          <a:p>
            <a:pPr algn="just"/>
            <a:endParaRPr lang="tr-TR" dirty="0"/>
          </a:p>
        </p:txBody>
      </p:sp>
      <p:pic>
        <p:nvPicPr>
          <p:cNvPr id="4" name="Resim 3"/>
          <p:cNvPicPr>
            <a:picLocks noChangeAspect="1"/>
          </p:cNvPicPr>
          <p:nvPr/>
        </p:nvPicPr>
        <p:blipFill>
          <a:blip r:embed="rId2"/>
          <a:stretch>
            <a:fillRect/>
          </a:stretch>
        </p:blipFill>
        <p:spPr>
          <a:xfrm>
            <a:off x="7367451" y="830548"/>
            <a:ext cx="4091395" cy="2635463"/>
          </a:xfrm>
          <a:prstGeom prst="rect">
            <a:avLst/>
          </a:prstGeom>
        </p:spPr>
      </p:pic>
      <p:pic>
        <p:nvPicPr>
          <p:cNvPr id="5" name="Resim 4"/>
          <p:cNvPicPr>
            <a:picLocks noChangeAspect="1"/>
          </p:cNvPicPr>
          <p:nvPr/>
        </p:nvPicPr>
        <p:blipFill>
          <a:blip r:embed="rId3"/>
          <a:stretch>
            <a:fillRect/>
          </a:stretch>
        </p:blipFill>
        <p:spPr>
          <a:xfrm>
            <a:off x="7367450" y="3675017"/>
            <a:ext cx="4091395" cy="2533242"/>
          </a:xfrm>
          <a:prstGeom prst="rect">
            <a:avLst/>
          </a:prstGeom>
        </p:spPr>
      </p:pic>
    </p:spTree>
    <p:extLst>
      <p:ext uri="{BB962C8B-B14F-4D97-AF65-F5344CB8AC3E}">
        <p14:creationId xmlns:p14="http://schemas.microsoft.com/office/powerpoint/2010/main" val="51020586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275</TotalTime>
  <Words>1114</Words>
  <Application>Microsoft Office PowerPoint</Application>
  <PresentationFormat>Geniş ekran</PresentationFormat>
  <Paragraphs>52</Paragraphs>
  <Slides>15</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15</vt:i4>
      </vt:variant>
    </vt:vector>
  </HeadingPairs>
  <TitlesOfParts>
    <vt:vector size="24" baseType="lpstr">
      <vt:lpstr>Arial</vt:lpstr>
      <vt:lpstr>Calibri</vt:lpstr>
      <vt:lpstr>Garamond</vt:lpstr>
      <vt:lpstr>Georgia</vt:lpstr>
      <vt:lpstr>Symbol</vt:lpstr>
      <vt:lpstr>Tahoma</vt:lpstr>
      <vt:lpstr>Times New Roman</vt:lpstr>
      <vt:lpstr>Wingdings</vt:lpstr>
      <vt:lpstr>Organik</vt:lpstr>
      <vt:lpstr>COG 338 SİYASİ COĞRAFYA</vt:lpstr>
      <vt:lpstr>Devlet Kavramı ve Siyasal Sistemler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 338 SİYASİ COĞRAFYA</dc:title>
  <dc:creator>Windows Kullanıcısı</dc:creator>
  <cp:lastModifiedBy>Windows Kullanıcısı</cp:lastModifiedBy>
  <cp:revision>32</cp:revision>
  <dcterms:created xsi:type="dcterms:W3CDTF">2020-05-08T10:22:32Z</dcterms:created>
  <dcterms:modified xsi:type="dcterms:W3CDTF">2020-05-11T16:59:32Z</dcterms:modified>
</cp:coreProperties>
</file>