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Denge duyusuna yönelik duyusal deneyimler, gelişimi 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a:t> YILDIZ BIÇAKÇI</a:t>
            </a:r>
            <a:endParaRPr lang="tr-TR" dirty="0"/>
          </a:p>
        </p:txBody>
      </p:sp>
    </p:spTree>
    <p:extLst>
      <p:ext uri="{BB962C8B-B14F-4D97-AF65-F5344CB8AC3E}">
        <p14:creationId xmlns:p14="http://schemas.microsoft.com/office/powerpoint/2010/main" val="48858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Denge duyusuna yönelik duyusal </a:t>
            </a:r>
            <a:r>
              <a:rPr lang="tr-TR" dirty="0" smtClean="0"/>
              <a:t>deneyimler</a:t>
            </a:r>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pPr marL="0" indent="0">
              <a:buNone/>
            </a:pPr>
            <a:r>
              <a:rPr lang="tr-TR" i="1" dirty="0" smtClean="0"/>
              <a:t>	Van-Düztepe </a:t>
            </a:r>
            <a:r>
              <a:rPr lang="tr-TR" i="1" dirty="0"/>
              <a:t>Köyü’ne atanan Dilek öğretmen, 10 aylık bebeğini alarak köy meydanında toplanan kadınların yanına gider. İpek hanım da kucağında aynı yaşlarda bebeğiyle meydanda kadınlarla sohbet etmektedir. İpek annenin bebeği, meydandaki kadınların oyalı yemenilerine uzanmakta, çekiştirmektedir. Dilek öğretmenin bebeği ise, annesinin kucağında benzer hareketlerde bulunmamaktadır. Bunun üzerine köydeki kadınlar Dilek öğretmene dönerek; </a:t>
            </a:r>
            <a:endParaRPr lang="tr-TR" dirty="0"/>
          </a:p>
          <a:p>
            <a:pPr marL="0" indent="0">
              <a:buNone/>
            </a:pPr>
            <a:r>
              <a:rPr lang="tr-TR" i="1" dirty="0"/>
              <a:t>-Sizin oğlan pek beyefendi olacak, bak bizi hiç rahatsız etmiyor derler. </a:t>
            </a:r>
            <a:endParaRPr lang="tr-TR" dirty="0"/>
          </a:p>
          <a:p>
            <a:pPr marL="0" indent="0">
              <a:buNone/>
            </a:pPr>
            <a:r>
              <a:rPr lang="tr-TR" i="1" dirty="0" smtClean="0"/>
              <a:t>	Dilek </a:t>
            </a:r>
            <a:r>
              <a:rPr lang="tr-TR" i="1" dirty="0"/>
              <a:t>öğretmen işi ve sosyal çevre olanakları nedeniyle bebeğine çok fazla çevreyle iletişim kurma imkanı sağlayamamaktadır. Fakat İpek Hanım, hemen hemen her gün bebeğiyle beraber gezerek köyün bütün çevresel ortamlarından faydalanabileceği ortamlar sağlamaktadır. Bu nedenle, hareket duyularının gelişimi açısından İpek Hanımın bebeği daha şanslıdır. </a:t>
            </a:r>
            <a:endParaRPr lang="tr-TR" dirty="0"/>
          </a:p>
        </p:txBody>
      </p:sp>
    </p:spTree>
    <p:extLst>
      <p:ext uri="{BB962C8B-B14F-4D97-AF65-F5344CB8AC3E}">
        <p14:creationId xmlns:p14="http://schemas.microsoft.com/office/powerpoint/2010/main" val="350623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Denge </a:t>
            </a:r>
            <a:r>
              <a:rPr lang="tr-TR" dirty="0" smtClean="0"/>
              <a:t>duyusunun gelişimi</a:t>
            </a:r>
            <a:endParaRPr lang="tr-TR" dirty="0"/>
          </a:p>
        </p:txBody>
      </p:sp>
      <p:sp>
        <p:nvSpPr>
          <p:cNvPr id="3" name="İçerik Yer Tutucusu 2"/>
          <p:cNvSpPr>
            <a:spLocks noGrp="1"/>
          </p:cNvSpPr>
          <p:nvPr>
            <p:ph idx="1"/>
          </p:nvPr>
        </p:nvSpPr>
        <p:spPr/>
        <p:txBody>
          <a:bodyPr>
            <a:normAutofit fontScale="62500" lnSpcReduction="20000"/>
          </a:bodyPr>
          <a:lstStyle/>
          <a:p>
            <a:endParaRPr lang="tr-TR" dirty="0"/>
          </a:p>
          <a:p>
            <a:pPr marL="0" indent="0">
              <a:buNone/>
            </a:pPr>
            <a:r>
              <a:rPr lang="tr-TR" dirty="0" smtClean="0"/>
              <a:t>	Bebek</a:t>
            </a:r>
            <a:r>
              <a:rPr lang="tr-TR" dirty="0"/>
              <a:t>, anne karnında gelişmeye başlar. Bu gelişim doğum sonrasında hızlanarak devam eder. Doğum sonrasında fiziksel büyüme ile birlikte yeni doğanın hareketlerinde </a:t>
            </a:r>
            <a:r>
              <a:rPr lang="tr-TR" dirty="0" smtClean="0"/>
              <a:t>refleksler </a:t>
            </a:r>
            <a:r>
              <a:rPr lang="tr-TR" dirty="0"/>
              <a:t>görülmektedir. Bu refleksler, bilinçli hareketlerin temelini oluşturmaktadır. Motor gelişim yaşam boyu devam eden bir süreçtir ve belirli bir sıra izler. Ayrıca motor gelişimde bilişsel gelişimin, duyu organlarının kullanımının, kas ve iskelet sisteminin düzenli çalışmasının rolü bulunmaktadır (</a:t>
            </a:r>
            <a:r>
              <a:rPr lang="tr-TR" dirty="0" err="1"/>
              <a:t>MEBa</a:t>
            </a:r>
            <a:r>
              <a:rPr lang="tr-TR" dirty="0"/>
              <a:t>, 2013). </a:t>
            </a:r>
          </a:p>
          <a:p>
            <a:pPr marL="0" indent="0">
              <a:buNone/>
            </a:pPr>
            <a:r>
              <a:rPr lang="tr-TR" b="1" i="1" dirty="0" smtClean="0"/>
              <a:t>	Motor </a:t>
            </a:r>
            <a:r>
              <a:rPr lang="tr-TR" b="1" i="1" dirty="0"/>
              <a:t>beceriler bir sistem olarak çalışırken, farklı beceriler de bir araya gelerek çevreyi kontrol etmek ve incelemek için daha etkin yollar bulmaya çalışırlar. </a:t>
            </a:r>
            <a:r>
              <a:rPr lang="tr-TR" dirty="0"/>
              <a:t>Fiziksel çevre motor becerilerinin gelişiminde son derecede önemlidir. Evlerinde merdiven olan bebekler, merdiven tırmanmayı daha erken zamanda öğrenirler. Motor becerilerde uzmanlaşmak pratik yapmayı gerektirir. Yürümeyi öğrenirken, çocuklar günde altı ya da daha fazla saat pratik yaparlar. Zamanla kısa, dengesiz adımlar daha uzun adımlara döner (Berk, 2013). On sekiz-yirmi dört aylık dönemde çocuk parmaklarını koordineli kullanabileceği ince motor becerilerini bile kazanır. (</a:t>
            </a:r>
            <a:r>
              <a:rPr lang="tr-TR" dirty="0" err="1"/>
              <a:t>Trawick-Swith</a:t>
            </a:r>
            <a:r>
              <a:rPr lang="tr-TR" dirty="0"/>
              <a:t>, 2013). </a:t>
            </a:r>
          </a:p>
        </p:txBody>
      </p:sp>
    </p:spTree>
    <p:extLst>
      <p:ext uri="{BB962C8B-B14F-4D97-AF65-F5344CB8AC3E}">
        <p14:creationId xmlns:p14="http://schemas.microsoft.com/office/powerpoint/2010/main" val="1302019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
            </a:r>
            <a:br>
              <a:rPr lang="tr-TR" sz="2400" dirty="0"/>
            </a:br>
            <a:r>
              <a:rPr lang="tr-TR" sz="2400" dirty="0"/>
              <a:t>Aşağıda anne baba ve eğitimcilere, denge ve hareket duyularının gelişimine yönelik duyusal deneyim önerileri sunulmuştur (</a:t>
            </a:r>
            <a:r>
              <a:rPr lang="tr-TR" sz="2400" dirty="0" err="1"/>
              <a:t>Morrison</a:t>
            </a:r>
            <a:r>
              <a:rPr lang="tr-TR" sz="2400" dirty="0"/>
              <a:t>, 2007; Trawick-Swith,2013; Berk, 2013; </a:t>
            </a:r>
            <a:r>
              <a:rPr lang="tr-TR" sz="2400" dirty="0" err="1"/>
              <a:t>MEBa</a:t>
            </a:r>
            <a:r>
              <a:rPr lang="tr-TR" sz="2400" dirty="0"/>
              <a:t>, </a:t>
            </a:r>
            <a:r>
              <a:rPr lang="tr-TR" sz="2400" dirty="0" smtClean="0"/>
              <a:t>2013):</a:t>
            </a:r>
            <a:endParaRPr lang="tr-TR" sz="2400" dirty="0"/>
          </a:p>
        </p:txBody>
      </p:sp>
      <p:sp>
        <p:nvSpPr>
          <p:cNvPr id="3" name="İçerik Yer Tutucusu 2"/>
          <p:cNvSpPr>
            <a:spLocks noGrp="1"/>
          </p:cNvSpPr>
          <p:nvPr>
            <p:ph idx="1"/>
          </p:nvPr>
        </p:nvSpPr>
        <p:spPr/>
        <p:txBody>
          <a:bodyPr>
            <a:normAutofit fontScale="55000" lnSpcReduction="20000"/>
          </a:bodyPr>
          <a:lstStyle/>
          <a:p>
            <a:endParaRPr lang="tr-TR" dirty="0"/>
          </a:p>
          <a:p>
            <a:endParaRPr lang="tr-TR" dirty="0"/>
          </a:p>
          <a:p>
            <a:r>
              <a:rPr lang="tr-TR" dirty="0"/>
              <a:t>Yakalama becerileri için bebeklerin annelerinin kucaklarında olması önemlidir. Örneğin, anne yürürken, hareket ederken bebek, annenin taktığı eşarp, takı, kolye </a:t>
            </a:r>
            <a:r>
              <a:rPr lang="tr-TR" dirty="0" err="1"/>
              <a:t>v.b</a:t>
            </a:r>
            <a:r>
              <a:rPr lang="tr-TR" dirty="0"/>
              <a:t>. eşyalara vurma eğiliminde bulunur. Uzanan bebeklere göre, bir yetişkinle dolaştırılan bebeklerin erişme ve yakalama becerileri daha fazla gelişir. </a:t>
            </a:r>
          </a:p>
          <a:p>
            <a:r>
              <a:rPr lang="tr-TR" dirty="0"/>
              <a:t>Emekleme, bebeğin derinlik ve uzaklığı hesaplama yetisinin gelişiminde önemlidir. Özgürce emekleme fırsatı tanınan bebekler, cisimlerin yükseklikleriyle ilgili pek çok deneyim kazanma fırsatı edinmiş olurlar. </a:t>
            </a:r>
          </a:p>
          <a:p>
            <a:r>
              <a:rPr lang="tr-TR" dirty="0"/>
              <a:t>Çocuklara farklı büyüklükteki nesnelerle (bir avuç kuru üzüm, kum, top, yapboz vb.) oynama fırsatı verilmelidir. </a:t>
            </a:r>
          </a:p>
          <a:p>
            <a:r>
              <a:rPr lang="tr-TR" dirty="0"/>
              <a:t>Çocukların büyük ve küçük kas gelişimlerini destekleyebilecek; tırmanma, atlama, tekmeleme, yürüme gibi ihtiyaçlarını karşılayacak ortam ve materyaller sağlanabilir. </a:t>
            </a:r>
          </a:p>
          <a:p>
            <a:r>
              <a:rPr lang="tr-TR" dirty="0"/>
              <a:t>Çevre, çocuklara güvenli ve özgürce sürünme, emekleme, yürüme ve keşfetmeye izin vermelidir. </a:t>
            </a:r>
          </a:p>
          <a:p>
            <a:r>
              <a:rPr lang="tr-TR" dirty="0"/>
              <a:t>Çocuk için kendi materyalini seçip oynayabileceği alçak raflar tercih edilmelidir. </a:t>
            </a:r>
          </a:p>
          <a:p>
            <a:endParaRPr lang="tr-TR" dirty="0"/>
          </a:p>
        </p:txBody>
      </p:sp>
    </p:spTree>
    <p:extLst>
      <p:ext uri="{BB962C8B-B14F-4D97-AF65-F5344CB8AC3E}">
        <p14:creationId xmlns:p14="http://schemas.microsoft.com/office/powerpoint/2010/main" val="185504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lstStyle/>
          <a:p>
            <a:pPr marL="0" indent="0" algn="just">
              <a:buNone/>
              <a:defRPr/>
            </a:pPr>
            <a:r>
              <a:rPr lang="tr-TR" dirty="0" smtClean="0"/>
              <a:t>	</a:t>
            </a:r>
            <a:r>
              <a:rPr dirty="0" err="1" smtClean="0"/>
              <a:t>Denge</a:t>
            </a:r>
            <a:r>
              <a:rPr dirty="0" smtClean="0"/>
              <a:t> </a:t>
            </a:r>
            <a:r>
              <a:rPr dirty="0" err="1" smtClean="0"/>
              <a:t>duyusuna</a:t>
            </a:r>
            <a:r>
              <a:rPr dirty="0" smtClean="0"/>
              <a:t> </a:t>
            </a:r>
            <a:r>
              <a:rPr dirty="0" err="1" smtClean="0"/>
              <a:t>yönelik</a:t>
            </a:r>
            <a:r>
              <a:rPr dirty="0" smtClean="0"/>
              <a:t> </a:t>
            </a:r>
            <a:r>
              <a:rPr dirty="0" err="1" smtClean="0"/>
              <a:t>materyaller</a:t>
            </a:r>
            <a:r>
              <a:rPr dirty="0" smtClean="0"/>
              <a:t> </a:t>
            </a:r>
            <a:r>
              <a:rPr dirty="0" err="1" smtClean="0"/>
              <a:t>çocuğun</a:t>
            </a:r>
            <a:r>
              <a:rPr dirty="0" smtClean="0"/>
              <a:t> </a:t>
            </a:r>
            <a:r>
              <a:rPr dirty="0" err="1" smtClean="0"/>
              <a:t>dengede</a:t>
            </a:r>
            <a:r>
              <a:rPr dirty="0" smtClean="0"/>
              <a:t> </a:t>
            </a:r>
            <a:r>
              <a:rPr dirty="0" err="1" smtClean="0"/>
              <a:t>durması</a:t>
            </a:r>
            <a:r>
              <a:rPr dirty="0" smtClean="0"/>
              <a:t>, </a:t>
            </a:r>
            <a:r>
              <a:rPr dirty="0" err="1" smtClean="0"/>
              <a:t>bedenini</a:t>
            </a:r>
            <a:r>
              <a:rPr dirty="0" smtClean="0"/>
              <a:t> </a:t>
            </a:r>
            <a:r>
              <a:rPr dirty="0" err="1" smtClean="0"/>
              <a:t>boşlukta</a:t>
            </a:r>
            <a:r>
              <a:rPr dirty="0" smtClean="0"/>
              <a:t> </a:t>
            </a:r>
            <a:r>
              <a:rPr dirty="0" err="1" smtClean="0"/>
              <a:t>kontrol</a:t>
            </a:r>
            <a:r>
              <a:rPr dirty="0" smtClean="0"/>
              <a:t> </a:t>
            </a:r>
            <a:r>
              <a:rPr dirty="0" err="1" smtClean="0"/>
              <a:t>edebilmesi</a:t>
            </a:r>
            <a:r>
              <a:rPr dirty="0" smtClean="0"/>
              <a:t>, </a:t>
            </a:r>
            <a:r>
              <a:rPr dirty="0" err="1" smtClean="0"/>
              <a:t>bağımsız</a:t>
            </a:r>
            <a:r>
              <a:rPr dirty="0" smtClean="0"/>
              <a:t> </a:t>
            </a:r>
            <a:r>
              <a:rPr dirty="0" err="1" smtClean="0"/>
              <a:t>hareket</a:t>
            </a:r>
            <a:r>
              <a:rPr dirty="0" smtClean="0"/>
              <a:t> </a:t>
            </a:r>
            <a:r>
              <a:rPr dirty="0" err="1" smtClean="0"/>
              <a:t>edebilmesini</a:t>
            </a:r>
            <a:r>
              <a:rPr dirty="0" smtClean="0"/>
              <a:t> </a:t>
            </a:r>
            <a:r>
              <a:rPr dirty="0" err="1" smtClean="0"/>
              <a:t>sağlayarak</a:t>
            </a:r>
            <a:r>
              <a:rPr dirty="0" smtClean="0"/>
              <a:t> </a:t>
            </a:r>
            <a:r>
              <a:rPr dirty="0" err="1" smtClean="0"/>
              <a:t>çocukların</a:t>
            </a:r>
            <a:r>
              <a:rPr dirty="0" smtClean="0"/>
              <a:t> </a:t>
            </a:r>
            <a:r>
              <a:rPr dirty="0" err="1" smtClean="0"/>
              <a:t>kendi</a:t>
            </a:r>
            <a:r>
              <a:rPr dirty="0" smtClean="0"/>
              <a:t> </a:t>
            </a:r>
            <a:r>
              <a:rPr dirty="0" err="1" smtClean="0"/>
              <a:t>kendine</a:t>
            </a:r>
            <a:r>
              <a:rPr dirty="0" smtClean="0"/>
              <a:t> </a:t>
            </a:r>
            <a:r>
              <a:rPr dirty="0" err="1" smtClean="0"/>
              <a:t>yetebilmesini</a:t>
            </a:r>
            <a:r>
              <a:rPr dirty="0" smtClean="0"/>
              <a:t> </a:t>
            </a:r>
            <a:r>
              <a:rPr dirty="0" err="1" smtClean="0"/>
              <a:t>amaçlar</a:t>
            </a:r>
            <a:r>
              <a:rPr dirty="0" smtClean="0"/>
              <a:t>.</a:t>
            </a:r>
            <a:endParaRPr dirty="0"/>
          </a:p>
        </p:txBody>
      </p:sp>
    </p:spTree>
    <p:extLst>
      <p:ext uri="{BB962C8B-B14F-4D97-AF65-F5344CB8AC3E}">
        <p14:creationId xmlns:p14="http://schemas.microsoft.com/office/powerpoint/2010/main" val="3727360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r>
              <a:rPr lang="tr-TR" sz="3200" b="1" dirty="0"/>
              <a:t>Denge duyusunun gelişimini desteklemek için kullanılabilecek bazı materyaller</a:t>
            </a:r>
            <a:r>
              <a:rPr lang="tr-TR" sz="3200" b="1" dirty="0" smtClean="0"/>
              <a:t>;</a:t>
            </a:r>
            <a:endParaRPr lang="tr-TR" sz="3200" dirty="0"/>
          </a:p>
        </p:txBody>
      </p:sp>
      <p:sp>
        <p:nvSpPr>
          <p:cNvPr id="2" name="1 Metin Yer Tutucusu"/>
          <p:cNvSpPr>
            <a:spLocks noGrp="1"/>
          </p:cNvSpPr>
          <p:nvPr>
            <p:ph idx="1"/>
          </p:nvPr>
        </p:nvSpPr>
        <p:spPr/>
        <p:txBody>
          <a:bodyPr>
            <a:normAutofit fontScale="92500" lnSpcReduction="20000"/>
          </a:bodyPr>
          <a:lstStyle/>
          <a:p>
            <a:pPr marL="0" indent="0">
              <a:buNone/>
              <a:defRPr/>
            </a:pPr>
            <a:r>
              <a:rPr dirty="0" smtClean="0"/>
              <a:t>• </a:t>
            </a:r>
            <a:r>
              <a:rPr dirty="0" err="1" smtClean="0"/>
              <a:t>Dikenli</a:t>
            </a:r>
            <a:r>
              <a:rPr dirty="0" smtClean="0"/>
              <a:t> </a:t>
            </a:r>
            <a:r>
              <a:rPr dirty="0" err="1" smtClean="0"/>
              <a:t>egzersiz</a:t>
            </a:r>
            <a:r>
              <a:rPr dirty="0" smtClean="0"/>
              <a:t> </a:t>
            </a:r>
            <a:r>
              <a:rPr dirty="0" err="1" smtClean="0"/>
              <a:t>topu</a:t>
            </a:r>
            <a:r>
              <a:rPr dirty="0" smtClean="0"/>
              <a:t> • </a:t>
            </a:r>
            <a:r>
              <a:rPr dirty="0" err="1" smtClean="0"/>
              <a:t>Sepetli</a:t>
            </a:r>
            <a:r>
              <a:rPr dirty="0" smtClean="0"/>
              <a:t> </a:t>
            </a:r>
            <a:r>
              <a:rPr dirty="0" err="1" smtClean="0"/>
              <a:t>salıncak</a:t>
            </a:r>
            <a:r>
              <a:rPr dirty="0" smtClean="0"/>
              <a:t> • </a:t>
            </a:r>
            <a:r>
              <a:rPr dirty="0" err="1" smtClean="0"/>
              <a:t>Zıplama</a:t>
            </a:r>
            <a:r>
              <a:rPr dirty="0" smtClean="0"/>
              <a:t> </a:t>
            </a:r>
            <a:r>
              <a:rPr dirty="0" err="1" smtClean="0"/>
              <a:t>tekeri</a:t>
            </a:r>
            <a:r>
              <a:rPr dirty="0" smtClean="0"/>
              <a:t> </a:t>
            </a:r>
          </a:p>
          <a:p>
            <a:pPr marL="0" indent="0">
              <a:buNone/>
              <a:defRPr/>
            </a:pPr>
            <a:r>
              <a:rPr dirty="0" smtClean="0"/>
              <a:t>• </a:t>
            </a:r>
            <a:r>
              <a:rPr dirty="0" err="1" smtClean="0"/>
              <a:t>Denge</a:t>
            </a:r>
            <a:r>
              <a:rPr dirty="0" smtClean="0"/>
              <a:t> </a:t>
            </a:r>
            <a:r>
              <a:rPr dirty="0" err="1" smtClean="0"/>
              <a:t>tahtası</a:t>
            </a:r>
            <a:r>
              <a:rPr dirty="0" smtClean="0"/>
              <a:t> • </a:t>
            </a:r>
            <a:r>
              <a:rPr dirty="0" err="1" smtClean="0"/>
              <a:t>Direksiyonsuz</a:t>
            </a:r>
            <a:r>
              <a:rPr dirty="0" smtClean="0"/>
              <a:t> </a:t>
            </a:r>
            <a:r>
              <a:rPr dirty="0" err="1" smtClean="0"/>
              <a:t>koordinasyon</a:t>
            </a:r>
            <a:r>
              <a:rPr dirty="0" smtClean="0"/>
              <a:t> </a:t>
            </a:r>
            <a:r>
              <a:rPr dirty="0" err="1" smtClean="0"/>
              <a:t>bisikleti</a:t>
            </a:r>
            <a:r>
              <a:rPr dirty="0" smtClean="0"/>
              <a:t> • Kay </a:t>
            </a:r>
            <a:r>
              <a:rPr dirty="0" err="1" smtClean="0"/>
              <a:t>kay</a:t>
            </a:r>
            <a:endParaRPr dirty="0" smtClean="0"/>
          </a:p>
          <a:p>
            <a:pPr marL="0" indent="0">
              <a:buNone/>
              <a:defRPr/>
            </a:pPr>
            <a:r>
              <a:rPr dirty="0" smtClean="0"/>
              <a:t> • </a:t>
            </a:r>
            <a:r>
              <a:rPr dirty="0" err="1" smtClean="0"/>
              <a:t>Trambolin</a:t>
            </a:r>
            <a:r>
              <a:rPr dirty="0" smtClean="0"/>
              <a:t> • </a:t>
            </a:r>
            <a:r>
              <a:rPr dirty="0" err="1" smtClean="0"/>
              <a:t>Yuvarlak</a:t>
            </a:r>
            <a:r>
              <a:rPr dirty="0" smtClean="0"/>
              <a:t> zıp </a:t>
            </a:r>
            <a:r>
              <a:rPr dirty="0" err="1" smtClean="0"/>
              <a:t>zıp</a:t>
            </a:r>
            <a:r>
              <a:rPr dirty="0" smtClean="0"/>
              <a:t> • </a:t>
            </a:r>
            <a:r>
              <a:rPr dirty="0" err="1" smtClean="0"/>
              <a:t>İçine</a:t>
            </a:r>
            <a:r>
              <a:rPr dirty="0" smtClean="0"/>
              <a:t> </a:t>
            </a:r>
            <a:r>
              <a:rPr dirty="0" err="1" smtClean="0"/>
              <a:t>girilebilir</a:t>
            </a:r>
            <a:r>
              <a:rPr dirty="0" smtClean="0"/>
              <a:t> </a:t>
            </a:r>
            <a:r>
              <a:rPr dirty="0" err="1" smtClean="0"/>
              <a:t>daire</a:t>
            </a:r>
            <a:r>
              <a:rPr dirty="0" smtClean="0"/>
              <a:t> </a:t>
            </a:r>
          </a:p>
          <a:p>
            <a:pPr marL="0" indent="0">
              <a:buNone/>
              <a:defRPr/>
            </a:pPr>
            <a:r>
              <a:rPr dirty="0" smtClean="0"/>
              <a:t>• </a:t>
            </a:r>
            <a:r>
              <a:rPr dirty="0" err="1" smtClean="0"/>
              <a:t>Denge</a:t>
            </a:r>
            <a:r>
              <a:rPr dirty="0" smtClean="0"/>
              <a:t> </a:t>
            </a:r>
            <a:r>
              <a:rPr dirty="0" err="1" smtClean="0"/>
              <a:t>salıncağı</a:t>
            </a:r>
            <a:r>
              <a:rPr dirty="0" smtClean="0"/>
              <a:t> • </a:t>
            </a:r>
            <a:r>
              <a:rPr dirty="0" err="1" smtClean="0"/>
              <a:t>İçi</a:t>
            </a:r>
            <a:r>
              <a:rPr dirty="0" smtClean="0"/>
              <a:t> </a:t>
            </a:r>
            <a:r>
              <a:rPr dirty="0" err="1" smtClean="0"/>
              <a:t>toplarla</a:t>
            </a:r>
            <a:r>
              <a:rPr dirty="0" smtClean="0"/>
              <a:t> </a:t>
            </a:r>
            <a:r>
              <a:rPr dirty="0" err="1" smtClean="0"/>
              <a:t>dolu</a:t>
            </a:r>
            <a:r>
              <a:rPr dirty="0" smtClean="0"/>
              <a:t> </a:t>
            </a:r>
            <a:r>
              <a:rPr dirty="0" err="1" smtClean="0"/>
              <a:t>salıncak</a:t>
            </a:r>
            <a:r>
              <a:rPr dirty="0" smtClean="0"/>
              <a:t> • </a:t>
            </a:r>
            <a:r>
              <a:rPr dirty="0" err="1" smtClean="0"/>
              <a:t>Vücut</a:t>
            </a:r>
            <a:r>
              <a:rPr dirty="0" smtClean="0"/>
              <a:t> </a:t>
            </a:r>
            <a:r>
              <a:rPr dirty="0" err="1" smtClean="0"/>
              <a:t>çorapları</a:t>
            </a:r>
            <a:r>
              <a:rPr dirty="0" smtClean="0"/>
              <a:t> •</a:t>
            </a:r>
            <a:r>
              <a:rPr dirty="0" err="1" smtClean="0"/>
              <a:t>Sünger</a:t>
            </a:r>
            <a:r>
              <a:rPr dirty="0" smtClean="0"/>
              <a:t> </a:t>
            </a:r>
            <a:r>
              <a:rPr dirty="0" err="1" smtClean="0"/>
              <a:t>terapi</a:t>
            </a:r>
            <a:r>
              <a:rPr dirty="0" smtClean="0"/>
              <a:t> </a:t>
            </a:r>
            <a:r>
              <a:rPr dirty="0" err="1" smtClean="0"/>
              <a:t>tüneli</a:t>
            </a:r>
            <a:r>
              <a:rPr dirty="0" smtClean="0"/>
              <a:t> • </a:t>
            </a:r>
            <a:r>
              <a:rPr dirty="0" err="1" smtClean="0"/>
              <a:t>Kumaş</a:t>
            </a:r>
            <a:r>
              <a:rPr dirty="0" smtClean="0"/>
              <a:t> </a:t>
            </a:r>
            <a:r>
              <a:rPr dirty="0" err="1" smtClean="0"/>
              <a:t>akardion</a:t>
            </a:r>
            <a:r>
              <a:rPr dirty="0" smtClean="0"/>
              <a:t> </a:t>
            </a:r>
            <a:r>
              <a:rPr dirty="0" err="1" smtClean="0"/>
              <a:t>tüneli</a:t>
            </a:r>
            <a:r>
              <a:rPr dirty="0" smtClean="0"/>
              <a:t> • </a:t>
            </a:r>
            <a:r>
              <a:rPr dirty="0" err="1" smtClean="0"/>
              <a:t>Yer</a:t>
            </a:r>
            <a:r>
              <a:rPr dirty="0" smtClean="0"/>
              <a:t> </a:t>
            </a:r>
            <a:r>
              <a:rPr dirty="0" err="1" smtClean="0"/>
              <a:t>sörfü</a:t>
            </a:r>
            <a:r>
              <a:rPr dirty="0" smtClean="0"/>
              <a:t> </a:t>
            </a:r>
          </a:p>
          <a:p>
            <a:pPr marL="0" indent="0">
              <a:buNone/>
              <a:defRPr/>
            </a:pPr>
            <a:r>
              <a:rPr dirty="0" smtClean="0"/>
              <a:t>• </a:t>
            </a:r>
            <a:r>
              <a:rPr dirty="0" err="1" smtClean="0"/>
              <a:t>Çeşitli</a:t>
            </a:r>
            <a:r>
              <a:rPr dirty="0" smtClean="0"/>
              <a:t> </a:t>
            </a:r>
            <a:r>
              <a:rPr dirty="0" err="1" smtClean="0"/>
              <a:t>boyut</a:t>
            </a:r>
            <a:r>
              <a:rPr dirty="0" smtClean="0"/>
              <a:t> </a:t>
            </a:r>
            <a:r>
              <a:rPr dirty="0" err="1" smtClean="0"/>
              <a:t>ve</a:t>
            </a:r>
            <a:r>
              <a:rPr dirty="0" smtClean="0"/>
              <a:t> </a:t>
            </a:r>
            <a:r>
              <a:rPr dirty="0" err="1" smtClean="0"/>
              <a:t>renklerde</a:t>
            </a:r>
            <a:r>
              <a:rPr dirty="0" smtClean="0"/>
              <a:t> </a:t>
            </a:r>
            <a:r>
              <a:rPr dirty="0" err="1" smtClean="0"/>
              <a:t>plastik</a:t>
            </a:r>
            <a:r>
              <a:rPr dirty="0" smtClean="0"/>
              <a:t> </a:t>
            </a:r>
            <a:r>
              <a:rPr dirty="0" err="1" smtClean="0"/>
              <a:t>taşlar</a:t>
            </a:r>
            <a:r>
              <a:rPr dirty="0" smtClean="0"/>
              <a:t> • </a:t>
            </a:r>
            <a:r>
              <a:rPr dirty="0" err="1" smtClean="0"/>
              <a:t>Çeşitli</a:t>
            </a:r>
            <a:r>
              <a:rPr dirty="0" smtClean="0"/>
              <a:t> </a:t>
            </a:r>
            <a:r>
              <a:rPr dirty="0" err="1" smtClean="0"/>
              <a:t>boyut</a:t>
            </a:r>
            <a:r>
              <a:rPr dirty="0" smtClean="0"/>
              <a:t> </a:t>
            </a:r>
            <a:r>
              <a:rPr dirty="0" err="1" smtClean="0"/>
              <a:t>ve</a:t>
            </a:r>
            <a:r>
              <a:rPr dirty="0" smtClean="0"/>
              <a:t> </a:t>
            </a:r>
            <a:r>
              <a:rPr dirty="0" err="1" smtClean="0"/>
              <a:t>renklerde</a:t>
            </a:r>
            <a:r>
              <a:rPr dirty="0" smtClean="0"/>
              <a:t> </a:t>
            </a:r>
            <a:r>
              <a:rPr dirty="0" err="1" smtClean="0"/>
              <a:t>minderler</a:t>
            </a:r>
            <a:r>
              <a:rPr dirty="0" smtClean="0"/>
              <a:t> </a:t>
            </a:r>
            <a:endParaRPr dirty="0"/>
          </a:p>
        </p:txBody>
      </p:sp>
      <p:sp>
        <p:nvSpPr>
          <p:cNvPr id="6758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lnSpc>
                <a:spcPct val="15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lnSpc>
                <a:spcPct val="100000"/>
              </a:lnSpc>
              <a:spcBef>
                <a:spcPct val="0"/>
              </a:spcBef>
              <a:buFontTx/>
              <a:buNone/>
            </a:pPr>
            <a:fld id="{E88ACD26-5492-4E02-A3D6-F7738460ABF8}" type="slidenum">
              <a:rPr lang="tr-TR" altLang="tr-TR" sz="1800">
                <a:solidFill>
                  <a:srgbClr val="595959"/>
                </a:solidFill>
              </a:rPr>
              <a:pPr algn="l">
                <a:lnSpc>
                  <a:spcPct val="100000"/>
                </a:lnSpc>
                <a:spcBef>
                  <a:spcPct val="0"/>
                </a:spcBef>
                <a:buFontTx/>
                <a:buNone/>
              </a:pPr>
              <a:t>6</a:t>
            </a:fld>
            <a:endParaRPr lang="tr-TR" altLang="tr-TR" sz="1800">
              <a:solidFill>
                <a:srgbClr val="595959"/>
              </a:solidFill>
            </a:endParaRPr>
          </a:p>
        </p:txBody>
      </p:sp>
    </p:spTree>
    <p:extLst>
      <p:ext uri="{BB962C8B-B14F-4D97-AF65-F5344CB8AC3E}">
        <p14:creationId xmlns:p14="http://schemas.microsoft.com/office/powerpoint/2010/main" val="3434237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Çetin Sultanoğlu, S. ve Aral, N. (2015). “Duyuların Gelişimi”, Bebeklik ve İlk Çocukluk Döneminde (0-36 ay) Gelişim Duyuların Gelişimi ve Desteklenmesi, ed. M. Yıldız Bıçakçı, 205-225, Eğiten Kitap, Ankara.</a:t>
            </a:r>
          </a:p>
          <a:p>
            <a:pPr lvl="0" algn="just"/>
            <a:r>
              <a:rPr lang="tr-TR" dirty="0" smtClean="0"/>
              <a:t>PEKŞEN </a:t>
            </a:r>
            <a:r>
              <a:rPr lang="tr-TR" dirty="0"/>
              <a:t>AKÇA, R., (2015). Bebeklik ve İlk Çocukluk Dönem, Atipik Gelişim Gösteren Çocukların Gelişimsel Özellikleri.   Bebeklik ve İlk Çocukluk Döneminde (0-36 ay)Gelişim, Duyuların Gelişimi ve Desteklenmesi (pp.91-142), Ankara: Eğiten Kitap. </a:t>
            </a:r>
          </a:p>
          <a:p>
            <a:pPr algn="just"/>
            <a:endParaRPr lang="tr-TR" dirty="0"/>
          </a:p>
        </p:txBody>
      </p:sp>
    </p:spTree>
    <p:extLst>
      <p:ext uri="{BB962C8B-B14F-4D97-AF65-F5344CB8AC3E}">
        <p14:creationId xmlns:p14="http://schemas.microsoft.com/office/powerpoint/2010/main" val="197049484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336</Words>
  <Application>Microsoft Office PowerPoint</Application>
  <PresentationFormat>Ekran Gösterisi (4:3)</PresentationFormat>
  <Paragraphs>31</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Denge duyusuna yönelik duyusal deneyimler, gelişimi ve desteklenmesi</vt:lpstr>
      <vt:lpstr>Denge duyusuna yönelik duyusal deneyimler</vt:lpstr>
      <vt:lpstr>Denge duyusunun gelişimi</vt:lpstr>
      <vt:lpstr> Aşağıda anne baba ve eğitimcilere, denge ve hareket duyularının gelişimine yönelik duyusal deneyim önerileri sunulmuştur (Morrison, 2007; Trawick-Swith,2013; Berk, 2013; MEBa, 2013):</vt:lpstr>
      <vt:lpstr>PowerPoint Sunusu</vt:lpstr>
      <vt:lpstr>Denge duyusunun gelişimini desteklemek için kullanılabilecek bazı materyaller;</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5</cp:revision>
  <dcterms:created xsi:type="dcterms:W3CDTF">2020-11-09T13:58:59Z</dcterms:created>
  <dcterms:modified xsi:type="dcterms:W3CDTF">2020-11-10T09:20:54Z</dcterms:modified>
</cp:coreProperties>
</file>