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 id="261" r:id="rId6"/>
    <p:sldId id="262" r:id="rId7"/>
    <p:sldId id="274" r:id="rId8"/>
    <p:sldId id="269" r:id="rId9"/>
    <p:sldId id="275" r:id="rId10"/>
    <p:sldId id="276" r:id="rId11"/>
    <p:sldId id="267" r:id="rId12"/>
    <p:sldId id="270" r:id="rId13"/>
    <p:sldId id="26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E88B54BD-CBFB-40B9-8477-3DEE79C182DE}" type="datetimeFigureOut">
              <a:rPr lang="tr-TR" smtClean="0"/>
              <a:t>27.04.2020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4855DD0-F94D-4D98-91BE-F3B5FDA1CB38}" type="slidenum">
              <a:rPr lang="tr-TR" smtClean="0"/>
              <a:t>‹#›</a:t>
            </a:fld>
            <a:endParaRPr lang="tr-TR"/>
          </a:p>
        </p:txBody>
      </p:sp>
    </p:spTree>
    <p:extLst>
      <p:ext uri="{BB962C8B-B14F-4D97-AF65-F5344CB8AC3E}">
        <p14:creationId xmlns:p14="http://schemas.microsoft.com/office/powerpoint/2010/main" val="1937423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E88B54BD-CBFB-40B9-8477-3DEE79C182DE}" type="datetimeFigureOut">
              <a:rPr lang="tr-TR" smtClean="0"/>
              <a:t>27.04.2020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4855DD0-F94D-4D98-91BE-F3B5FDA1CB38}" type="slidenum">
              <a:rPr lang="tr-TR" smtClean="0"/>
              <a:t>‹#›</a:t>
            </a:fld>
            <a:endParaRPr lang="tr-TR"/>
          </a:p>
        </p:txBody>
      </p:sp>
    </p:spTree>
    <p:extLst>
      <p:ext uri="{BB962C8B-B14F-4D97-AF65-F5344CB8AC3E}">
        <p14:creationId xmlns:p14="http://schemas.microsoft.com/office/powerpoint/2010/main" val="3473409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E88B54BD-CBFB-40B9-8477-3DEE79C182DE}" type="datetimeFigureOut">
              <a:rPr lang="tr-TR" smtClean="0"/>
              <a:t>27.04.2020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4855DD0-F94D-4D98-91BE-F3B5FDA1CB38}"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381733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E88B54BD-CBFB-40B9-8477-3DEE79C182DE}" type="datetimeFigureOut">
              <a:rPr lang="tr-TR" smtClean="0"/>
              <a:t>27.04.2020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4855DD0-F94D-4D98-91BE-F3B5FDA1CB38}" type="slidenum">
              <a:rPr lang="tr-TR" smtClean="0"/>
              <a:t>‹#›</a:t>
            </a:fld>
            <a:endParaRPr lang="tr-TR"/>
          </a:p>
        </p:txBody>
      </p:sp>
    </p:spTree>
    <p:extLst>
      <p:ext uri="{BB962C8B-B14F-4D97-AF65-F5344CB8AC3E}">
        <p14:creationId xmlns:p14="http://schemas.microsoft.com/office/powerpoint/2010/main" val="3589411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E88B54BD-CBFB-40B9-8477-3DEE79C182DE}" type="datetimeFigureOut">
              <a:rPr lang="tr-TR" smtClean="0"/>
              <a:t>27.04.2020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4855DD0-F94D-4D98-91BE-F3B5FDA1CB3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634437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E88B54BD-CBFB-40B9-8477-3DEE79C182DE}" type="datetimeFigureOut">
              <a:rPr lang="tr-TR" smtClean="0"/>
              <a:t>27.04.2020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4855DD0-F94D-4D98-91BE-F3B5FDA1CB38}" type="slidenum">
              <a:rPr lang="tr-TR" smtClean="0"/>
              <a:t>‹#›</a:t>
            </a:fld>
            <a:endParaRPr lang="tr-TR"/>
          </a:p>
        </p:txBody>
      </p:sp>
    </p:spTree>
    <p:extLst>
      <p:ext uri="{BB962C8B-B14F-4D97-AF65-F5344CB8AC3E}">
        <p14:creationId xmlns:p14="http://schemas.microsoft.com/office/powerpoint/2010/main" val="5463505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88B54BD-CBFB-40B9-8477-3DEE79C182DE}" type="datetimeFigureOut">
              <a:rPr lang="tr-TR" smtClean="0"/>
              <a:t>27.04.2020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4855DD0-F94D-4D98-91BE-F3B5FDA1CB38}" type="slidenum">
              <a:rPr lang="tr-TR" smtClean="0"/>
              <a:t>‹#›</a:t>
            </a:fld>
            <a:endParaRPr lang="tr-TR"/>
          </a:p>
        </p:txBody>
      </p:sp>
    </p:spTree>
    <p:extLst>
      <p:ext uri="{BB962C8B-B14F-4D97-AF65-F5344CB8AC3E}">
        <p14:creationId xmlns:p14="http://schemas.microsoft.com/office/powerpoint/2010/main" val="25044915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88B54BD-CBFB-40B9-8477-3DEE79C182DE}" type="datetimeFigureOut">
              <a:rPr lang="tr-TR" smtClean="0"/>
              <a:t>27.04.2020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4855DD0-F94D-4D98-91BE-F3B5FDA1CB38}" type="slidenum">
              <a:rPr lang="tr-TR" smtClean="0"/>
              <a:t>‹#›</a:t>
            </a:fld>
            <a:endParaRPr lang="tr-TR"/>
          </a:p>
        </p:txBody>
      </p:sp>
    </p:spTree>
    <p:extLst>
      <p:ext uri="{BB962C8B-B14F-4D97-AF65-F5344CB8AC3E}">
        <p14:creationId xmlns:p14="http://schemas.microsoft.com/office/powerpoint/2010/main" val="42113377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88B54BD-CBFB-40B9-8477-3DEE79C182DE}" type="datetimeFigureOut">
              <a:rPr lang="tr-TR" smtClean="0"/>
              <a:t>27.04.2020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4855DD0-F94D-4D98-91BE-F3B5FDA1CB38}" type="slidenum">
              <a:rPr lang="tr-TR" smtClean="0"/>
              <a:t>‹#›</a:t>
            </a:fld>
            <a:endParaRPr lang="tr-TR"/>
          </a:p>
        </p:txBody>
      </p:sp>
    </p:spTree>
    <p:extLst>
      <p:ext uri="{BB962C8B-B14F-4D97-AF65-F5344CB8AC3E}">
        <p14:creationId xmlns:p14="http://schemas.microsoft.com/office/powerpoint/2010/main" val="779234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E88B54BD-CBFB-40B9-8477-3DEE79C182DE}" type="datetimeFigureOut">
              <a:rPr lang="tr-TR" smtClean="0"/>
              <a:t>27.04.2020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4855DD0-F94D-4D98-91BE-F3B5FDA1CB38}" type="slidenum">
              <a:rPr lang="tr-TR" smtClean="0"/>
              <a:t>‹#›</a:t>
            </a:fld>
            <a:endParaRPr lang="tr-TR"/>
          </a:p>
        </p:txBody>
      </p:sp>
    </p:spTree>
    <p:extLst>
      <p:ext uri="{BB962C8B-B14F-4D97-AF65-F5344CB8AC3E}">
        <p14:creationId xmlns:p14="http://schemas.microsoft.com/office/powerpoint/2010/main" val="510563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88B54BD-CBFB-40B9-8477-3DEE79C182DE}" type="datetimeFigureOut">
              <a:rPr lang="tr-TR" smtClean="0"/>
              <a:t>27.04.2020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4855DD0-F94D-4D98-91BE-F3B5FDA1CB38}" type="slidenum">
              <a:rPr lang="tr-TR" smtClean="0"/>
              <a:t>‹#›</a:t>
            </a:fld>
            <a:endParaRPr lang="tr-TR"/>
          </a:p>
        </p:txBody>
      </p:sp>
    </p:spTree>
    <p:extLst>
      <p:ext uri="{BB962C8B-B14F-4D97-AF65-F5344CB8AC3E}">
        <p14:creationId xmlns:p14="http://schemas.microsoft.com/office/powerpoint/2010/main" val="781664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E88B54BD-CBFB-40B9-8477-3DEE79C182DE}" type="datetimeFigureOut">
              <a:rPr lang="tr-TR" smtClean="0"/>
              <a:t>27.04.2020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4855DD0-F94D-4D98-91BE-F3B5FDA1CB38}" type="slidenum">
              <a:rPr lang="tr-TR" smtClean="0"/>
              <a:t>‹#›</a:t>
            </a:fld>
            <a:endParaRPr lang="tr-TR"/>
          </a:p>
        </p:txBody>
      </p:sp>
    </p:spTree>
    <p:extLst>
      <p:ext uri="{BB962C8B-B14F-4D97-AF65-F5344CB8AC3E}">
        <p14:creationId xmlns:p14="http://schemas.microsoft.com/office/powerpoint/2010/main" val="497627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E88B54BD-CBFB-40B9-8477-3DEE79C182DE}" type="datetimeFigureOut">
              <a:rPr lang="tr-TR" smtClean="0"/>
              <a:t>27.04.2020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4855DD0-F94D-4D98-91BE-F3B5FDA1CB38}" type="slidenum">
              <a:rPr lang="tr-TR" smtClean="0"/>
              <a:t>‹#›</a:t>
            </a:fld>
            <a:endParaRPr lang="tr-TR"/>
          </a:p>
        </p:txBody>
      </p:sp>
    </p:spTree>
    <p:extLst>
      <p:ext uri="{BB962C8B-B14F-4D97-AF65-F5344CB8AC3E}">
        <p14:creationId xmlns:p14="http://schemas.microsoft.com/office/powerpoint/2010/main" val="2926541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8B54BD-CBFB-40B9-8477-3DEE79C182DE}" type="datetimeFigureOut">
              <a:rPr lang="tr-TR" smtClean="0"/>
              <a:t>27.04.2020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4855DD0-F94D-4D98-91BE-F3B5FDA1CB38}" type="slidenum">
              <a:rPr lang="tr-TR" smtClean="0"/>
              <a:t>‹#›</a:t>
            </a:fld>
            <a:endParaRPr lang="tr-TR"/>
          </a:p>
        </p:txBody>
      </p:sp>
    </p:spTree>
    <p:extLst>
      <p:ext uri="{BB962C8B-B14F-4D97-AF65-F5344CB8AC3E}">
        <p14:creationId xmlns:p14="http://schemas.microsoft.com/office/powerpoint/2010/main" val="3105384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E88B54BD-CBFB-40B9-8477-3DEE79C182DE}" type="datetimeFigureOut">
              <a:rPr lang="tr-TR" smtClean="0"/>
              <a:t>27.04.2020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4855DD0-F94D-4D98-91BE-F3B5FDA1CB38}" type="slidenum">
              <a:rPr lang="tr-TR" smtClean="0"/>
              <a:t>‹#›</a:t>
            </a:fld>
            <a:endParaRPr lang="tr-TR"/>
          </a:p>
        </p:txBody>
      </p:sp>
    </p:spTree>
    <p:extLst>
      <p:ext uri="{BB962C8B-B14F-4D97-AF65-F5344CB8AC3E}">
        <p14:creationId xmlns:p14="http://schemas.microsoft.com/office/powerpoint/2010/main" val="37852879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E88B54BD-CBFB-40B9-8477-3DEE79C182DE}" type="datetimeFigureOut">
              <a:rPr lang="tr-TR" smtClean="0"/>
              <a:t>27.04.2020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4855DD0-F94D-4D98-91BE-F3B5FDA1CB38}" type="slidenum">
              <a:rPr lang="tr-TR" smtClean="0"/>
              <a:t>‹#›</a:t>
            </a:fld>
            <a:endParaRPr lang="tr-TR"/>
          </a:p>
        </p:txBody>
      </p:sp>
    </p:spTree>
    <p:extLst>
      <p:ext uri="{BB962C8B-B14F-4D97-AF65-F5344CB8AC3E}">
        <p14:creationId xmlns:p14="http://schemas.microsoft.com/office/powerpoint/2010/main" val="319142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88B54BD-CBFB-40B9-8477-3DEE79C182DE}" type="datetimeFigureOut">
              <a:rPr lang="tr-TR" smtClean="0"/>
              <a:t>27.04.2020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4855DD0-F94D-4D98-91BE-F3B5FDA1CB38}" type="slidenum">
              <a:rPr lang="tr-TR" smtClean="0"/>
              <a:t>‹#›</a:t>
            </a:fld>
            <a:endParaRPr lang="tr-TR"/>
          </a:p>
        </p:txBody>
      </p:sp>
    </p:spTree>
    <p:extLst>
      <p:ext uri="{BB962C8B-B14F-4D97-AF65-F5344CB8AC3E}">
        <p14:creationId xmlns:p14="http://schemas.microsoft.com/office/powerpoint/2010/main" val="181953610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Antrenörler İçin Etik ilkeler</a:t>
            </a:r>
            <a:br>
              <a:rPr lang="tr-TR" dirty="0"/>
            </a:br>
            <a:endParaRPr lang="tr-TR" dirty="0"/>
          </a:p>
        </p:txBody>
      </p:sp>
      <p:sp>
        <p:nvSpPr>
          <p:cNvPr id="3" name="İçerik Yer Tutucusu 2"/>
          <p:cNvSpPr>
            <a:spLocks noGrp="1"/>
          </p:cNvSpPr>
          <p:nvPr>
            <p:ph idx="1"/>
          </p:nvPr>
        </p:nvSpPr>
        <p:spPr>
          <a:xfrm>
            <a:off x="986823" y="1488613"/>
            <a:ext cx="8596668" cy="3880773"/>
          </a:xfrm>
        </p:spPr>
        <p:txBody>
          <a:bodyPr>
            <a:normAutofit fontScale="85000" lnSpcReduction="20000"/>
          </a:bodyPr>
          <a:lstStyle/>
          <a:p>
            <a:r>
              <a:rPr lang="tr-TR" dirty="0"/>
              <a:t>a) Sporcusuna sözlü ve bedensel saldırıda bulunmaz,</a:t>
            </a:r>
          </a:p>
          <a:p>
            <a:r>
              <a:rPr lang="tr-TR" dirty="0"/>
              <a:t>b) Sporcusunu doping kullanmaya teşvik etmez,</a:t>
            </a:r>
          </a:p>
          <a:p>
            <a:r>
              <a:rPr lang="tr-TR" dirty="0"/>
              <a:t>c) Sporcularıyla cinsel-duygusal yakınlığı girmez.</a:t>
            </a:r>
          </a:p>
          <a:p>
            <a:r>
              <a:rPr lang="tr-TR" dirty="0"/>
              <a:t>d) Rakip sporcuları ve sporcuların antrenör ve yöneticilerini küçük düşürücü konuşmaz,</a:t>
            </a:r>
          </a:p>
          <a:p>
            <a:r>
              <a:rPr lang="tr-TR" dirty="0"/>
              <a:t>e) Sporcusunun görüşlerine değer verir,</a:t>
            </a:r>
          </a:p>
          <a:p>
            <a:r>
              <a:rPr lang="tr-TR" dirty="0"/>
              <a:t>f) Sporcusuna hoşgörülü davranır,</a:t>
            </a:r>
          </a:p>
          <a:p>
            <a:r>
              <a:rPr lang="tr-TR" dirty="0"/>
              <a:t>g) Antrenman saatlerine özen gösterir,</a:t>
            </a:r>
          </a:p>
          <a:p>
            <a:r>
              <a:rPr lang="tr-TR" dirty="0"/>
              <a:t>h) Sporcularının her birine eşit davranır,</a:t>
            </a:r>
          </a:p>
          <a:p>
            <a:r>
              <a:rPr lang="tr-TR" dirty="0"/>
              <a:t>i) Sporcuları ile olan ilişkilerinde basın ve yöneticilerin etkisinde kalmadan, kendi gözlem ve yargıları ile hareket eder,</a:t>
            </a:r>
          </a:p>
          <a:p>
            <a:r>
              <a:rPr lang="tr-TR" dirty="0"/>
              <a:t>j) Sporda dürüstlüğü, disiplini, kazanmaya tercih eder,</a:t>
            </a:r>
          </a:p>
          <a:p>
            <a:r>
              <a:rPr lang="tr-TR" dirty="0"/>
              <a:t>k) Sporcularını şikeye karşı korur, kendisi de alet olmaz,</a:t>
            </a:r>
          </a:p>
          <a:p>
            <a:r>
              <a:rPr lang="tr-TR" dirty="0"/>
              <a:t>i) Taraftarları tahrik edecek, kışkırtacak demeç ve sözlerden kaçınır.</a:t>
            </a:r>
          </a:p>
          <a:p>
            <a:endParaRPr lang="tr-TR" dirty="0"/>
          </a:p>
        </p:txBody>
      </p:sp>
    </p:spTree>
    <p:extLst>
      <p:ext uri="{BB962C8B-B14F-4D97-AF65-F5344CB8AC3E}">
        <p14:creationId xmlns:p14="http://schemas.microsoft.com/office/powerpoint/2010/main" val="2444607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55E4528-F0A3-4BA9-9403-059E1A27BEAB}"/>
              </a:ext>
            </a:extLst>
          </p:cNvPr>
          <p:cNvSpPr>
            <a:spLocks noGrp="1"/>
          </p:cNvSpPr>
          <p:nvPr>
            <p:ph type="title"/>
          </p:nvPr>
        </p:nvSpPr>
        <p:spPr>
          <a:xfrm>
            <a:off x="677334" y="609600"/>
            <a:ext cx="9563946" cy="1320800"/>
          </a:xfrm>
        </p:spPr>
        <p:txBody>
          <a:bodyPr>
            <a:normAutofit fontScale="90000"/>
          </a:bodyPr>
          <a:lstStyle/>
          <a:p>
            <a:r>
              <a:rPr lang="tr-TR" dirty="0"/>
              <a:t>TÜRKİYE DOPİNGLE MÜCADELE KOMİSYONU TÜRKİYE DOPİNGLE MÜCADELE TALİMATI (29 Mart 2019):</a:t>
            </a:r>
          </a:p>
        </p:txBody>
      </p:sp>
      <p:sp>
        <p:nvSpPr>
          <p:cNvPr id="3" name="İçerik Yer Tutucusu 2">
            <a:extLst>
              <a:ext uri="{FF2B5EF4-FFF2-40B4-BE49-F238E27FC236}">
                <a16:creationId xmlns:a16="http://schemas.microsoft.com/office/drawing/2014/main" id="{7B0233E9-FC42-4F9A-AC44-7A88D79D16A6}"/>
              </a:ext>
            </a:extLst>
          </p:cNvPr>
          <p:cNvSpPr>
            <a:spLocks noGrp="1"/>
          </p:cNvSpPr>
          <p:nvPr>
            <p:ph idx="1"/>
          </p:nvPr>
        </p:nvSpPr>
        <p:spPr/>
        <p:txBody>
          <a:bodyPr/>
          <a:lstStyle/>
          <a:p>
            <a:r>
              <a:rPr lang="tr-TR" dirty="0"/>
              <a:t>10.7.2 Üçüncü kez Dopingle Mücadele Kural İhlali</a:t>
            </a:r>
          </a:p>
          <a:p>
            <a:r>
              <a:rPr lang="tr-TR" dirty="0"/>
              <a:t>Üçüncü kez gerçekleştirilen dopingle mücadele kural ihlali, Madde 10.4 ve 10.5 kapsamında cezanın iptali veya hafifletilmesini gerektiren koşulun yerine getirilmiş olması veya Madde 2.4’te tanımlanan bir ihlal niteliğinde olması istisna olmak üzere, her durumda ömür boyu Hak Mahrumiyeti Cezası ile cezalandırılır. </a:t>
            </a:r>
          </a:p>
        </p:txBody>
      </p:sp>
    </p:spTree>
    <p:extLst>
      <p:ext uri="{BB962C8B-B14F-4D97-AF65-F5344CB8AC3E}">
        <p14:creationId xmlns:p14="http://schemas.microsoft.com/office/powerpoint/2010/main" val="2692311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EE36BFE-4DA1-4CCB-9226-433AC36594C8}"/>
              </a:ext>
            </a:extLst>
          </p:cNvPr>
          <p:cNvSpPr>
            <a:spLocks noGrp="1"/>
          </p:cNvSpPr>
          <p:nvPr>
            <p:ph type="title"/>
          </p:nvPr>
        </p:nvSpPr>
        <p:spPr/>
        <p:txBody>
          <a:bodyPr>
            <a:normAutofit fontScale="90000"/>
          </a:bodyPr>
          <a:lstStyle/>
          <a:p>
            <a:r>
              <a:rPr lang="tr-TR" altLang="tr-TR" dirty="0"/>
              <a:t>6222 Sayılı Sporda Şiddet Ve Düzensizliğin Önlenmesine Dair Kanuna göre;</a:t>
            </a:r>
            <a:r>
              <a:rPr lang="tr-TR" altLang="tr-TR" b="1" dirty="0"/>
              <a:t> </a:t>
            </a:r>
            <a:br>
              <a:rPr lang="tr-TR" altLang="tr-TR" b="1" dirty="0"/>
            </a:br>
            <a:endParaRPr lang="tr-TR" dirty="0"/>
          </a:p>
        </p:txBody>
      </p:sp>
      <p:sp>
        <p:nvSpPr>
          <p:cNvPr id="3" name="İçerik Yer Tutucusu 2">
            <a:extLst>
              <a:ext uri="{FF2B5EF4-FFF2-40B4-BE49-F238E27FC236}">
                <a16:creationId xmlns:a16="http://schemas.microsoft.com/office/drawing/2014/main" id="{C7DA5E11-A56F-41F2-9F8D-C73556459935}"/>
              </a:ext>
            </a:extLst>
          </p:cNvPr>
          <p:cNvSpPr>
            <a:spLocks noGrp="1"/>
          </p:cNvSpPr>
          <p:nvPr>
            <p:ph idx="1"/>
          </p:nvPr>
        </p:nvSpPr>
        <p:spPr/>
        <p:txBody>
          <a:bodyPr>
            <a:normAutofit lnSpcReduction="10000"/>
          </a:bodyPr>
          <a:lstStyle/>
          <a:p>
            <a:pPr algn="just"/>
            <a:r>
              <a:rPr lang="tr-TR" altLang="tr-TR" b="1" dirty="0"/>
              <a:t>MADDE 14 –</a:t>
            </a:r>
            <a:r>
              <a:rPr lang="tr-TR" altLang="tr-TR" dirty="0"/>
              <a:t> (1) Spor alanlarında taraftarların grup halinde veya münferiden belirli bir kişiyi hedef veya muhatap alıp almadığına bakılmaksızın duyan veya gören kişiler tarafından tehdit veya hakaret olarak algılanacak tarzda aleni olarak söz ve davranışlarda bulunmaları halinde, fiilleri daha ağır cezayı gerektiren başka bir suç oluşturmadığı takdirde, şikayet şartı aranmaksızın, failler hakkında elli günden az olmamak üzere adli para cezasına hükmolunur.</a:t>
            </a:r>
          </a:p>
          <a:p>
            <a:pPr algn="just"/>
            <a:r>
              <a:rPr lang="tr-TR" altLang="tr-TR" dirty="0"/>
              <a:t>(2) Spor alanlarında toplum kesimlerini din, dil, ırk, etnik köken, cinsiyet veya mezhep farkı gözeterek hakaret oluşturan söz ve davranışlarda bulunan kişi, fiili daha ağır cezayı gerektiren başka bir suç oluşturmadığı takdirde, bir yıldan üç yıla</a:t>
            </a:r>
            <a:r>
              <a:rPr lang="tr-TR" altLang="tr-TR" baseline="30000" dirty="0"/>
              <a:t> </a:t>
            </a:r>
            <a:r>
              <a:rPr lang="tr-TR" altLang="tr-TR" dirty="0"/>
              <a:t>hapis cezası ile cezalandırılır.</a:t>
            </a:r>
            <a:r>
              <a:rPr lang="tr-TR" altLang="tr-TR" baseline="30000" dirty="0"/>
              <a:t>(</a:t>
            </a:r>
            <a:endParaRPr lang="tr-TR" altLang="tr-TR" dirty="0"/>
          </a:p>
          <a:p>
            <a:pPr algn="just"/>
            <a:r>
              <a:rPr lang="tr-TR" altLang="tr-TR" dirty="0"/>
              <a:t>(3) Birinci ve ikinci fıkralarda tanımlanan suçların yazılı pankart taşınması veya asılması ya da duvarlara yazı yazılması suretiyle işlenmesi halinde, verilecek ceza yarı oranında artırılır.</a:t>
            </a:r>
          </a:p>
          <a:p>
            <a:endParaRPr lang="tr-TR" altLang="tr-TR" sz="2000" dirty="0"/>
          </a:p>
          <a:p>
            <a:endParaRPr lang="tr-TR" dirty="0"/>
          </a:p>
        </p:txBody>
      </p:sp>
    </p:spTree>
    <p:extLst>
      <p:ext uri="{BB962C8B-B14F-4D97-AF65-F5344CB8AC3E}">
        <p14:creationId xmlns:p14="http://schemas.microsoft.com/office/powerpoint/2010/main" val="19699357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74026B-99BA-403D-BAA9-F9CA8604A078}"/>
              </a:ext>
            </a:extLst>
          </p:cNvPr>
          <p:cNvSpPr>
            <a:spLocks noGrp="1"/>
          </p:cNvSpPr>
          <p:nvPr>
            <p:ph type="title"/>
          </p:nvPr>
        </p:nvSpPr>
        <p:spPr/>
        <p:txBody>
          <a:bodyPr>
            <a:normAutofit/>
          </a:bodyPr>
          <a:lstStyle/>
          <a:p>
            <a:r>
              <a:rPr lang="tr-TR" sz="2800" dirty="0"/>
              <a:t>Gençlik ve Spor Bakanlığı Spor Disiplin Yönetmeliğine göre(13 Temmuz 2019, R. G. 30830): </a:t>
            </a:r>
          </a:p>
        </p:txBody>
      </p:sp>
      <p:sp>
        <p:nvSpPr>
          <p:cNvPr id="3" name="İçerik Yer Tutucusu 2">
            <a:extLst>
              <a:ext uri="{FF2B5EF4-FFF2-40B4-BE49-F238E27FC236}">
                <a16:creationId xmlns:a16="http://schemas.microsoft.com/office/drawing/2014/main" id="{21CC9F91-EA25-46E7-A234-8A35B095CBC7}"/>
              </a:ext>
            </a:extLst>
          </p:cNvPr>
          <p:cNvSpPr>
            <a:spLocks noGrp="1"/>
          </p:cNvSpPr>
          <p:nvPr>
            <p:ph idx="1"/>
          </p:nvPr>
        </p:nvSpPr>
        <p:spPr/>
        <p:txBody>
          <a:bodyPr/>
          <a:lstStyle/>
          <a:p>
            <a:r>
              <a:rPr lang="tr-TR" b="1" dirty="0"/>
              <a:t>Hakaret ve tehdit</a:t>
            </a:r>
            <a:endParaRPr lang="tr-TR" dirty="0"/>
          </a:p>
          <a:p>
            <a:r>
              <a:rPr lang="tr-TR" b="1" dirty="0"/>
              <a:t>MADDE 30 –</a:t>
            </a:r>
            <a:r>
              <a:rPr lang="tr-TR" dirty="0"/>
              <a:t> (1) Bakanlık, il müdürlüğü, federasyon, disiplin kurulları veya bu kurumların mensubu, müsabaka görevlisi, sporcu, kulüp yöneticisi veya görevli diğer kişilere; görevinden dolayı veya görevi sırasında, onur, şeref ve saygınlığını rencide edebilecek nitelikte somut bir fiil veya olgu isnat eden veya sövmek suretiyle onur, şeref ve saygınlığına saldırıda bulunan veya bunları tehdit eden kişiler, bir aydan bir yıla kadar müsabakadan men veya aynı süre ile hak mahrumiyeti cezası ile cezalandırılır.</a:t>
            </a:r>
          </a:p>
          <a:p>
            <a:endParaRPr lang="tr-TR" dirty="0"/>
          </a:p>
        </p:txBody>
      </p:sp>
    </p:spTree>
    <p:extLst>
      <p:ext uri="{BB962C8B-B14F-4D97-AF65-F5344CB8AC3E}">
        <p14:creationId xmlns:p14="http://schemas.microsoft.com/office/powerpoint/2010/main" val="8053636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2776B0-3489-4980-BDD4-E1C65A7593BD}"/>
              </a:ext>
            </a:extLst>
          </p:cNvPr>
          <p:cNvSpPr>
            <a:spLocks noGrp="1"/>
          </p:cNvSpPr>
          <p:nvPr>
            <p:ph type="title"/>
          </p:nvPr>
        </p:nvSpPr>
        <p:spPr/>
        <p:txBody>
          <a:bodyPr>
            <a:noAutofit/>
          </a:bodyPr>
          <a:lstStyle/>
          <a:p>
            <a:r>
              <a:rPr lang="tr-TR" sz="2800" b="1" dirty="0"/>
              <a:t>Gençlik ve Spor Bakanlığı Spor Disiplin Yönetmeliği(</a:t>
            </a:r>
            <a:r>
              <a:rPr lang="tr-TR" sz="2800" b="1"/>
              <a:t>13 Temmuz </a:t>
            </a:r>
            <a:r>
              <a:rPr lang="tr-TR" sz="2800" b="1" dirty="0"/>
              <a:t>2019, R. G. 30830):</a:t>
            </a:r>
            <a:br>
              <a:rPr lang="tr-TR" sz="2800" b="1" dirty="0"/>
            </a:br>
            <a:endParaRPr lang="tr-TR" sz="2800" dirty="0"/>
          </a:p>
        </p:txBody>
      </p:sp>
      <p:sp>
        <p:nvSpPr>
          <p:cNvPr id="3" name="İçerik Yer Tutucusu 2">
            <a:extLst>
              <a:ext uri="{FF2B5EF4-FFF2-40B4-BE49-F238E27FC236}">
                <a16:creationId xmlns:a16="http://schemas.microsoft.com/office/drawing/2014/main" id="{6546C5CC-3F2E-4985-A391-85A615AD7271}"/>
              </a:ext>
            </a:extLst>
          </p:cNvPr>
          <p:cNvSpPr>
            <a:spLocks noGrp="1"/>
          </p:cNvSpPr>
          <p:nvPr>
            <p:ph idx="1"/>
          </p:nvPr>
        </p:nvSpPr>
        <p:spPr/>
        <p:txBody>
          <a:bodyPr>
            <a:normAutofit fontScale="92500" lnSpcReduction="10000"/>
          </a:bodyPr>
          <a:lstStyle/>
          <a:p>
            <a:pPr algn="just">
              <a:defRPr/>
            </a:pPr>
            <a:r>
              <a:rPr lang="tr-TR" altLang="tr-TR" b="1" dirty="0">
                <a:latin typeface="Times New Roman" panose="02020603050405020304" pitchFamily="18" charset="0"/>
                <a:cs typeface="Times New Roman" panose="02020603050405020304" pitchFamily="18" charset="0"/>
              </a:rPr>
              <a:t>MADDE 33 –</a:t>
            </a:r>
            <a:r>
              <a:rPr lang="tr-TR" altLang="tr-TR" dirty="0">
                <a:latin typeface="Times New Roman" panose="02020603050405020304" pitchFamily="18" charset="0"/>
                <a:cs typeface="Times New Roman" panose="02020603050405020304" pitchFamily="18" charset="0"/>
              </a:rPr>
              <a:t> (1) İlgili spor branşının oyun kurallarına aykırı, sert, ciddi ve şiddetli fiili müdahalesi nedeniyle müsabakadan doğrudan çıkarılan veya müsabakadan çıkarılmayı gerektiren sert, ciddi ve şiddetli fiili müdahalesi rapor edilen sporcu, kulüp veya takım görevlilerine, on beş günden altı aya kadar müsabakadan men cezası verilir.</a:t>
            </a:r>
            <a:endParaRPr lang="tr-TR" altLang="tr-TR" dirty="0"/>
          </a:p>
          <a:p>
            <a:pPr marL="0" indent="358775" algn="just">
              <a:spcBef>
                <a:spcPct val="0"/>
              </a:spcBef>
              <a:buFontTx/>
              <a:buNone/>
              <a:defRPr/>
            </a:pPr>
            <a:r>
              <a:rPr lang="tr-TR" altLang="tr-TR" dirty="0">
                <a:latin typeface="Times New Roman" panose="02020603050405020304" pitchFamily="18" charset="0"/>
                <a:cs typeface="Times New Roman" panose="02020603050405020304" pitchFamily="18" charset="0"/>
              </a:rPr>
              <a:t>(2) Sporcu, kulüp veya takım görevlileri tarafından gerçekleştirilen fiili müdahalenin saldırı boyutunda veya tükürme şeklinde gerçekleşmesi durumunda bir aydan bir yıla kadar müsabakadan men cezası verilir. Bu disiplin ihlalinin kulüp yöneticileri tarafından gerçekleştirilmesi halinde bir aydan üç aya kadar hak mahrumiyeti cezası verilir.</a:t>
            </a:r>
            <a:endParaRPr lang="tr-TR" altLang="tr-TR" dirty="0"/>
          </a:p>
          <a:p>
            <a:pPr marL="0" indent="358775" algn="just">
              <a:spcBef>
                <a:spcPct val="0"/>
              </a:spcBef>
              <a:buNone/>
              <a:defRPr/>
            </a:pPr>
            <a:r>
              <a:rPr lang="tr-TR" altLang="tr-TR" dirty="0">
                <a:latin typeface="Times New Roman" panose="02020603050405020304" pitchFamily="18" charset="0"/>
                <a:cs typeface="Times New Roman" panose="02020603050405020304" pitchFamily="18" charset="0"/>
              </a:rPr>
              <a:t>(3) Bir kavgaya karışan ve fiilleri daha ağır bir cezayı gerektirmeyen sporcu, kulüp veya takım görevlilerine on beş günden bir yıla kadar müsabakadan men cezası verilir.</a:t>
            </a:r>
          </a:p>
          <a:p>
            <a:pPr marL="0" indent="358775" algn="just">
              <a:spcBef>
                <a:spcPct val="0"/>
              </a:spcBef>
              <a:buNone/>
              <a:defRPr/>
            </a:pPr>
            <a:endParaRPr lang="tr-TR" altLang="tr-TR" b="1" dirty="0">
              <a:latin typeface="Times New Roman" panose="02020603050405020304" pitchFamily="18" charset="0"/>
              <a:cs typeface="Times New Roman" panose="02020603050405020304" pitchFamily="18" charset="0"/>
            </a:endParaRPr>
          </a:p>
          <a:p>
            <a:pPr marL="0" indent="358775" algn="just">
              <a:spcBef>
                <a:spcPct val="0"/>
              </a:spcBef>
              <a:buNone/>
              <a:defRPr/>
            </a:pPr>
            <a:r>
              <a:rPr lang="tr-TR" altLang="tr-TR" b="1" dirty="0">
                <a:latin typeface="Times New Roman" panose="02020603050405020304" pitchFamily="18" charset="0"/>
                <a:cs typeface="Times New Roman" panose="02020603050405020304" pitchFamily="18" charset="0"/>
              </a:rPr>
              <a:t> Çirkin ve kötü tezahürat</a:t>
            </a:r>
            <a:endParaRPr lang="tr-TR" altLang="tr-TR" dirty="0"/>
          </a:p>
          <a:p>
            <a:pPr marL="0" indent="358775" algn="just">
              <a:spcBef>
                <a:spcPct val="0"/>
              </a:spcBef>
              <a:buFontTx/>
              <a:buNone/>
              <a:defRPr/>
            </a:pPr>
            <a:r>
              <a:rPr lang="tr-TR" altLang="tr-TR" b="1" dirty="0">
                <a:latin typeface="Times New Roman" panose="02020603050405020304" pitchFamily="18" charset="0"/>
                <a:cs typeface="Times New Roman" panose="02020603050405020304" pitchFamily="18" charset="0"/>
              </a:rPr>
              <a:t>MADDE 39 –</a:t>
            </a:r>
            <a:r>
              <a:rPr lang="tr-TR" altLang="tr-TR" dirty="0">
                <a:latin typeface="Times New Roman" panose="02020603050405020304" pitchFamily="18" charset="0"/>
                <a:cs typeface="Times New Roman" panose="02020603050405020304" pitchFamily="18" charset="0"/>
              </a:rPr>
              <a:t> (1) Müsabaka alanında veya çevresinde topluluk halinde söz veya hareketlerle ya da benzeri araçlar ile aşağılayıcı, tahrik veya taciz edici nitelikte tezahüratta bulunulması halinde kulüp veya takıma, olayın ağırlığına göre para cezası, saha kapatma ve seyircisiz oynama cezaları birlikte veya ayrı ayrı verilebilir.</a:t>
            </a:r>
            <a:endParaRPr lang="tr-TR" altLang="tr-TR" dirty="0"/>
          </a:p>
          <a:p>
            <a:pPr marL="0" indent="358775" algn="just">
              <a:spcBef>
                <a:spcPct val="0"/>
              </a:spcBef>
              <a:buFontTx/>
              <a:buNone/>
              <a:defRPr/>
            </a:pPr>
            <a:endParaRPr lang="tr-TR" alt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692909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Spor Yöneticileri için Etik </a:t>
            </a:r>
            <a:r>
              <a:rPr lang="tr-TR" dirty="0" err="1"/>
              <a:t>İkeler</a:t>
            </a:r>
            <a:br>
              <a:rPr lang="tr-TR" dirty="0"/>
            </a:br>
            <a:endParaRPr lang="tr-TR" dirty="0"/>
          </a:p>
        </p:txBody>
      </p:sp>
      <p:sp>
        <p:nvSpPr>
          <p:cNvPr id="3" name="İçerik Yer Tutucusu 2"/>
          <p:cNvSpPr>
            <a:spLocks noGrp="1"/>
          </p:cNvSpPr>
          <p:nvPr>
            <p:ph idx="1"/>
          </p:nvPr>
        </p:nvSpPr>
        <p:spPr/>
        <p:txBody>
          <a:bodyPr/>
          <a:lstStyle/>
          <a:p>
            <a:r>
              <a:rPr lang="tr-TR" dirty="0"/>
              <a:t>a) Sporcuyu ticari bir meta gibi görmez,</a:t>
            </a:r>
          </a:p>
          <a:p>
            <a:r>
              <a:rPr lang="tr-TR" dirty="0"/>
              <a:t>b) Kulübünü veya takımını kar getiren işletme gibi düşünmez,</a:t>
            </a:r>
          </a:p>
          <a:p>
            <a:r>
              <a:rPr lang="tr-TR" dirty="0"/>
              <a:t>c) Kulübünü veya takımını kendi reklam aracı olarak görmez,</a:t>
            </a:r>
          </a:p>
          <a:p>
            <a:r>
              <a:rPr lang="tr-TR" dirty="0"/>
              <a:t>d) Sporcusunun kiralanma ya da transferinde onun da görüşlerine başvurur,</a:t>
            </a:r>
          </a:p>
          <a:p>
            <a:r>
              <a:rPr lang="tr-TR" dirty="0"/>
              <a:t>e) Sporcusuna ceza verirken duygularıyla hareket etmez, tarafsız davranır,</a:t>
            </a:r>
          </a:p>
          <a:p>
            <a:r>
              <a:rPr lang="tr-TR" dirty="0"/>
              <a:t>g) Taraftarları kışkırtacak, şiddete yöneltecek demeç ve sözler söylemez,</a:t>
            </a:r>
          </a:p>
          <a:p>
            <a:r>
              <a:rPr lang="tr-TR" dirty="0"/>
              <a:t>g) Hakem kararlarına saygı gösterir.</a:t>
            </a:r>
          </a:p>
          <a:p>
            <a:endParaRPr lang="tr-TR" dirty="0"/>
          </a:p>
        </p:txBody>
      </p:sp>
    </p:spTree>
    <p:extLst>
      <p:ext uri="{BB962C8B-B14F-4D97-AF65-F5344CB8AC3E}">
        <p14:creationId xmlns:p14="http://schemas.microsoft.com/office/powerpoint/2010/main" val="3821798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Hakemler İçin Etik İlkeler</a:t>
            </a:r>
            <a:br>
              <a:rPr lang="tr-TR" dirty="0"/>
            </a:br>
            <a:endParaRPr lang="tr-TR" dirty="0"/>
          </a:p>
        </p:txBody>
      </p:sp>
      <p:sp>
        <p:nvSpPr>
          <p:cNvPr id="3" name="İçerik Yer Tutucusu 2"/>
          <p:cNvSpPr>
            <a:spLocks noGrp="1"/>
          </p:cNvSpPr>
          <p:nvPr>
            <p:ph idx="1"/>
          </p:nvPr>
        </p:nvSpPr>
        <p:spPr/>
        <p:txBody>
          <a:bodyPr/>
          <a:lstStyle/>
          <a:p>
            <a:r>
              <a:rPr lang="tr-TR" dirty="0"/>
              <a:t>a) Kararlarında adil, tarafsız davranır,</a:t>
            </a:r>
          </a:p>
          <a:p>
            <a:r>
              <a:rPr lang="tr-TR" dirty="0"/>
              <a:t>b) Şikeye alet olmaz,</a:t>
            </a:r>
          </a:p>
          <a:p>
            <a:r>
              <a:rPr lang="tr-TR" dirty="0"/>
              <a:t>c) Taraftarı olduğu kulübü, takımı kamuoyuna açıklamaz,</a:t>
            </a:r>
          </a:p>
          <a:p>
            <a:r>
              <a:rPr lang="tr-TR" dirty="0"/>
              <a:t>d) Yönettiği müsabakalarda tarafsızlığına gölge düşürecek davranışlarda bulunmaz,</a:t>
            </a:r>
          </a:p>
          <a:p>
            <a:r>
              <a:rPr lang="tr-TR" dirty="0"/>
              <a:t>e) Sporcuya saygı duyar, hakaret niteliğinde davranışlarda bulunmaz</a:t>
            </a:r>
          </a:p>
          <a:p>
            <a:endParaRPr lang="tr-TR" dirty="0"/>
          </a:p>
          <a:p>
            <a:endParaRPr lang="tr-TR" dirty="0"/>
          </a:p>
        </p:txBody>
      </p:sp>
    </p:spTree>
    <p:extLst>
      <p:ext uri="{BB962C8B-B14F-4D97-AF65-F5344CB8AC3E}">
        <p14:creationId xmlns:p14="http://schemas.microsoft.com/office/powerpoint/2010/main" val="1346245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Spor Yazarları için Etik İlkeler</a:t>
            </a:r>
            <a:br>
              <a:rPr lang="tr-TR" dirty="0"/>
            </a:br>
            <a:endParaRPr lang="tr-TR" dirty="0"/>
          </a:p>
        </p:txBody>
      </p:sp>
      <p:sp>
        <p:nvSpPr>
          <p:cNvPr id="3" name="İçerik Yer Tutucusu 2"/>
          <p:cNvSpPr>
            <a:spLocks noGrp="1"/>
          </p:cNvSpPr>
          <p:nvPr>
            <p:ph idx="1"/>
          </p:nvPr>
        </p:nvSpPr>
        <p:spPr/>
        <p:txBody>
          <a:bodyPr/>
          <a:lstStyle/>
          <a:p>
            <a:r>
              <a:rPr lang="tr-TR" dirty="0"/>
              <a:t>a) Sporcu olaylarını tarafsız değerlendirir,</a:t>
            </a:r>
          </a:p>
          <a:p>
            <a:r>
              <a:rPr lang="tr-TR" dirty="0"/>
              <a:t>b) Taraftarı olduğu takımı ya da kulübü kamuoyuna açıklamaz,</a:t>
            </a:r>
          </a:p>
          <a:p>
            <a:r>
              <a:rPr lang="tr-TR" dirty="0"/>
              <a:t>c) Hakemleri eleştirirken, anlık durumları değerlendirmede insanın yanılabileceği gerçeği­ni gözden uzak tutmaz,</a:t>
            </a:r>
          </a:p>
          <a:p>
            <a:r>
              <a:rPr lang="tr-TR" dirty="0"/>
              <a:t>d) Taraftarları kışkırtacak, şiddete yöneltecek şekilde anlatım </a:t>
            </a:r>
            <a:r>
              <a:rPr lang="tr-TR" i="1" dirty="0"/>
              <a:t>ve </a:t>
            </a:r>
            <a:r>
              <a:rPr lang="tr-TR" dirty="0"/>
              <a:t>sözler kullanmaz,</a:t>
            </a:r>
          </a:p>
          <a:p>
            <a:endParaRPr lang="tr-TR" dirty="0"/>
          </a:p>
        </p:txBody>
      </p:sp>
    </p:spTree>
    <p:extLst>
      <p:ext uri="{BB962C8B-B14F-4D97-AF65-F5344CB8AC3E}">
        <p14:creationId xmlns:p14="http://schemas.microsoft.com/office/powerpoint/2010/main" val="2452624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Seyirciler İçin Etik İlkeler</a:t>
            </a:r>
            <a:br>
              <a:rPr lang="tr-TR" dirty="0"/>
            </a:br>
            <a:endParaRPr lang="tr-TR" dirty="0"/>
          </a:p>
        </p:txBody>
      </p:sp>
      <p:sp>
        <p:nvSpPr>
          <p:cNvPr id="3" name="İçerik Yer Tutucusu 2"/>
          <p:cNvSpPr>
            <a:spLocks noGrp="1"/>
          </p:cNvSpPr>
          <p:nvPr>
            <p:ph idx="1"/>
          </p:nvPr>
        </p:nvSpPr>
        <p:spPr/>
        <p:txBody>
          <a:bodyPr/>
          <a:lstStyle/>
          <a:p>
            <a:r>
              <a:rPr lang="tr-TR" dirty="0"/>
              <a:t>a) Sporcuya, hakeme, antrenöre hakaret etmez,</a:t>
            </a:r>
          </a:p>
          <a:p>
            <a:r>
              <a:rPr lang="tr-TR" dirty="0"/>
              <a:t>b) Rakip takımın taraftarına, sporcusuna şiddet içeren davranışlarda bulunmaz,</a:t>
            </a:r>
          </a:p>
          <a:p>
            <a:r>
              <a:rPr lang="tr-TR" dirty="0"/>
              <a:t>c) Hakemin kararlarına saygı duyar,</a:t>
            </a:r>
          </a:p>
          <a:p>
            <a:r>
              <a:rPr lang="tr-TR" dirty="0"/>
              <a:t>d) Yenilgiyi doğal bir sonuç olarak kabul eder,</a:t>
            </a:r>
          </a:p>
          <a:p>
            <a:r>
              <a:rPr lang="tr-TR" dirty="0"/>
              <a:t>e) Takımının zaferini kutlarken, başka insanlara zarar </a:t>
            </a:r>
            <a:r>
              <a:rPr lang="tr-TR" i="1" dirty="0"/>
              <a:t>vermez, </a:t>
            </a:r>
            <a:r>
              <a:rPr lang="tr-TR" dirty="0"/>
              <a:t>başkalarına hayatını tehli­keye sokacak davranışlarda bulunmaz,</a:t>
            </a:r>
          </a:p>
          <a:p>
            <a:r>
              <a:rPr lang="tr-TR" dirty="0"/>
              <a:t>f) Müsabakalar sırasında sahaya herhangi bir madde atmaz,</a:t>
            </a:r>
          </a:p>
          <a:p>
            <a:r>
              <a:rPr lang="tr-TR" dirty="0"/>
              <a:t>g) Müsabakayı izlediği salona zarar </a:t>
            </a:r>
            <a:r>
              <a:rPr lang="tr-TR" i="1" dirty="0"/>
              <a:t>vermez.</a:t>
            </a:r>
            <a:endParaRPr lang="tr-TR" dirty="0"/>
          </a:p>
          <a:p>
            <a:endParaRPr lang="tr-TR" dirty="0"/>
          </a:p>
        </p:txBody>
      </p:sp>
    </p:spTree>
    <p:extLst>
      <p:ext uri="{BB962C8B-B14F-4D97-AF65-F5344CB8AC3E}">
        <p14:creationId xmlns:p14="http://schemas.microsoft.com/office/powerpoint/2010/main" val="40407221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Spor Bilimciler için Etik İlkeler</a:t>
            </a:r>
            <a:br>
              <a:rPr lang="tr-TR" dirty="0"/>
            </a:br>
            <a:endParaRPr lang="tr-TR" dirty="0"/>
          </a:p>
        </p:txBody>
      </p:sp>
      <p:sp>
        <p:nvSpPr>
          <p:cNvPr id="3" name="İçerik Yer Tutucusu 2"/>
          <p:cNvSpPr>
            <a:spLocks noGrp="1"/>
          </p:cNvSpPr>
          <p:nvPr>
            <p:ph idx="1"/>
          </p:nvPr>
        </p:nvSpPr>
        <p:spPr/>
        <p:txBody>
          <a:bodyPr/>
          <a:lstStyle/>
          <a:p>
            <a:r>
              <a:rPr lang="tr-TR" dirty="0"/>
              <a:t>a) Sporcuların izni olmadan gizlice bir ölçüm yapmaz, herhangi bir ilacı denemez,</a:t>
            </a:r>
          </a:p>
          <a:p>
            <a:r>
              <a:rPr lang="tr-TR" dirty="0"/>
              <a:t>b) Yaşları küçük sporculara uygulanacak herhangi bir test ya da ölçüm için velilerden ya­zılı izin alır,</a:t>
            </a:r>
          </a:p>
        </p:txBody>
      </p:sp>
    </p:spTree>
    <p:extLst>
      <p:ext uri="{BB962C8B-B14F-4D97-AF65-F5344CB8AC3E}">
        <p14:creationId xmlns:p14="http://schemas.microsoft.com/office/powerpoint/2010/main" val="21275670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BFAFAEFB-E231-40A8-ACF4-F4EFF9C60BCB}"/>
              </a:ext>
            </a:extLst>
          </p:cNvPr>
          <p:cNvSpPr>
            <a:spLocks noGrp="1" noChangeArrowheads="1"/>
          </p:cNvSpPr>
          <p:nvPr>
            <p:ph type="title"/>
          </p:nvPr>
        </p:nvSpPr>
        <p:spPr>
          <a:xfrm>
            <a:off x="1614132" y="536575"/>
            <a:ext cx="8596668" cy="1320800"/>
          </a:xfrm>
        </p:spPr>
        <p:txBody>
          <a:bodyPr/>
          <a:lstStyle/>
          <a:p>
            <a:r>
              <a:rPr lang="tr-TR"/>
              <a:t>Etik Dışı olaylar ve Yasal Önlemler </a:t>
            </a:r>
            <a:endParaRPr lang="tr-TR" altLang="tr-TR">
              <a:solidFill>
                <a:schemeClr val="bg1"/>
              </a:solidFill>
            </a:endParaRPr>
          </a:p>
        </p:txBody>
      </p:sp>
      <p:sp>
        <p:nvSpPr>
          <p:cNvPr id="32771" name="Rectangle 3">
            <a:extLst>
              <a:ext uri="{FF2B5EF4-FFF2-40B4-BE49-F238E27FC236}">
                <a16:creationId xmlns:a16="http://schemas.microsoft.com/office/drawing/2014/main" id="{85FE06C7-DAC5-4C7C-B814-2374AEF931E7}"/>
              </a:ext>
            </a:extLst>
          </p:cNvPr>
          <p:cNvSpPr>
            <a:spLocks noGrp="1" noChangeArrowheads="1"/>
          </p:cNvSpPr>
          <p:nvPr>
            <p:ph type="body" idx="1"/>
          </p:nvPr>
        </p:nvSpPr>
        <p:spPr>
          <a:xfrm>
            <a:off x="1320018" y="1392237"/>
            <a:ext cx="8229600" cy="4929188"/>
          </a:xfrm>
        </p:spPr>
        <p:txBody>
          <a:bodyPr/>
          <a:lstStyle/>
          <a:p>
            <a:pPr eaLnBrk="1" hangingPunct="1">
              <a:defRPr/>
            </a:pPr>
            <a:endParaRPr lang="tr-TR" altLang="tr-TR" sz="2000" dirty="0">
              <a:solidFill>
                <a:schemeClr val="tx1"/>
              </a:solidFill>
            </a:endParaRPr>
          </a:p>
          <a:p>
            <a:pPr algn="just" eaLnBrk="1" hangingPunct="1">
              <a:defRPr/>
            </a:pPr>
            <a:r>
              <a:rPr lang="tr-TR" altLang="tr-TR" sz="2000" b="1" dirty="0">
                <a:solidFill>
                  <a:schemeClr val="tx1"/>
                </a:solidFill>
                <a:latin typeface="Times New Roman" panose="02020603050405020304" pitchFamily="18" charset="0"/>
                <a:cs typeface="Times New Roman" panose="02020603050405020304" pitchFamily="18" charset="0"/>
              </a:rPr>
              <a:t>Türkiye Futbol Federasyonu Futbol Disiplin Talimatının </a:t>
            </a:r>
            <a:r>
              <a:rPr lang="tr-TR" altLang="tr-TR" sz="2000" dirty="0">
                <a:solidFill>
                  <a:schemeClr val="tx1"/>
                </a:solidFill>
                <a:latin typeface="Times New Roman" panose="02020603050405020304" pitchFamily="18" charset="0"/>
                <a:cs typeface="Times New Roman" panose="02020603050405020304" pitchFamily="18" charset="0"/>
              </a:rPr>
              <a:t>44, 45, ve 53 maddelerine göre yönetici, antrenör,  hakem ve amatör/profesyonel futbolculara suçun derecesine göre hak mahrumiyeti ya da müsabakalardan men cezası verilmektedir.</a:t>
            </a:r>
          </a:p>
          <a:p>
            <a:pPr algn="just" eaLnBrk="1" hangingPunct="1">
              <a:defRPr/>
            </a:pPr>
            <a:endParaRPr lang="tr-TR" altLang="tr-TR" sz="2000" dirty="0">
              <a:solidFill>
                <a:schemeClr val="tx1"/>
              </a:solidFill>
              <a:latin typeface="Times New Roman" panose="02020603050405020304" pitchFamily="18" charset="0"/>
              <a:cs typeface="Times New Roman" panose="02020603050405020304" pitchFamily="18" charset="0"/>
            </a:endParaRPr>
          </a:p>
          <a:p>
            <a:pPr algn="just" eaLnBrk="1" hangingPunct="1">
              <a:defRPr/>
            </a:pPr>
            <a:r>
              <a:rPr lang="tr-TR" sz="2000" b="1" dirty="0">
                <a:solidFill>
                  <a:schemeClr val="tx1"/>
                </a:solidFill>
                <a:latin typeface="Times New Roman" panose="02020603050405020304" pitchFamily="18" charset="0"/>
                <a:cs typeface="Times New Roman" panose="02020603050405020304" pitchFamily="18" charset="0"/>
              </a:rPr>
              <a:t>6222 Sayılı Sporda Şiddet Ve Düzensizliğin Önlenmesine Dair Kanuna göre</a:t>
            </a:r>
            <a:r>
              <a:rPr lang="tr-TR" sz="2000" dirty="0">
                <a:solidFill>
                  <a:schemeClr val="tx1"/>
                </a:solidFill>
                <a:latin typeface="Times New Roman" panose="02020603050405020304" pitchFamily="18" charset="0"/>
                <a:cs typeface="Times New Roman" panose="02020603050405020304" pitchFamily="18" charset="0"/>
              </a:rPr>
              <a:t>;</a:t>
            </a:r>
            <a:r>
              <a:rPr lang="tr-TR" sz="2000" b="1" dirty="0">
                <a:solidFill>
                  <a:schemeClr val="tx1"/>
                </a:solidFill>
                <a:latin typeface="Times New Roman" panose="02020603050405020304" pitchFamily="18" charset="0"/>
                <a:cs typeface="Times New Roman" panose="02020603050405020304" pitchFamily="18" charset="0"/>
              </a:rPr>
              <a:t> </a:t>
            </a:r>
            <a:r>
              <a:rPr lang="tr-TR" sz="2000" dirty="0">
                <a:solidFill>
                  <a:schemeClr val="tx1"/>
                </a:solidFill>
                <a:latin typeface="Times New Roman" panose="02020603050405020304" pitchFamily="18" charset="0"/>
                <a:cs typeface="Times New Roman" panose="02020603050405020304" pitchFamily="18" charset="0"/>
              </a:rPr>
              <a:t>Spor alanlarında taşkınlık yapılması ve tesislere zarar verilmesi ; </a:t>
            </a:r>
            <a:r>
              <a:rPr lang="tr-TR" sz="2000" b="1" dirty="0">
                <a:solidFill>
                  <a:schemeClr val="tx1"/>
                </a:solidFill>
                <a:latin typeface="Times New Roman" panose="02020603050405020304" pitchFamily="18" charset="0"/>
                <a:cs typeface="Times New Roman" panose="02020603050405020304" pitchFamily="18" charset="0"/>
              </a:rPr>
              <a:t>MADDE 17 –</a:t>
            </a:r>
            <a:r>
              <a:rPr lang="tr-TR" sz="2000" dirty="0">
                <a:solidFill>
                  <a:schemeClr val="tx1"/>
                </a:solidFill>
                <a:latin typeface="Times New Roman" panose="02020603050405020304" pitchFamily="18" charset="0"/>
                <a:cs typeface="Times New Roman" panose="02020603050405020304" pitchFamily="18" charset="0"/>
              </a:rPr>
              <a:t> (1) Spor alanlarında kasten yaralama suçunun veya mala zarar verme suçunun işlenmesi halinde şikayet şartı aranmaksızın 26/9/2004 tarihli ve 5237 sayılı Türk Ceza Kanununun ilgili maddelerine göre verilecek ceza yarı oranında artırılır. Spor alanları ve bu alanlardaki eşya, mala zarar verme suçu bakımından kamu malı hükmündedir.</a:t>
            </a:r>
          </a:p>
          <a:p>
            <a:pPr algn="just" eaLnBrk="1" hangingPunct="1">
              <a:defRPr/>
            </a:pPr>
            <a:endParaRPr lang="tr-TR" sz="2000" b="1" dirty="0">
              <a:solidFill>
                <a:schemeClr val="bg1"/>
              </a:solidFill>
            </a:endParaRPr>
          </a:p>
          <a:p>
            <a:pPr algn="just" eaLnBrk="1" hangingPunct="1">
              <a:defRPr/>
            </a:pPr>
            <a:endParaRPr lang="tr-TR" altLang="tr-TR" sz="2000" dirty="0">
              <a:solidFill>
                <a:schemeClr val="bg1"/>
              </a:solidFill>
            </a:endParaRPr>
          </a:p>
          <a:p>
            <a:pPr marL="0" indent="0" algn="just">
              <a:buNone/>
              <a:defRPr/>
            </a:pPr>
            <a:endParaRPr lang="tr-TR" altLang="tr-TR" sz="2000" dirty="0">
              <a:solidFill>
                <a:schemeClr val="bg1"/>
              </a:solidFill>
            </a:endParaRPr>
          </a:p>
          <a:p>
            <a:pPr marL="0" indent="0" algn="just">
              <a:buNone/>
              <a:defRPr/>
            </a:pPr>
            <a:endParaRPr lang="tr-TR" dirty="0">
              <a:solidFill>
                <a:schemeClr val="bg1"/>
              </a:solidFill>
            </a:endParaRPr>
          </a:p>
          <a:p>
            <a:pPr marL="0" indent="0">
              <a:buNone/>
              <a:defRPr/>
            </a:pPr>
            <a:endParaRPr lang="tr-TR" altLang="tr-TR" sz="2000"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A35FAED-2F69-435D-99C7-F184D2398DEE}"/>
              </a:ext>
            </a:extLst>
          </p:cNvPr>
          <p:cNvSpPr>
            <a:spLocks noGrp="1"/>
          </p:cNvSpPr>
          <p:nvPr>
            <p:ph type="title"/>
          </p:nvPr>
        </p:nvSpPr>
        <p:spPr/>
        <p:txBody>
          <a:bodyPr>
            <a:normAutofit/>
          </a:bodyPr>
          <a:lstStyle/>
          <a:p>
            <a:r>
              <a:rPr lang="tr-TR" sz="2800" dirty="0"/>
              <a:t>TÜRKİYE DOPİNGLE MÜCADELE KOMİSYONU TÜRKİYE DOPİNGLE MÜCADELE TALİMATI (29 Mart 2019)</a:t>
            </a:r>
          </a:p>
        </p:txBody>
      </p:sp>
      <p:sp>
        <p:nvSpPr>
          <p:cNvPr id="3" name="İçerik Yer Tutucusu 2">
            <a:extLst>
              <a:ext uri="{FF2B5EF4-FFF2-40B4-BE49-F238E27FC236}">
                <a16:creationId xmlns:a16="http://schemas.microsoft.com/office/drawing/2014/main" id="{8954692E-3531-44AE-B977-79B79BD5618C}"/>
              </a:ext>
            </a:extLst>
          </p:cNvPr>
          <p:cNvSpPr>
            <a:spLocks noGrp="1"/>
          </p:cNvSpPr>
          <p:nvPr>
            <p:ph idx="1"/>
          </p:nvPr>
        </p:nvSpPr>
        <p:spPr/>
        <p:txBody>
          <a:bodyPr/>
          <a:lstStyle/>
          <a:p>
            <a:r>
              <a:rPr lang="tr-TR" dirty="0"/>
              <a:t>10.1 Bir Dopingle Mücadele Kuralının bir Turnuva Sırasında İhlali Halinde Sonuçların İptal Edilmesi Bir Turnuva sırasında veya kapsamında gerçekleşen bir dopingle mücadele kural ihlali durumunda, Turnuvayla ilgili yetkili kuruluşun kararına bağlı olarak, Sporcunun bahsi geçen Turnuvada elde ettiği bireysel kazanımların tümü İptal edilir ve Madde 10.1.1’in hükümleri istisna olmak üzere kendisine verilen madalyalar, puanlar ve ödüller geri alınır.</a:t>
            </a:r>
          </a:p>
          <a:p>
            <a:r>
              <a:rPr lang="tr-TR" dirty="0"/>
              <a:t>10.2.1.2 İlgili dopingle mücadele kural ihlalinin Tanımlanmış bir Madde ile gerçekleştiği ve Türkiye Dopingle Mücadele Komisyonu’nun veya yargılama makamının dopingle mücadele kural ihlalinin kasten olduğunu ispat ettiği durumlarda. 10.2.2 Madde 10.2.1’de belirtilen durumların dışında Hak Mahrumiyeti Ceza süresi iki yıl olacaktır</a:t>
            </a:r>
          </a:p>
        </p:txBody>
      </p:sp>
    </p:spTree>
    <p:extLst>
      <p:ext uri="{BB962C8B-B14F-4D97-AF65-F5344CB8AC3E}">
        <p14:creationId xmlns:p14="http://schemas.microsoft.com/office/powerpoint/2010/main" val="5737079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2792950-5A34-460C-B59A-856B75A4A929}"/>
              </a:ext>
            </a:extLst>
          </p:cNvPr>
          <p:cNvSpPr>
            <a:spLocks noGrp="1"/>
          </p:cNvSpPr>
          <p:nvPr>
            <p:ph type="title"/>
          </p:nvPr>
        </p:nvSpPr>
        <p:spPr/>
        <p:txBody>
          <a:bodyPr>
            <a:normAutofit/>
          </a:bodyPr>
          <a:lstStyle/>
          <a:p>
            <a:r>
              <a:rPr lang="tr-TR" sz="2400" dirty="0"/>
              <a:t>TÜRKİYE DOPİNGLE MÜCADELE KOMİSYONU TÜRKİYE DOPİNGLE MÜCADELE TALİMATI (29 Mart 2019)</a:t>
            </a:r>
          </a:p>
        </p:txBody>
      </p:sp>
      <p:sp>
        <p:nvSpPr>
          <p:cNvPr id="3" name="İçerik Yer Tutucusu 2">
            <a:extLst>
              <a:ext uri="{FF2B5EF4-FFF2-40B4-BE49-F238E27FC236}">
                <a16:creationId xmlns:a16="http://schemas.microsoft.com/office/drawing/2014/main" id="{4E9E16DB-7983-48DE-A7BA-4960D980D734}"/>
              </a:ext>
            </a:extLst>
          </p:cNvPr>
          <p:cNvSpPr>
            <a:spLocks noGrp="1"/>
          </p:cNvSpPr>
          <p:nvPr>
            <p:ph idx="1"/>
          </p:nvPr>
        </p:nvSpPr>
        <p:spPr>
          <a:xfrm>
            <a:off x="846147" y="1696355"/>
            <a:ext cx="8596668" cy="3880773"/>
          </a:xfrm>
        </p:spPr>
        <p:txBody>
          <a:bodyPr>
            <a:normAutofit lnSpcReduction="10000"/>
          </a:bodyPr>
          <a:lstStyle/>
          <a:p>
            <a:r>
              <a:rPr lang="tr-TR" dirty="0"/>
              <a:t>10.3.1 Madde 2.3’ün(</a:t>
            </a:r>
            <a:r>
              <a:rPr lang="tr-TR" sz="1600" b="1" dirty="0"/>
              <a:t>2.3 Örnek Vermekten Kaçınmak, Örnek Vermeyi Reddetmek veya Örnek Vermemek </a:t>
            </a:r>
            <a:r>
              <a:rPr lang="tr-TR" dirty="0"/>
              <a:t>) veya Madde 2.5’in(</a:t>
            </a:r>
            <a:r>
              <a:rPr lang="tr-TR" sz="1600" b="1" dirty="0"/>
              <a:t>2.5 Doping Kontrolünün herhangi bir bölümünü Bozmak veya Bozmaya Teşebbüs Etmek, Hile Yapmak veya Hile Yapmaya Teşebbüs Etmek</a:t>
            </a:r>
            <a:r>
              <a:rPr lang="tr-TR" dirty="0"/>
              <a:t> ) ihlali durumunda, uygulanacak Hak Mahrumiyeti Ceza süresi dört yıldır, ancak Sporcunun Örnek alım işlemlerine katılmaması durumunda Sporcunun dopingle mücadele kural ihlalinin Madde 10.2.3’te tanımlandığı şekilde kasten olmadığını ispatlayabildiği durumlarda Hak Mahrumiyeti Cezası iki yıl olacaktır.</a:t>
            </a:r>
          </a:p>
          <a:p>
            <a:endParaRPr lang="tr-TR" dirty="0"/>
          </a:p>
          <a:p>
            <a:r>
              <a:rPr lang="tr-TR" dirty="0"/>
              <a:t>10.3.2 Madde 2.4’ün(</a:t>
            </a:r>
            <a:r>
              <a:rPr lang="tr-TR" sz="1600" b="1" dirty="0"/>
              <a:t>2.4 Bulunabilirlik Kusurları Kayıtlı Doping Kontrol Havuzunda bulunan bir Sporcunun on iki aylık bir süre içinde, Doping Kontrolü ve Soruşturmalara İlişkin Uluslararası Standarda uygun olarak üç kez Doping Kontrolünü kaçırması ve/veya bildirim kusuru eylemlerinin bileşimi.) </a:t>
            </a:r>
            <a:r>
              <a:rPr lang="tr-TR" dirty="0"/>
              <a:t>ihlali durumunda, uygulanacak Hak Mahrumiyeti Ceza süresi iki yıldır. </a:t>
            </a:r>
          </a:p>
        </p:txBody>
      </p:sp>
    </p:spTree>
    <p:extLst>
      <p:ext uri="{BB962C8B-B14F-4D97-AF65-F5344CB8AC3E}">
        <p14:creationId xmlns:p14="http://schemas.microsoft.com/office/powerpoint/2010/main" val="2368806702"/>
      </p:ext>
    </p:extLst>
  </p:cSld>
  <p:clrMapOvr>
    <a:masterClrMapping/>
  </p:clrMapOvr>
</p:sld>
</file>

<file path=ppt/theme/theme1.xml><?xml version="1.0" encoding="utf-8"?>
<a:theme xmlns:a="http://schemas.openxmlformats.org/drawingml/2006/main" name="Kristal">
  <a:themeElements>
    <a:clrScheme name="Kristal">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Kristal">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56</TotalTime>
  <Words>1071</Words>
  <Application>Microsoft Office PowerPoint</Application>
  <PresentationFormat>Geniş ekran</PresentationFormat>
  <Paragraphs>75</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Times New Roman</vt:lpstr>
      <vt:lpstr>Trebuchet MS</vt:lpstr>
      <vt:lpstr>Wingdings 3</vt:lpstr>
      <vt:lpstr>Kristal</vt:lpstr>
      <vt:lpstr> Antrenörler İçin Etik ilkeler </vt:lpstr>
      <vt:lpstr>Spor Yöneticileri için Etik İkeler </vt:lpstr>
      <vt:lpstr>Hakemler İçin Etik İlkeler </vt:lpstr>
      <vt:lpstr>Spor Yazarları için Etik İlkeler </vt:lpstr>
      <vt:lpstr>Seyirciler İçin Etik İlkeler </vt:lpstr>
      <vt:lpstr>Spor Bilimciler için Etik İlkeler </vt:lpstr>
      <vt:lpstr>Etik Dışı olaylar ve Yasal Önlemler </vt:lpstr>
      <vt:lpstr>TÜRKİYE DOPİNGLE MÜCADELE KOMİSYONU TÜRKİYE DOPİNGLE MÜCADELE TALİMATI (29 Mart 2019)</vt:lpstr>
      <vt:lpstr>TÜRKİYE DOPİNGLE MÜCADELE KOMİSYONU TÜRKİYE DOPİNGLE MÜCADELE TALİMATI (29 Mart 2019)</vt:lpstr>
      <vt:lpstr>TÜRKİYE DOPİNGLE MÜCADELE KOMİSYONU TÜRKİYE DOPİNGLE MÜCADELE TALİMATI (29 Mart 2019):</vt:lpstr>
      <vt:lpstr>6222 Sayılı Sporda Şiddet Ve Düzensizliğin Önlenmesine Dair Kanuna göre;  </vt:lpstr>
      <vt:lpstr>Gençlik ve Spor Bakanlığı Spor Disiplin Yönetmeliğine göre(13 Temmuz 2019, R. G. 30830): </vt:lpstr>
      <vt:lpstr>Gençlik ve Spor Bakanlığı Spor Disiplin Yönetmeliği(13 Temmuz 2019, R. G. 30830):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Antrenörler İçin Etik ilkeler </dc:title>
  <dc:creator>Oğuz Özbek</dc:creator>
  <cp:lastModifiedBy>hp</cp:lastModifiedBy>
  <cp:revision>11</cp:revision>
  <dcterms:created xsi:type="dcterms:W3CDTF">2018-05-07T21:23:00Z</dcterms:created>
  <dcterms:modified xsi:type="dcterms:W3CDTF">2020-04-27T09:29:25Z</dcterms:modified>
</cp:coreProperties>
</file>