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64EDE8-681A-4EAF-BABC-950326906945}" type="slidenum">
              <a:rPr lang="tr-TR" altLang="en-US" smtClean="0"/>
              <a:pPr/>
              <a:t>3</a:t>
            </a:fld>
            <a:endParaRPr lang="tr-TR" alt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95D129-54EE-4D0D-8E00-B18D2C3DB582}" type="slidenum">
              <a:rPr lang="tr-TR" altLang="en-US" smtClean="0"/>
              <a:pPr/>
              <a:t>4</a:t>
            </a:fld>
            <a:endParaRPr lang="tr-TR" altLang="en-US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8EB018-912D-482A-96C9-9F379732B21A}" type="slidenum">
              <a:rPr lang="tr-TR" altLang="en-US" smtClean="0"/>
              <a:pPr/>
              <a:t>5</a:t>
            </a:fld>
            <a:endParaRPr lang="tr-TR" alt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EB0174-9408-4A1E-BF70-941B66576064}" type="slidenum">
              <a:rPr lang="tr-TR" altLang="en-US" smtClean="0"/>
              <a:pPr/>
              <a:t>6</a:t>
            </a:fld>
            <a:endParaRPr lang="tr-TR" altLang="en-US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137292-F88F-412B-A0DC-F4BC76435160}" type="slidenum">
              <a:rPr lang="tr-TR" altLang="en-US" smtClean="0"/>
              <a:pPr/>
              <a:t>7</a:t>
            </a:fld>
            <a:endParaRPr lang="tr-TR" altLang="en-US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898354-9CF7-4391-917D-9F55D77B661D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3BFA3C-04D5-474F-8AA2-7F14125EBFC3}" type="slidenum">
              <a:rPr lang="tr-TR" altLang="en-US" smtClean="0"/>
              <a:pPr/>
              <a:t>9</a:t>
            </a:fld>
            <a:endParaRPr lang="tr-TR" altLang="en-US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7F5118-B17E-40BE-9B89-97D67864F913}" type="slidenum">
              <a:rPr lang="tr-TR" altLang="en-US" smtClean="0">
                <a:latin typeface="Arial" charset="0"/>
              </a:rPr>
              <a:pPr/>
              <a:t>10</a:t>
            </a:fld>
            <a:endParaRPr lang="tr-TR" altLang="en-US">
              <a:latin typeface="Arial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u="sng">
                <a:latin typeface="Comic Sans MS" pitchFamily="66" charset="0"/>
              </a:rPr>
              <a:t>Erken Tanı</a:t>
            </a:r>
            <a:endParaRPr lang="en-US" altLang="en-US" sz="3200" u="sng">
              <a:latin typeface="Comic Sans MS" pitchFamily="66" charset="0"/>
            </a:endParaRPr>
          </a:p>
        </p:txBody>
      </p:sp>
      <p:sp>
        <p:nvSpPr>
          <p:cNvPr id="972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116013" y="1773238"/>
            <a:ext cx="7113587" cy="4352925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  <a:defRPr/>
            </a:pPr>
            <a:endParaRPr lang="tr-TR" altLang="en-US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tr-TR" altLang="en-US" u="sng" dirty="0">
                <a:latin typeface="Comic Sans MS" panose="030F0702030302020204" pitchFamily="66" charset="0"/>
              </a:rPr>
              <a:t>Kritik dönem</a:t>
            </a:r>
            <a:r>
              <a:rPr lang="tr-TR" altLang="en-US" dirty="0">
                <a:latin typeface="Comic Sans MS" panose="030F0702030302020204" pitchFamily="66" charset="0"/>
              </a:rPr>
              <a:t>, gelişimde deneyimlerin maksimum etkili  olduğu, beyin plastisitesinin en fazla olduğu   olgunlaşma dönemidir.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tr-TR" altLang="en-US" dirty="0"/>
          </a:p>
          <a:p>
            <a:pPr eaLnBrk="1" hangingPunct="1">
              <a:buFont typeface="Arial" pitchFamily="34" charset="0"/>
              <a:buChar char="•"/>
              <a:defRPr/>
            </a:pPr>
            <a:endParaRPr lang="tr-T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u="sng">
                <a:latin typeface="Comic Sans MS" pitchFamily="66" charset="0"/>
              </a:rPr>
              <a:t>Amplifikasyon</a:t>
            </a:r>
            <a:endParaRPr lang="en-US" altLang="en-US" sz="3200" u="sng">
              <a:latin typeface="Comic Sans MS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2875"/>
            <a:ext cx="8686800" cy="4713288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İşitme kaybını ortadan kaldırmaya veya olumsuz etkisini azaltmaya yönelik çeşitli medikal/cerrahi yaklaşımların sonuç vermediği durumlarda, işitme kaybının olumsuz etkilerini gidermeye yönelik  ve kişinin belirli oranlarda işitebilmesini sağlamak amacı ile kullanılan araçlara </a:t>
            </a:r>
            <a:r>
              <a:rPr lang="tr-TR" altLang="en-US" sz="2800" b="1" dirty="0">
                <a:latin typeface="Comic Sans MS" panose="030F0702030302020204" pitchFamily="66" charset="0"/>
              </a:rPr>
              <a:t>‘işitme cihazı’</a:t>
            </a:r>
            <a:r>
              <a:rPr lang="tr-TR" altLang="en-US" sz="2800" dirty="0">
                <a:latin typeface="Comic Sans MS" panose="030F0702030302020204" pitchFamily="66" charset="0"/>
              </a:rPr>
              <a:t> denir. </a:t>
            </a:r>
          </a:p>
          <a:p>
            <a:pPr>
              <a:buFont typeface="Arial" pitchFamily="34" charset="0"/>
              <a:buChar char="•"/>
              <a:defRPr/>
            </a:pPr>
            <a:endParaRPr lang="tr-TR" sz="2800" dirty="0">
              <a:latin typeface="Comic Sans MS" panose="030F0702030302020204" pitchFamily="66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sz="2800" dirty="0">
                <a:latin typeface="Comic Sans MS" panose="030F0702030302020204" pitchFamily="66" charset="0"/>
              </a:rPr>
              <a:t>İşitme Cihazı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sz="2800" dirty="0">
                <a:latin typeface="Comic Sans MS" panose="030F0702030302020204" pitchFamily="66" charset="0"/>
              </a:rPr>
              <a:t>Koklear İmplant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İçerik Yer Tutucusu"/>
          <p:cNvSpPr>
            <a:spLocks noGrp="1"/>
          </p:cNvSpPr>
          <p:nvPr>
            <p:ph idx="1"/>
          </p:nvPr>
        </p:nvSpPr>
        <p:spPr>
          <a:xfrm>
            <a:off x="107950" y="549275"/>
            <a:ext cx="8928100" cy="5457825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sz="2800" dirty="0">
                <a:latin typeface="Comic Sans MS" panose="030F0702030302020204" pitchFamily="66" charset="0"/>
              </a:rPr>
              <a:t>Kaybın teşhis edildiği en erken dönemde (3 aylık bir bebekte) fizyolojik ve psikolojik yoksunluğu önlemek için işitme cihazı önerilmelidir.</a:t>
            </a:r>
            <a:endParaRPr lang="en-US" sz="2800" dirty="0">
              <a:latin typeface="Comic Sans MS" panose="030F0702030302020204" pitchFamily="66" charset="0"/>
            </a:endParaRPr>
          </a:p>
          <a:p>
            <a:pPr>
              <a:defRPr/>
            </a:pPr>
            <a:endParaRPr lang="tr-TR" sz="28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sz="2800" dirty="0">
                <a:latin typeface="Comic Sans MS" panose="030F0702030302020204" pitchFamily="66" charset="0"/>
              </a:rPr>
              <a:t>İşitme cihazının temel kullanım amacı; işitme kayıplı kişinin, günlük konuşma seslerini ve çevre seslerini duyarak dil gelişimini tamamlaması, konuşulanları anlaması ve kendini konuşarak ifade edebilmesidir. </a:t>
            </a:r>
          </a:p>
          <a:p>
            <a:pPr marL="0" indent="0">
              <a:buFont typeface="Arial" pitchFamily="34" charset="0"/>
              <a:buNone/>
              <a:defRPr/>
            </a:pPr>
            <a:endParaRPr lang="tr-TR" sz="28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Doğru ve etkili cihaz seçiminde ve uygulamasında; kulak burun boğaz uzmanı, odyoloji uzmanı, sertifikalı işitme cihazı satıcısı disiplinlerinin ortak hareketleri önemlidir.</a:t>
            </a:r>
          </a:p>
          <a:p>
            <a:pPr marL="0" indent="0">
              <a:buFont typeface="Arial" pitchFamily="34" charset="0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54550" y="333375"/>
            <a:ext cx="3816350" cy="3743325"/>
          </a:xfrm>
          <a:noFill/>
        </p:spPr>
      </p:pic>
      <p:pic>
        <p:nvPicPr>
          <p:cNvPr id="82947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95288" y="333375"/>
            <a:ext cx="3960812" cy="3836988"/>
          </a:xfrm>
          <a:noFill/>
        </p:spPr>
      </p:pic>
      <p:sp>
        <p:nvSpPr>
          <p:cNvPr id="82948" name="Rectangle 5"/>
          <p:cNvSpPr>
            <a:spLocks noChangeArrowheads="1"/>
          </p:cNvSpPr>
          <p:nvPr/>
        </p:nvSpPr>
        <p:spPr bwMode="auto">
          <a:xfrm>
            <a:off x="323850" y="4170363"/>
            <a:ext cx="8610600" cy="230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tr-TR" altLang="en-US" sz="2400">
                <a:latin typeface="Comic Sans MS" pitchFamily="66" charset="0"/>
              </a:rPr>
              <a:t>Tamamen kanal içi (Completely In the Canal- CIC)-1</a:t>
            </a:r>
            <a:endParaRPr lang="en-US" altLang="en-US" sz="2400">
              <a:latin typeface="Comic Sans MS" pitchFamily="66" charset="0"/>
            </a:endParaRPr>
          </a:p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Kanal içi (In The Canal- ITC)-2</a:t>
            </a:r>
            <a:endParaRPr lang="en-US" altLang="en-US" sz="2400">
              <a:latin typeface="Comic Sans MS" pitchFamily="66" charset="0"/>
            </a:endParaRPr>
          </a:p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Kulak içi (In The Ear- ITE)-3</a:t>
            </a:r>
            <a:endParaRPr lang="en-US" altLang="en-US" sz="2400">
              <a:latin typeface="Comic Sans MS" pitchFamily="66" charset="0"/>
            </a:endParaRPr>
          </a:p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Kulak arkası (Behind The Ear- BTE)-4 </a:t>
            </a:r>
            <a:endParaRPr lang="en-US" altLang="en-US" sz="2400">
              <a:latin typeface="Comic Sans MS" pitchFamily="66" charset="0"/>
            </a:endParaRPr>
          </a:p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Cep tipi</a:t>
            </a:r>
            <a:endParaRPr lang="en-US" altLang="en-US" sz="2400">
              <a:latin typeface="Comic Sans MS" pitchFamily="66" charset="0"/>
            </a:endParaRPr>
          </a:p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Gözlük tipi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3200" b="1" u="sng">
                <a:solidFill>
                  <a:srgbClr val="000000"/>
                </a:solidFill>
                <a:latin typeface="Comic Sans MS" pitchFamily="66" charset="0"/>
              </a:rPr>
              <a:t>Tek Taraflı İşitme Kaybı</a:t>
            </a:r>
          </a:p>
        </p:txBody>
      </p:sp>
      <p:sp>
        <p:nvSpPr>
          <p:cNvPr id="7168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13787" cy="4967287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Tek taraflı işitme kaybı bir kulağın normal sınırlarda işitmeye sahip olması ve diğerinde en az hafif derecede işitme kaybının bulunmasıdır.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Bu çocuklar seslerin ne taraftan geldiğini anlamakta güçlük çekerler.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Özellikle ortamda gürültü varsa konuşmayı anlama bozulur.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Grup içi konuşmaları anlama zorlaşır.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Bu çocuklar konuşmayı anlamak için güç sarfetmek zorunda olduklarından sınıfta dikkat dağınıklığı ve kaygılı bir tutum içinde olabilirler. Bu nedenle davranış sorunları görülebilir.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Eğitimsel zorluklar açısından risk altındadırlar.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000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Etyolojisi,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Tipi, 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Oluş zamanı 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Prelingual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Perilingual 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Postlingual oluşu,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Derecesi,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Konfigürasyonu ve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Süresi ile belirlenir.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en-US" sz="2000" dirty="0"/>
              <a:t>	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28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br>
              <a:rPr lang="tr-TR" altLang="en-US" sz="3200" u="sng">
                <a:latin typeface="Comic Sans MS" pitchFamily="66" charset="0"/>
              </a:rPr>
            </a:br>
            <a:br>
              <a:rPr lang="tr-TR" altLang="en-US" sz="3200" u="sng">
                <a:latin typeface="Comic Sans MS" pitchFamily="66" charset="0"/>
              </a:rPr>
            </a:br>
            <a:br>
              <a:rPr lang="tr-TR" altLang="en-US" sz="3200" u="sng">
                <a:latin typeface="Comic Sans MS" pitchFamily="66" charset="0"/>
              </a:rPr>
            </a:br>
            <a:r>
              <a:rPr lang="tr-TR" altLang="en-US" sz="3200" u="sng">
                <a:latin typeface="Comic Sans MS" pitchFamily="66" charset="0"/>
              </a:rPr>
              <a:t>İşitme kaybının meydana getirdiği  </a:t>
            </a:r>
            <a:br>
              <a:rPr lang="tr-TR" altLang="en-US" sz="3200" u="sng">
                <a:latin typeface="Comic Sans MS" pitchFamily="66" charset="0"/>
              </a:rPr>
            </a:br>
            <a:r>
              <a:rPr lang="tr-TR" altLang="en-US" sz="3200" u="sng">
                <a:latin typeface="Comic Sans MS" pitchFamily="66" charset="0"/>
              </a:rPr>
              <a:t>negatif etkilerin derecesi; </a:t>
            </a:r>
            <a:br>
              <a:rPr lang="tr-TR" altLang="en-US" u="sng"/>
            </a:br>
            <a:endParaRPr lang="en-US" altLang="en-US" u="sn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sz="2800">
                <a:latin typeface="Comic Sans MS" pitchFamily="66" charset="0"/>
              </a:rPr>
              <a:t>Tek başına işitme kaybı çocuğun tüm gelişim alanlarını etkilediği gibi;</a:t>
            </a:r>
          </a:p>
          <a:p>
            <a:pPr eaLnBrk="1" hangingPunct="1"/>
            <a:endParaRPr lang="tr-TR" altLang="en-US" sz="2800">
              <a:latin typeface="Comic Sans MS" pitchFamily="66" charset="0"/>
            </a:endParaRP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İşitme kaybını meydana getiren neden, (Menenjit, rubella, CMV, diğer sendromlar) diğer gelişim alanlarında da bozukluklara yol açabilmektedir</a:t>
            </a:r>
            <a:r>
              <a:rPr lang="tr-TR" altLang="en-US">
                <a:latin typeface="Comic Sans MS" pitchFamily="66" charset="0"/>
              </a:rPr>
              <a:t>. </a:t>
            </a: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u="sng">
                <a:latin typeface="Comic Sans MS" pitchFamily="66" charset="0"/>
              </a:rPr>
              <a:t>İŞİTME KAYBI ETYOLOJİSİ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520112" cy="4992687"/>
          </a:xfrm>
        </p:spPr>
        <p:txBody>
          <a:bodyPr/>
          <a:lstStyle/>
          <a:p>
            <a:pPr eaLnBrk="1" hangingPunct="1"/>
            <a:r>
              <a:rPr lang="tr-TR" altLang="en-US" sz="2800">
                <a:latin typeface="Comic Sans MS" pitchFamily="66" charset="0"/>
              </a:rPr>
              <a:t>Sensöri-nöral tip işitme kaybı</a:t>
            </a:r>
          </a:p>
          <a:p>
            <a:pPr lvl="1" eaLnBrk="1" hangingPunct="1"/>
            <a:r>
              <a:rPr lang="tr-TR" altLang="en-US" sz="2400">
                <a:latin typeface="Comic Sans MS" pitchFamily="66" charset="0"/>
              </a:rPr>
              <a:t>İşitme duyarlılığı </a:t>
            </a:r>
          </a:p>
          <a:p>
            <a:pPr lvl="1" eaLnBrk="1" hangingPunct="1"/>
            <a:r>
              <a:rPr lang="tr-TR" altLang="en-US" sz="2400">
                <a:latin typeface="Comic Sans MS" pitchFamily="66" charset="0"/>
              </a:rPr>
              <a:t>Konuşmanın diskriminasyonu </a:t>
            </a:r>
          </a:p>
          <a:p>
            <a:pPr lvl="1" eaLnBrk="1" hangingPunct="1"/>
            <a:r>
              <a:rPr lang="tr-TR" altLang="en-US" sz="2400">
                <a:latin typeface="Comic Sans MS" pitchFamily="66" charset="0"/>
              </a:rPr>
              <a:t>Konuşmanın anlaşılması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Sensörinöral işitme kaybında işitme yollarının hasara uğraması ile kişinin analiz yapma ve nöral kodlama fonksiyonu etkilenir. 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Sentral işitme kaybında ise duyma sorunu yokken anlama sorunu vardır.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tr-TR" altLang="en-US">
                <a:latin typeface="Comic Sans MS" pitchFamily="66" charset="0"/>
              </a:rPr>
              <a:t> 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u="sng">
                <a:latin typeface="Comic Sans MS" pitchFamily="66" charset="0"/>
              </a:rPr>
              <a:t>İşitme Kaybının Tipi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82550" y="476250"/>
            <a:ext cx="8882063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İşitme kaybının derecesi arttıkça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altLang="en-US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				Akademik başarı düşer.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 marL="0" indent="0" eaLnBrk="1" hangingPunct="1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	Erken okul yıllarında sürekli devam eden hafif derecedeki işitme kaybının bile çocuğun tüm eğitimsel performansı üzerine olumsuz  etkilerinin olabileceği bilinmektedir.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tr-TR" altLang="en-US" sz="2000" dirty="0"/>
          </a:p>
        </p:txBody>
      </p:sp>
      <p:sp>
        <p:nvSpPr>
          <p:cNvPr id="3" name="5-Point Star 2"/>
          <p:cNvSpPr/>
          <p:nvPr/>
        </p:nvSpPr>
        <p:spPr>
          <a:xfrm>
            <a:off x="82550" y="3357563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Up Arrow 3"/>
          <p:cNvSpPr/>
          <p:nvPr/>
        </p:nvSpPr>
        <p:spPr>
          <a:xfrm>
            <a:off x="6657975" y="188913"/>
            <a:ext cx="484188" cy="97790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2411413" y="1381125"/>
            <a:ext cx="484187" cy="9779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3" descr="sesodyogam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50825" y="631825"/>
            <a:ext cx="8642350" cy="5173663"/>
          </a:xfr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latin typeface="Comic Sans MS" panose="030F0702030302020204" pitchFamily="66" charset="0"/>
              </a:rPr>
              <a:t>İ</a:t>
            </a:r>
            <a:r>
              <a:rPr lang="tr-TR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şitme Kaybının Konfigürasyonu </a:t>
            </a:r>
            <a:br>
              <a:rPr lang="tr-TR" sz="3600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endParaRPr lang="tr-TR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6804" name="Rectangle 1"/>
          <p:cNvSpPr>
            <a:spLocks noChangeArrowheads="1"/>
          </p:cNvSpPr>
          <p:nvPr/>
        </p:nvSpPr>
        <p:spPr bwMode="auto">
          <a:xfrm>
            <a:off x="185738" y="5732463"/>
            <a:ext cx="36734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b="1">
                <a:latin typeface="Comic Sans MS" pitchFamily="66" charset="0"/>
              </a:rPr>
              <a:t>Sesli (vowel) fonemler</a:t>
            </a:r>
            <a:r>
              <a:rPr lang="en-US" altLang="en-US" b="1">
                <a:latin typeface="Comic Sans MS" pitchFamily="66" charset="0"/>
              </a:rPr>
              <a:t> </a:t>
            </a:r>
          </a:p>
          <a:p>
            <a:r>
              <a:rPr lang="tr-TR" altLang="en-US" b="1">
                <a:latin typeface="Comic Sans MS" pitchFamily="66" charset="0"/>
              </a:rPr>
              <a:t>a</a:t>
            </a:r>
            <a:r>
              <a:rPr lang="en-US" altLang="en-US" b="1">
                <a:latin typeface="Comic Sans MS" pitchFamily="66" charset="0"/>
              </a:rPr>
              <a:t>l</a:t>
            </a:r>
            <a:r>
              <a:rPr lang="tr-TR" altLang="en-US" b="1">
                <a:latin typeface="Comic Sans MS" pitchFamily="66" charset="0"/>
              </a:rPr>
              <a:t>çak frekans (60–500 Hz</a:t>
            </a:r>
            <a:r>
              <a:rPr lang="en-US" altLang="en-US" b="1">
                <a:latin typeface="Comic Sans MS" pitchFamily="66" charset="0"/>
              </a:rPr>
              <a:t>)</a:t>
            </a:r>
            <a:r>
              <a:rPr lang="tr-TR" altLang="en-US" b="1">
                <a:latin typeface="Comic Sans MS" pitchFamily="66" charset="0"/>
              </a:rPr>
              <a:t> </a:t>
            </a:r>
            <a:endParaRPr lang="en-US" altLang="en-US" b="1">
              <a:latin typeface="Comic Sans MS" pitchFamily="66" charset="0"/>
            </a:endParaRPr>
          </a:p>
          <a:p>
            <a:r>
              <a:rPr lang="tr-TR" altLang="en-US" b="1">
                <a:latin typeface="Comic Sans MS" pitchFamily="66" charset="0"/>
              </a:rPr>
              <a:t>/a/, /o/, /m/, /n/ ).</a:t>
            </a:r>
            <a:endParaRPr lang="en-US" altLang="en-US" b="1">
              <a:latin typeface="Comic Sans MS" pitchFamily="66" charset="0"/>
            </a:endParaRPr>
          </a:p>
        </p:txBody>
      </p:sp>
      <p:sp>
        <p:nvSpPr>
          <p:cNvPr id="76805" name="Rectangle 2"/>
          <p:cNvSpPr>
            <a:spLocks noChangeArrowheads="1"/>
          </p:cNvSpPr>
          <p:nvPr/>
        </p:nvSpPr>
        <p:spPr bwMode="auto">
          <a:xfrm>
            <a:off x="4427538" y="5732463"/>
            <a:ext cx="457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b="1">
                <a:latin typeface="Comic Sans MS" pitchFamily="66" charset="0"/>
              </a:rPr>
              <a:t>Sessiz (consonant) fonemler </a:t>
            </a:r>
            <a:endParaRPr lang="en-US" altLang="en-US" b="1">
              <a:latin typeface="Comic Sans MS" pitchFamily="66" charset="0"/>
            </a:endParaRPr>
          </a:p>
          <a:p>
            <a:r>
              <a:rPr lang="tr-TR" altLang="en-US" b="1">
                <a:latin typeface="Comic Sans MS" pitchFamily="66" charset="0"/>
              </a:rPr>
              <a:t>ota ve yüksek frekans (1000–8000 Hz</a:t>
            </a:r>
            <a:r>
              <a:rPr lang="en-US" altLang="en-US" b="1">
                <a:latin typeface="Comic Sans MS" pitchFamily="66" charset="0"/>
              </a:rPr>
              <a:t>)</a:t>
            </a:r>
            <a:r>
              <a:rPr lang="tr-TR" altLang="en-US" b="1">
                <a:latin typeface="Comic Sans MS" pitchFamily="66" charset="0"/>
              </a:rPr>
              <a:t> /ç/, /s/, /f/, /ş/) </a:t>
            </a:r>
            <a:endParaRPr lang="en-US" altLang="en-US" b="1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857250"/>
            <a:ext cx="9144000" cy="5786438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tr-TR" dirty="0"/>
              <a:t> </a:t>
            </a:r>
            <a:r>
              <a:rPr lang="tr-TR" sz="2800" dirty="0">
                <a:latin typeface="Comic Sans MS" panose="030F0702030302020204" pitchFamily="66" charset="0"/>
              </a:rPr>
              <a:t>Günlük konuşma içerisinde yer alan konuşmaları duymak için işitmenin </a:t>
            </a:r>
            <a:r>
              <a:rPr lang="tr-TR" sz="2800" u="sng" dirty="0">
                <a:latin typeface="Comic Sans MS" panose="030F0702030302020204" pitchFamily="66" charset="0"/>
              </a:rPr>
              <a:t>konuşma muzu </a:t>
            </a:r>
            <a:r>
              <a:rPr lang="tr-TR" sz="2800" dirty="0">
                <a:latin typeface="Comic Sans MS" panose="030F0702030302020204" pitchFamily="66" charset="0"/>
              </a:rPr>
              <a:t>içerisinde yer alması gerekmektedir. </a:t>
            </a:r>
          </a:p>
          <a:p>
            <a:pPr>
              <a:buFont typeface="Arial" charset="0"/>
              <a:buNone/>
              <a:defRPr/>
            </a:pPr>
            <a:endParaRPr lang="tr-TR" sz="2800" dirty="0">
              <a:latin typeface="Comic Sans MS" panose="030F0702030302020204" pitchFamily="66" charset="0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tr-TR" sz="2400" b="1" dirty="0">
                <a:latin typeface="Comic Sans MS" panose="030F0702030302020204" pitchFamily="66" charset="0"/>
              </a:rPr>
              <a:t>İşitme eşikleri bu alanın alt sınırında ise konuşmanın %10’u,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sz="2400" b="1" dirty="0">
                <a:latin typeface="Comic Sans MS" panose="030F0702030302020204" pitchFamily="66" charset="0"/>
              </a:rPr>
              <a:t>işitme eşikleri bu alanın üst sınırında ise konuşmanın %90’nı duyulabilmaktedir. </a:t>
            </a:r>
          </a:p>
          <a:p>
            <a:pPr marL="457200" lvl="1" indent="0">
              <a:buFont typeface="Arial" pitchFamily="34" charset="0"/>
              <a:buNone/>
              <a:defRPr/>
            </a:pPr>
            <a:endParaRPr lang="tr-TR" altLang="en-US" sz="2400" b="1" dirty="0">
              <a:latin typeface="Comic Sans MS" panose="030F0702030302020204" pitchFamily="66" charset="0"/>
            </a:endParaRPr>
          </a:p>
          <a:p>
            <a:pPr marL="457200" lvl="1" indent="0">
              <a:buFont typeface="Arial" pitchFamily="34" charset="0"/>
              <a:buNone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	Çocuk sesleri doğru bir şekilde duyamıyorsa veya hatalı bir şekilde anlıyorsa, çocuğun bu sesleri doğru bir şekilde üretmesi zordur. </a:t>
            </a:r>
          </a:p>
          <a:p>
            <a:pPr marL="457200" lvl="1" indent="0">
              <a:buFont typeface="Arial" pitchFamily="34" charset="0"/>
              <a:buNone/>
              <a:defRPr/>
            </a:pPr>
            <a:endParaRPr lang="tr-TR" sz="2400" b="1" u="sng" dirty="0">
              <a:latin typeface="Comic Sans MS" panose="030F0702030302020204" pitchFamily="66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82550" y="45085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idx="1"/>
          </p:nvPr>
        </p:nvSpPr>
        <p:spPr>
          <a:xfrm>
            <a:off x="517525" y="1628775"/>
            <a:ext cx="8507413" cy="5068888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Tanı yaşı (erken)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Amplifikasyon (Uygun)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Re/habilitasyon (Uygun)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	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tr-TR" altLang="en-US" dirty="0">
                <a:latin typeface="Comic Sans MS" panose="030F0702030302020204" pitchFamily="66" charset="0"/>
              </a:rPr>
              <a:t>	</a:t>
            </a:r>
            <a:r>
              <a:rPr lang="tr-TR" altLang="en-US" sz="2800" dirty="0">
                <a:latin typeface="Comic Sans MS" panose="030F0702030302020204" pitchFamily="66" charset="0"/>
              </a:rPr>
              <a:t>Amplifikasyon ve/veya rehabilitasyona 	başlamadan önceki sürenin mümkün olduğu kadar kısa olması çocuğun gelişimi açısından son derece önemlidir. Süre arttıkça çocuğun tüm alanlardaki (dil/konuşmanın gelişimi, akademik başarı...) gelişimi kötü yönde etkilenir.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96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3200" u="sng">
                <a:latin typeface="Comic Sans MS" pitchFamily="66" charset="0"/>
              </a:rPr>
              <a:t>İşitme Kaybının Süresi</a:t>
            </a:r>
          </a:p>
        </p:txBody>
      </p:sp>
      <p:sp>
        <p:nvSpPr>
          <p:cNvPr id="7" name="5-Point Star 6"/>
          <p:cNvSpPr/>
          <p:nvPr/>
        </p:nvSpPr>
        <p:spPr>
          <a:xfrm>
            <a:off x="554038" y="371633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890</Words>
  <Application>Microsoft Office PowerPoint</Application>
  <PresentationFormat>Ekran Gösterisi (4:3)</PresentationFormat>
  <Paragraphs>96</Paragraphs>
  <Slides>14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Comic Sans MS</vt:lpstr>
      <vt:lpstr>Verdana</vt:lpstr>
      <vt:lpstr>Wingdings</vt:lpstr>
      <vt:lpstr>Ofis Teması</vt:lpstr>
      <vt:lpstr>Grafik</vt:lpstr>
      <vt:lpstr> CGM312 DİL VE KONUŞMA BOZUKLUKLARI Çocuk Gelişimi Yrd. Doç. Suna YILMAZ</vt:lpstr>
      <vt:lpstr>Tek Taraflı İşitme Kaybı</vt:lpstr>
      <vt:lpstr>   İşitme kaybının meydana getirdiği   negatif etkilerin derecesi;  </vt:lpstr>
      <vt:lpstr>İŞİTME KAYBI ETYOLOJİSİ</vt:lpstr>
      <vt:lpstr>İşitme Kaybının Tipi</vt:lpstr>
      <vt:lpstr>PowerPoint Sunusu</vt:lpstr>
      <vt:lpstr>İşitme Kaybının Konfigürasyonu  </vt:lpstr>
      <vt:lpstr>PowerPoint Sunusu</vt:lpstr>
      <vt:lpstr>İşitme Kaybının Süresi</vt:lpstr>
      <vt:lpstr>Erken Tanı</vt:lpstr>
      <vt:lpstr>Amplifikasyon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12</cp:revision>
  <dcterms:created xsi:type="dcterms:W3CDTF">2019-03-14T14:20:54Z</dcterms:created>
  <dcterms:modified xsi:type="dcterms:W3CDTF">2021-12-06T04:57:26Z</dcterms:modified>
</cp:coreProperties>
</file>