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4" r:id="rId6"/>
    <p:sldId id="263" r:id="rId7"/>
    <p:sldId id="264" r:id="rId8"/>
    <p:sldId id="265" r:id="rId9"/>
    <p:sldId id="277" r:id="rId10"/>
    <p:sldId id="278" r:id="rId11"/>
    <p:sldId id="266" r:id="rId12"/>
    <p:sldId id="267" r:id="rId13"/>
    <p:sldId id="279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5OwUACjBChA" TargetMode="External"/><Relationship Id="rId2" Type="http://schemas.openxmlformats.org/officeDocument/2006/relationships/hyperlink" Target="http://www.youtube.com/watch?v=2s7f8mBwnk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N6P0TYx5-sw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600450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BBY428 Metin Analitiği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0" y="3600451"/>
            <a:ext cx="9144000" cy="3257549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Prof.Dr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. Tülay Oğuz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tr-TR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Lovins</a:t>
            </a:r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Algoritması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Sonek Listesinin oluşturulması: </a:t>
            </a:r>
          </a:p>
          <a:p>
            <a:pPr lvl="1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Tek sınıflı sonek listesi kullanılır;</a:t>
            </a:r>
          </a:p>
          <a:p>
            <a:pPr lvl="1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260 sonek 11 altkümeye bölünür.;</a:t>
            </a:r>
          </a:p>
          <a:p>
            <a:pPr lvl="1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Ekler, azalan uzunlukları uyarınca depolanır; kendi içlerinde alfabetiğe sokulur;</a:t>
            </a:r>
          </a:p>
          <a:p>
            <a:pPr lvl="1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Her sonek için</a:t>
            </a:r>
          </a:p>
          <a:p>
            <a:pPr lvl="1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	başlık (uzunluk bilgisi)</a:t>
            </a:r>
          </a:p>
          <a:p>
            <a:pPr lvl="1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	koşul kodu (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alfabenn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bir harfi olup bağlamsal sınırlılığı gösterir;)</a:t>
            </a:r>
          </a:p>
          <a:p>
            <a:pPr lvl="1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	geri taşıma sınırlılığı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Porter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Algoritması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1">
              <a:lumMod val="85000"/>
            </a:schemeClr>
          </a:solidFill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Tekrarlama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iteration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Sözcük + </a:t>
            </a:r>
            <a:r>
              <a:rPr lang="tr-TR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ek3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tr-TR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tr-TR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ek1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……ekler belirli bir sıra izleyerek sözcükle bitişir.  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Dolayısıyla sonek sınıfları vardır. Bunlara sıralı sınıflar denir.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Tek bir sınıf içinde birden fazla eşleşme olmaz.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İngilizce için en son sıra sınıfta –s, -ed, -es ekleri bulunur.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İstisnai durumlar da vardır: Fiilden türetilmiş sıfatlarda görülür.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tr-TR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Porter</a:t>
            </a:r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Algoritması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Related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(-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ness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   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willing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ness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disintrest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(-ed) 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(--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ness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None/>
            </a:pP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Porter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orijinal çalışmasında 60 </a:t>
            </a:r>
            <a:r>
              <a:rPr lang="tr-TR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sonek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2 </a:t>
            </a:r>
            <a:r>
              <a:rPr lang="tr-TR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yeniden kodlama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kuralı ve tek tip bir </a:t>
            </a:r>
            <a:r>
              <a:rPr lang="tr-TR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bağlam duyarlılık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kuralı kullanmıştır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Tekrarlamada sorun, 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ne kadar sıra sınıf olacak?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herbir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sıra sınıfta hangi ekler yer alacak?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Bir sıra sınıfın elemanları nasıl sıralanacak?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Yararlı Linkler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smtClean="0"/>
              <a:t>2 - 4 - Word </a:t>
            </a:r>
            <a:r>
              <a:rPr lang="tr-TR" b="1" dirty="0" err="1" smtClean="0"/>
              <a:t>Normalization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Stemming</a:t>
            </a:r>
            <a:r>
              <a:rPr lang="tr-TR" b="1" dirty="0" smtClean="0"/>
              <a:t> - Stanford NLP - </a:t>
            </a:r>
            <a:r>
              <a:rPr lang="tr-TR" b="1" dirty="0" err="1" smtClean="0"/>
              <a:t>Professor</a:t>
            </a:r>
            <a:r>
              <a:rPr lang="tr-TR" b="1" dirty="0" smtClean="0"/>
              <a:t> Dan </a:t>
            </a:r>
            <a:r>
              <a:rPr lang="tr-TR" b="1" dirty="0" err="1" smtClean="0"/>
              <a:t>Jurafsky</a:t>
            </a:r>
            <a:endParaRPr lang="tr-TR" dirty="0" smtClean="0"/>
          </a:p>
          <a:p>
            <a:r>
              <a:rPr lang="tr-TR" b="1" u="sng" dirty="0" smtClean="0">
                <a:hlinkClick r:id="rId2"/>
              </a:rPr>
              <a:t>http://www.</a:t>
            </a:r>
            <a:r>
              <a:rPr lang="tr-TR" b="1" u="sng" dirty="0" err="1" smtClean="0">
                <a:hlinkClick r:id="rId2"/>
              </a:rPr>
              <a:t>youtube</a:t>
            </a:r>
            <a:r>
              <a:rPr lang="tr-TR" b="1" u="sng" dirty="0" smtClean="0">
                <a:hlinkClick r:id="rId2"/>
              </a:rPr>
              <a:t>.com/</a:t>
            </a:r>
            <a:r>
              <a:rPr lang="tr-TR" b="1" u="sng" dirty="0" err="1" smtClean="0">
                <a:hlinkClick r:id="rId2"/>
              </a:rPr>
              <a:t>watch</a:t>
            </a:r>
            <a:r>
              <a:rPr lang="tr-TR" b="1" u="sng" dirty="0" smtClean="0">
                <a:hlinkClick r:id="rId2"/>
              </a:rPr>
              <a:t>?v=2s7f8mBwnko</a:t>
            </a:r>
            <a:endParaRPr lang="tr-TR" b="1" u="sng" dirty="0" smtClean="0"/>
          </a:p>
          <a:p>
            <a:pPr>
              <a:buNone/>
            </a:pPr>
            <a:endParaRPr lang="tr-TR" b="1" u="sng" dirty="0" smtClean="0"/>
          </a:p>
          <a:p>
            <a:r>
              <a:rPr lang="tr-TR" b="1" dirty="0" smtClean="0"/>
              <a:t>NGram Viewer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Discussion</a:t>
            </a:r>
            <a:r>
              <a:rPr lang="tr-TR" b="1" dirty="0" smtClean="0"/>
              <a:t> </a:t>
            </a:r>
            <a:r>
              <a:rPr lang="tr-TR" b="1" dirty="0" err="1" smtClean="0"/>
              <a:t>Boards</a:t>
            </a:r>
            <a:r>
              <a:rPr lang="tr-TR" b="1" dirty="0" smtClean="0"/>
              <a:t> </a:t>
            </a:r>
            <a:endParaRPr lang="tr-TR" dirty="0" smtClean="0"/>
          </a:p>
          <a:p>
            <a:r>
              <a:rPr lang="tr-TR" b="1" u="sng" dirty="0" smtClean="0">
                <a:hlinkClick r:id="rId3"/>
              </a:rPr>
              <a:t>http://www.</a:t>
            </a:r>
            <a:r>
              <a:rPr lang="tr-TR" b="1" u="sng" dirty="0" err="1" smtClean="0">
                <a:hlinkClick r:id="rId3"/>
              </a:rPr>
              <a:t>youtube</a:t>
            </a:r>
            <a:r>
              <a:rPr lang="tr-TR" b="1" u="sng" dirty="0" smtClean="0">
                <a:hlinkClick r:id="rId3"/>
              </a:rPr>
              <a:t>.com/</a:t>
            </a:r>
            <a:r>
              <a:rPr lang="tr-TR" b="1" u="sng" dirty="0" err="1" smtClean="0">
                <a:hlinkClick r:id="rId3"/>
              </a:rPr>
              <a:t>watch</a:t>
            </a:r>
            <a:r>
              <a:rPr lang="tr-TR" b="1" u="sng" dirty="0" smtClean="0">
                <a:hlinkClick r:id="rId3"/>
              </a:rPr>
              <a:t>?v=5OwUACjBChA</a:t>
            </a:r>
            <a:endParaRPr lang="tr-TR" b="1" u="sng" dirty="0" smtClean="0"/>
          </a:p>
          <a:p>
            <a:endParaRPr lang="tr-TR" dirty="0" smtClean="0"/>
          </a:p>
          <a:p>
            <a:r>
              <a:rPr lang="tr-TR" b="1" dirty="0" err="1" smtClean="0"/>
              <a:t>Google</a:t>
            </a:r>
            <a:r>
              <a:rPr lang="tr-TR" b="1" dirty="0" smtClean="0"/>
              <a:t> N Gram </a:t>
            </a:r>
            <a:r>
              <a:rPr lang="tr-TR" b="1" dirty="0" err="1" smtClean="0"/>
              <a:t>Viewer</a:t>
            </a:r>
            <a:r>
              <a:rPr lang="tr-TR" b="1" dirty="0" smtClean="0"/>
              <a:t> </a:t>
            </a:r>
            <a:endParaRPr lang="tr-TR" dirty="0" smtClean="0"/>
          </a:p>
          <a:p>
            <a:r>
              <a:rPr lang="tr-TR" b="1" u="sng" dirty="0" smtClean="0">
                <a:hlinkClick r:id="rId4"/>
              </a:rPr>
              <a:t>http://www.</a:t>
            </a:r>
            <a:r>
              <a:rPr lang="tr-TR" b="1" u="sng" dirty="0" err="1" smtClean="0">
                <a:hlinkClick r:id="rId4"/>
              </a:rPr>
              <a:t>youtube</a:t>
            </a:r>
            <a:r>
              <a:rPr lang="tr-TR" b="1" u="sng" dirty="0" smtClean="0">
                <a:hlinkClick r:id="rId4"/>
              </a:rPr>
              <a:t>.com/</a:t>
            </a:r>
            <a:r>
              <a:rPr lang="tr-TR" b="1" u="sng" dirty="0" err="1" smtClean="0">
                <a:hlinkClick r:id="rId4"/>
              </a:rPr>
              <a:t>watch</a:t>
            </a:r>
            <a:r>
              <a:rPr lang="tr-TR" b="1" u="sng" dirty="0" smtClean="0">
                <a:hlinkClick r:id="rId4"/>
              </a:rPr>
              <a:t>?v=N6P0TYx5-</a:t>
            </a:r>
            <a:r>
              <a:rPr lang="tr-TR" b="1" u="sng" dirty="0" err="1" smtClean="0">
                <a:hlinkClick r:id="rId4"/>
              </a:rPr>
              <a:t>sw</a:t>
            </a:r>
            <a:endParaRPr lang="tr-TR" b="1" u="sng" dirty="0" smtClean="0"/>
          </a:p>
          <a:p>
            <a:endParaRPr lang="tr-TR" dirty="0" smtClean="0"/>
          </a:p>
          <a:p>
            <a:r>
              <a:rPr lang="tr-TR" b="1" dirty="0" err="1" smtClean="0"/>
              <a:t>What</a:t>
            </a:r>
            <a:r>
              <a:rPr lang="tr-TR" b="1" dirty="0" smtClean="0"/>
              <a:t> </a:t>
            </a:r>
            <a:r>
              <a:rPr lang="tr-TR" b="1" dirty="0" err="1" smtClean="0"/>
              <a:t>we</a:t>
            </a:r>
            <a:r>
              <a:rPr lang="tr-TR" b="1" dirty="0" smtClean="0"/>
              <a:t> </a:t>
            </a:r>
            <a:r>
              <a:rPr lang="tr-TR" b="1" dirty="0" err="1" smtClean="0"/>
              <a:t>learned</a:t>
            </a:r>
            <a:r>
              <a:rPr lang="tr-TR" b="1" dirty="0" smtClean="0"/>
              <a:t> </a:t>
            </a:r>
            <a:r>
              <a:rPr lang="tr-TR" b="1" dirty="0" err="1" smtClean="0"/>
              <a:t>from</a:t>
            </a:r>
            <a:r>
              <a:rPr lang="tr-TR" b="1" dirty="0" smtClean="0"/>
              <a:t> 5 </a:t>
            </a:r>
            <a:r>
              <a:rPr lang="tr-TR" b="1" dirty="0" err="1" smtClean="0"/>
              <a:t>million</a:t>
            </a:r>
            <a:r>
              <a:rPr lang="tr-TR" b="1" dirty="0" smtClean="0"/>
              <a:t> </a:t>
            </a:r>
            <a:r>
              <a:rPr lang="tr-TR" b="1" dirty="0" err="1" smtClean="0"/>
              <a:t>books</a:t>
            </a:r>
            <a:r>
              <a:rPr lang="tr-TR" b="1" dirty="0" smtClean="0"/>
              <a:t> </a:t>
            </a:r>
            <a:endParaRPr lang="tr-TR" dirty="0" smtClean="0"/>
          </a:p>
          <a:p>
            <a:r>
              <a:rPr lang="tr-TR" b="1" dirty="0" smtClean="0"/>
              <a:t>http://www.</a:t>
            </a:r>
            <a:r>
              <a:rPr lang="tr-TR" b="1" dirty="0" err="1" smtClean="0"/>
              <a:t>youtube</a:t>
            </a:r>
            <a:r>
              <a:rPr lang="tr-TR" b="1" dirty="0" smtClean="0"/>
              <a:t>.com/</a:t>
            </a:r>
            <a:r>
              <a:rPr lang="tr-TR" b="1" dirty="0" err="1" smtClean="0"/>
              <a:t>watch</a:t>
            </a:r>
            <a:r>
              <a:rPr lang="tr-TR" b="1" dirty="0" smtClean="0"/>
              <a:t>?v=5l4cA8zSreQ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GÖVDELEME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611762"/>
          </a:xfrm>
          <a:solidFill>
            <a:schemeClr val="bg1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Sözcük gövdeleri + sonekler               yapısal/biçimsel varyasyonlar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Kütüphane                 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biçimsel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yapısal</a:t>
            </a:r>
          </a:p>
          <a:p>
            <a:pPr algn="ctr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Temel Problemler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Anlamca ilgili, biçimsel olarak farklı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imkan, olanak (eş/zıt anlamlılar sözlüğü)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Anlamca farklı, biçimsel olarak aynı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yaz (isim)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yaz (fiil)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4 Düz Ok Bağlayıcısı"/>
          <p:cNvCxnSpPr/>
          <p:nvPr/>
        </p:nvCxnSpPr>
        <p:spPr>
          <a:xfrm>
            <a:off x="5796136" y="1988840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>
            <a:off x="2411760" y="2780928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Ok Bağlayıcısı"/>
          <p:cNvCxnSpPr/>
          <p:nvPr/>
        </p:nvCxnSpPr>
        <p:spPr>
          <a:xfrm>
            <a:off x="2267744" y="3284984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GÖVDELEME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</p:spPr>
        <p:txBody>
          <a:bodyPr>
            <a:normAutofit lnSpcReduction="10000"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Amaç: 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Dizinleme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Aynı gövdeye sahip terimleri tek bir gövdede birleştirmek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Dizin girişleri azaltılmış olur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Dizin: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Dokümanı temsil eden dizin terimlerinin azalması dizinin boyutunu küçültür.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Dizinin kapladığı depolama alanını ve dizinde arama zamanını azaltır.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Erişim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Dok-sorgu terimlerinin eşleşmesini sağlamayı ve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recall’u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artırmayı amaçlar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GÖVDELEME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1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Algoritma:</a:t>
            </a: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Sözcük gövdesine bitişen eklerin budanması Burada belirli kurallar uygulanır, sonek listesi kullanılır, tekrarlayıcıdır.</a:t>
            </a:r>
          </a:p>
          <a:p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Yaklaşımlar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Dört yaklaşım vardır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Tabloda Arama: Terimler ve gövdeleri bir tabloda tutulur; hem dizinleme hem de erişim için kullanılır.</a:t>
            </a:r>
          </a:p>
          <a:p>
            <a:pPr>
              <a:buNone/>
            </a:pPr>
            <a:r>
              <a:rPr lang="tr-TR" dirty="0" smtClean="0"/>
              <a:t>		</a:t>
            </a:r>
            <a:endParaRPr lang="tr-T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GÖVDELEME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lvl="1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2- Soneklerin Çıkarılması</a:t>
            </a:r>
          </a:p>
          <a:p>
            <a:pPr lvl="1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3- Harflerin Görünüm Sıklığına Bakma: Test edilecek sözcükte belirli bir karakter sayısı esas alınır ve bundan sonraki harf varyasyonlarına bakılır;harflerin görünüm frekansı hesaplanır; en yüksek frekans belirlenir; sözcüğün biçimsel yapısı bulunmaya çalışılır.</a:t>
            </a:r>
          </a:p>
          <a:p>
            <a:pPr lvl="1">
              <a:buNone/>
            </a:pP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4- N-gram: Harf /sözcük düzeyinde yapılabilir; n tane ardışık gelen harf ya da sözcüğe bakar. 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Lovins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Algoritması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Sözcüklerin yapım ve çekim eklerinden arındırılarak ortak bir gövdede birleştirilmesini sağlar.</a:t>
            </a:r>
          </a:p>
          <a:p>
            <a:pPr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Gövde elde edilirken eklerin tutarlı biçimde çıkarılması önemlidir. Bunun için kurallar geliştirilmiştir.  Tekrarlayıcı bir süreçtir.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Lovins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Algoritması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İki aşamalı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gövdeleme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uygulanmıştır.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Aşama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Uzun Eşleşme 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longest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match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En uzun ekten başlayarak budama yapmak. (-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Sonek listesinde ekler, azalan uzunluklarına göre ve kendi içlerinde alfabetik olarak sıralanır. 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Lovins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Algoritması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036496" cy="5440362"/>
          </a:xfrm>
          <a:solidFill>
            <a:schemeClr val="bg1">
              <a:lumMod val="85000"/>
            </a:schemeClr>
          </a:solidFill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2.Aşama: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İstisnai yazım biçimleri ile ilgilidir. Budamadan sonra elde edilen iki gövdenin aynı anlamı taşımalarına rağmen farklı yazım biçimlerinden dolayı aynı gövdede birleşmemesidir.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 tür durumlar için yeniden kodlama uygulanır.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Örn: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absor</a:t>
            </a:r>
            <a:r>
              <a:rPr lang="tr-TR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(-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)        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absor</a:t>
            </a:r>
            <a:r>
              <a:rPr lang="tr-TR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(-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product</a:t>
            </a:r>
            <a:r>
              <a:rPr lang="tr-TR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produc</a:t>
            </a:r>
            <a:r>
              <a:rPr lang="tr-TR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endParaRPr lang="tr-TR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inputt</a:t>
            </a:r>
            <a:r>
              <a:rPr lang="tr-TR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endParaRPr lang="tr-TR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tr-TR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Lovins</a:t>
            </a:r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Algoritması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Bağlam duyarlılık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Bazı eklerin belirli koşullarda çıkarılmaması gerekir. Bu amaçla kurallar tanımlanır.</a:t>
            </a:r>
          </a:p>
          <a:p>
            <a:pPr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  <a:p>
            <a:pPr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ability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comput</a:t>
            </a:r>
            <a:r>
              <a:rPr lang="tr-TR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ability</a:t>
            </a:r>
            <a:endParaRPr lang="tr-TR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lang="tr-TR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cre</a:t>
            </a:r>
            <a:r>
              <a:rPr lang="tr-TR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</a:t>
            </a:r>
            <a:endParaRPr lang="tr-TR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ki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          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tr-TR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tr-TR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tr-TR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ize</a:t>
            </a:r>
            <a:endParaRPr lang="tr-TR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452</Words>
  <Application>Microsoft Office PowerPoint</Application>
  <PresentationFormat>Ekran Gösterisi (4:3)</PresentationFormat>
  <Paragraphs>91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Arial</vt:lpstr>
      <vt:lpstr>Calibri</vt:lpstr>
      <vt:lpstr>Ofis Teması</vt:lpstr>
      <vt:lpstr>BBY428 Metin Analitiği</vt:lpstr>
      <vt:lpstr>GÖVDELEME</vt:lpstr>
      <vt:lpstr>GÖVDELEME</vt:lpstr>
      <vt:lpstr>GÖVDELEME</vt:lpstr>
      <vt:lpstr>GÖVDELEME</vt:lpstr>
      <vt:lpstr>Lovins Algoritması</vt:lpstr>
      <vt:lpstr>Lovins Algoritması</vt:lpstr>
      <vt:lpstr>Lovins Algoritması</vt:lpstr>
      <vt:lpstr>Lovins Algoritması</vt:lpstr>
      <vt:lpstr>Lovins Algoritması</vt:lpstr>
      <vt:lpstr>Porter Algoritması</vt:lpstr>
      <vt:lpstr>Porter Algoritması</vt:lpstr>
      <vt:lpstr>Yararlı Linkler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OTOMATİK DİZİNLEME</dc:title>
  <dc:creator>Kullanıcı</dc:creator>
  <cp:lastModifiedBy>Tülay Oğuz</cp:lastModifiedBy>
  <cp:revision>46</cp:revision>
  <dcterms:created xsi:type="dcterms:W3CDTF">2013-02-20T09:53:09Z</dcterms:created>
  <dcterms:modified xsi:type="dcterms:W3CDTF">2020-05-16T14:46:43Z</dcterms:modified>
</cp:coreProperties>
</file>