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2" r:id="rId2"/>
    <p:sldId id="265" r:id="rId3"/>
    <p:sldId id="266" r:id="rId4"/>
    <p:sldId id="267" r:id="rId5"/>
    <p:sldId id="268" r:id="rId6"/>
    <p:sldId id="269" r:id="rId7"/>
    <p:sldId id="270" r:id="rId8"/>
    <p:sldId id="271" r:id="rId9"/>
    <p:sldId id="272" r:id="rId10"/>
    <p:sldId id="273" r:id="rId11"/>
    <p:sldId id="274" r:id="rId12"/>
    <p:sldId id="275" r:id="rId13"/>
    <p:sldId id="26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16-Sep-20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Yazılı Panoramik Resim">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43B39-165A-4B68-AA5C-581F5336313C}"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42C8C57-33F9-4259-AC4F-0E3F5BEC9B94}"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tr-TR" smtClean="0"/>
              <a:t>Asıl başlık stili için tıklatın</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748772B-8FA2-401F-A0A1-A59855EDBC3E}"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3DD5BDE-5A90-4611-82E9-0FC5746D30C5}"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09472EB-AC54-4713-BFC2-BEB621108C63}"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16-Sep-20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16-Sep-20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6ED06B6-C816-4861-964D-15A98395707D}"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0B1A8AB-EA7C-4B1B-9D73-E2551851FABE}"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16-Sep-20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4800" b="1" dirty="0"/>
              <a:t>TOPLANTI ÇEŞİTLERİ</a:t>
            </a:r>
          </a:p>
        </p:txBody>
      </p:sp>
      <p:sp>
        <p:nvSpPr>
          <p:cNvPr id="3" name="Alt Başlık 2"/>
          <p:cNvSpPr>
            <a:spLocks noGrp="1"/>
          </p:cNvSpPr>
          <p:nvPr>
            <p:ph type="subTitle" idx="1"/>
          </p:nvPr>
        </p:nvSpPr>
        <p:spPr/>
        <p:txBody>
          <a:bodyPr/>
          <a:lstStyle/>
          <a:p>
            <a:endParaRPr lang="en-US" dirty="0" smtClean="0"/>
          </a:p>
          <a:p>
            <a:r>
              <a:rPr lang="en-US" dirty="0" smtClean="0"/>
              <a:t>KONGRE</a:t>
            </a:r>
            <a:endParaRPr lang="tr-TR" dirty="0"/>
          </a:p>
        </p:txBody>
      </p:sp>
    </p:spTree>
    <p:extLst>
      <p:ext uri="{BB962C8B-B14F-4D97-AF65-F5344CB8AC3E}">
        <p14:creationId xmlns:p14="http://schemas.microsoft.com/office/powerpoint/2010/main" val="748622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Kongrenin</a:t>
            </a:r>
            <a:r>
              <a:rPr lang="en-US" dirty="0"/>
              <a:t> </a:t>
            </a:r>
            <a:r>
              <a:rPr lang="en-US" dirty="0" err="1"/>
              <a:t>ülkeye</a:t>
            </a:r>
            <a:r>
              <a:rPr lang="en-US" dirty="0"/>
              <a:t> (</a:t>
            </a:r>
            <a:r>
              <a:rPr lang="en-US" dirty="0" err="1"/>
              <a:t>bölgelere</a:t>
            </a:r>
            <a:r>
              <a:rPr lang="en-US" dirty="0"/>
              <a:t>) </a:t>
            </a:r>
            <a:r>
              <a:rPr lang="en-US" dirty="0" err="1"/>
              <a:t>yararları</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Kongrelerin </a:t>
            </a:r>
            <a:r>
              <a:rPr lang="tr-TR" dirty="0"/>
              <a:t>turistik merkezlerde düzenlenmeleri, turlarla birleştirilerek turistik bir gezi hâline getirilmeleri,</a:t>
            </a:r>
          </a:p>
          <a:p>
            <a:pPr algn="just">
              <a:lnSpc>
                <a:spcPct val="150000"/>
              </a:lnSpc>
            </a:pPr>
            <a:r>
              <a:rPr lang="tr-TR" dirty="0" smtClean="0"/>
              <a:t>Turizm </a:t>
            </a:r>
            <a:r>
              <a:rPr lang="tr-TR" dirty="0"/>
              <a:t>sektöründe hizmet veren seyahat acenteleri, konaklama işletmeleri ve ulaştırma şirketlerinin </a:t>
            </a:r>
            <a:r>
              <a:rPr lang="tr-TR" dirty="0" err="1"/>
              <a:t>kongrecilik</a:t>
            </a:r>
            <a:r>
              <a:rPr lang="tr-TR" dirty="0"/>
              <a:t> ile ilgili çalışmalar yapmaları,</a:t>
            </a:r>
          </a:p>
          <a:p>
            <a:pPr algn="just">
              <a:lnSpc>
                <a:spcPct val="150000"/>
              </a:lnSpc>
            </a:pPr>
            <a:r>
              <a:rPr lang="tr-TR" dirty="0" smtClean="0"/>
              <a:t>Bazı </a:t>
            </a:r>
            <a:r>
              <a:rPr lang="tr-TR" dirty="0"/>
              <a:t>acentelerin kongre organizasyonu alanında uzmanlaşmaları.</a:t>
            </a:r>
          </a:p>
        </p:txBody>
      </p:sp>
    </p:spTree>
    <p:extLst>
      <p:ext uri="{BB962C8B-B14F-4D97-AF65-F5344CB8AC3E}">
        <p14:creationId xmlns:p14="http://schemas.microsoft.com/office/powerpoint/2010/main" val="2806738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KONGRE</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Kongre organizasyonunda ayrıntılar oldukça önemlidir. Kongre organizasyonun </a:t>
            </a:r>
            <a:r>
              <a:rPr lang="tr-TR" dirty="0" smtClean="0"/>
              <a:t>başarısı </a:t>
            </a:r>
            <a:r>
              <a:rPr lang="tr-TR" dirty="0"/>
              <a:t>ayrıntılarda gizlidir. Kongre organizasyonu sırasında en küçük bir aksaklık bile, kongre organizasyonunun başarısını engelleyebilmekte, hatta “başarısız kongre” olarak </a:t>
            </a:r>
            <a:r>
              <a:rPr lang="tr-TR" dirty="0" smtClean="0"/>
              <a:t>sınıflandırılmasına </a:t>
            </a:r>
            <a:r>
              <a:rPr lang="tr-TR" dirty="0"/>
              <a:t>sebep olabilir. Bunun için deneyimli kongre organizatörleri başarının </a:t>
            </a:r>
            <a:r>
              <a:rPr lang="tr-TR" dirty="0" smtClean="0"/>
              <a:t>sağlanmasında </a:t>
            </a:r>
            <a:r>
              <a:rPr lang="tr-TR" dirty="0"/>
              <a:t>önemli rol oynarlar.</a:t>
            </a:r>
          </a:p>
        </p:txBody>
      </p:sp>
    </p:spTree>
    <p:extLst>
      <p:ext uri="{BB962C8B-B14F-4D97-AF65-F5344CB8AC3E}">
        <p14:creationId xmlns:p14="http://schemas.microsoft.com/office/powerpoint/2010/main" val="1091411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KONGRE</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dirty="0"/>
              <a:t>Kongre organizatörleri ekip çalışması içerisinde organizasyon </a:t>
            </a:r>
            <a:r>
              <a:rPr lang="tr-TR" dirty="0" smtClean="0"/>
              <a:t>komitelerine </a:t>
            </a:r>
            <a:r>
              <a:rPr lang="tr-TR" dirty="0"/>
              <a:t>şu konularda yardım ederler:</a:t>
            </a:r>
          </a:p>
          <a:p>
            <a:pPr algn="just">
              <a:lnSpc>
                <a:spcPct val="150000"/>
              </a:lnSpc>
            </a:pPr>
            <a:r>
              <a:rPr lang="tr-TR" dirty="0" smtClean="0"/>
              <a:t>Organizasyon </a:t>
            </a:r>
            <a:r>
              <a:rPr lang="tr-TR" dirty="0"/>
              <a:t>komitesinin çalışmalarına deneyimi ile katkıda bulunur.</a:t>
            </a:r>
          </a:p>
          <a:p>
            <a:pPr algn="just">
              <a:lnSpc>
                <a:spcPct val="150000"/>
              </a:lnSpc>
            </a:pPr>
            <a:r>
              <a:rPr lang="tr-TR" dirty="0" smtClean="0"/>
              <a:t>Müşteriye </a:t>
            </a:r>
            <a:r>
              <a:rPr lang="tr-TR" dirty="0"/>
              <a:t>yardım ederek kongrenin asıl amacını ortaya çıkarır.</a:t>
            </a:r>
          </a:p>
          <a:p>
            <a:pPr algn="just">
              <a:lnSpc>
                <a:spcPct val="150000"/>
              </a:lnSpc>
            </a:pPr>
            <a:r>
              <a:rPr lang="tr-TR" dirty="0" smtClean="0"/>
              <a:t>Ön </a:t>
            </a:r>
            <a:r>
              <a:rPr lang="tr-TR" dirty="0"/>
              <a:t>bütçe hazırlanmasında yardım sunar.</a:t>
            </a:r>
          </a:p>
          <a:p>
            <a:pPr algn="just">
              <a:lnSpc>
                <a:spcPct val="150000"/>
              </a:lnSpc>
            </a:pPr>
            <a:r>
              <a:rPr lang="tr-TR" dirty="0" smtClean="0"/>
              <a:t>Kongreyi </a:t>
            </a:r>
            <a:r>
              <a:rPr lang="tr-TR" dirty="0"/>
              <a:t>tanıtır ve bu tanıtımı yaparken sadece delegeleri değil, basını, özellikle ilgili mesleki yayınları, kongre, ticaret ve turizm sektörünü hedef alır.</a:t>
            </a:r>
          </a:p>
          <a:p>
            <a:pPr algn="just">
              <a:lnSpc>
                <a:spcPct val="150000"/>
              </a:lnSpc>
            </a:pPr>
            <a:r>
              <a:rPr lang="tr-TR" dirty="0" smtClean="0"/>
              <a:t>Kongre </a:t>
            </a:r>
            <a:r>
              <a:rPr lang="tr-TR" dirty="0"/>
              <a:t>için gerekli yan hizmetleri sağlar, kontrol eder.</a:t>
            </a:r>
          </a:p>
        </p:txBody>
      </p:sp>
    </p:spTree>
    <p:extLst>
      <p:ext uri="{BB962C8B-B14F-4D97-AF65-F5344CB8AC3E}">
        <p14:creationId xmlns:p14="http://schemas.microsoft.com/office/powerpoint/2010/main" val="2824251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77500" lnSpcReduction="20000"/>
          </a:bodyPr>
          <a:lstStyle/>
          <a:p>
            <a:r>
              <a:rPr lang="tr-TR" dirty="0"/>
              <a:t>Yusuf </a:t>
            </a:r>
            <a:r>
              <a:rPr lang="tr-TR" dirty="0" err="1"/>
              <a:t>Aymankuy</a:t>
            </a:r>
            <a:r>
              <a:rPr lang="tr-TR" dirty="0"/>
              <a:t>, 1996,‘Kongre Turizminin Gelişimi ve Türkiye’de Kongre Turizmi’, Turizmde Seçme Makaleler: 24  Turizm Geliştir ve Eğitim Vakfı, 37, İSTANBUL,S.17-32</a:t>
            </a:r>
          </a:p>
          <a:p>
            <a:r>
              <a:rPr lang="tr-TR" dirty="0"/>
              <a:t>Yusuf Aymankuy,1997, ‘Türkiye’de Geliştirilebilir Turizm Şekli Olarak Kongre Turizmi ve İzmir İl Merkezi Örnek Uygulaması’, Balıkesir </a:t>
            </a:r>
            <a:r>
              <a:rPr lang="tr-TR" dirty="0" err="1"/>
              <a:t>Üniversitesi,Sosyal</a:t>
            </a:r>
            <a:r>
              <a:rPr lang="tr-TR" dirty="0"/>
              <a:t> Bilimler Enstitüsü Doktora Tezi, BALIKESİR (Yayınlanmış)</a:t>
            </a:r>
          </a:p>
          <a:p>
            <a:r>
              <a:rPr lang="tr-TR" dirty="0" err="1"/>
              <a:t>Beykan</a:t>
            </a:r>
            <a:r>
              <a:rPr lang="tr-TR" dirty="0"/>
              <a:t> Çizel,1999, ‘Kongre Turizmi, Kongre Organizasyonu ve Antalya Bölgesinin Kongre Turizmi </a:t>
            </a:r>
            <a:r>
              <a:rPr lang="tr-TR" dirty="0" err="1"/>
              <a:t>Potansiyeli,Sorunları</a:t>
            </a:r>
            <a:r>
              <a:rPr lang="tr-TR" dirty="0"/>
              <a:t> ve Gelecekteki Beklentilerine Yönelik Araştırma’ , Akdeniz Üniversitesi, Sosyal Bilimler Enstitüsü Yüksek Lisans Tezi, ANTALYA (Yayınlanmamış)</a:t>
            </a:r>
          </a:p>
          <a:p>
            <a:r>
              <a:rPr lang="tr-TR" dirty="0"/>
              <a:t>Özen Dallı, 1996, 1996 ‘Kongre Turizmi İle İlgili İstatistikler’, Turizmde Seçme Makaleler:24 </a:t>
            </a:r>
            <a:r>
              <a:rPr lang="tr-TR" dirty="0" err="1"/>
              <a:t>Tugev</a:t>
            </a:r>
            <a:r>
              <a:rPr lang="tr-TR" dirty="0"/>
              <a:t> Yayını,No:37 İSTANBUL,S.60-102</a:t>
            </a:r>
          </a:p>
          <a:p>
            <a:r>
              <a:rPr lang="tr-TR" dirty="0"/>
              <a:t>İrfan Devranoğlu,1991, ‘Kongre Turizmi: İmkanlar ve Sorunları’ , TÜRSAB Dergisi, Haziran, Sayı: 15, İSTANBUL,S.11-13</a:t>
            </a:r>
          </a:p>
          <a:p>
            <a:r>
              <a:rPr lang="tr-TR" dirty="0"/>
              <a:t>Yılmaz Özen,1997, ‘Kongre Turizmi ve Kongre Organizasyonları Tekniği’ , TÜRSAB  Yayınları, </a:t>
            </a:r>
            <a:r>
              <a:rPr lang="tr-TR" dirty="0" smtClean="0"/>
              <a:t>ANKARA</a:t>
            </a:r>
            <a:endParaRPr lang="en-US" dirty="0" smtClean="0"/>
          </a:p>
          <a:p>
            <a:r>
              <a:rPr lang="en-US" dirty="0" err="1" smtClean="0"/>
              <a:t>Megep</a:t>
            </a:r>
            <a:endParaRPr lang="tr-TR" dirty="0"/>
          </a:p>
          <a:p>
            <a:endParaRPr lang="tr-TR" dirty="0"/>
          </a:p>
        </p:txBody>
      </p:sp>
    </p:spTree>
    <p:extLst>
      <p:ext uri="{BB962C8B-B14F-4D97-AF65-F5344CB8AC3E}">
        <p14:creationId xmlns:p14="http://schemas.microsoft.com/office/powerpoint/2010/main" val="3603458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KONGRE</a:t>
            </a:r>
            <a:endParaRPr lang="tr-TR" dirty="0"/>
          </a:p>
        </p:txBody>
      </p:sp>
      <p:sp>
        <p:nvSpPr>
          <p:cNvPr id="3" name="İçerik Yer Tutucusu 2"/>
          <p:cNvSpPr>
            <a:spLocks noGrp="1"/>
          </p:cNvSpPr>
          <p:nvPr>
            <p:ph idx="1"/>
          </p:nvPr>
        </p:nvSpPr>
        <p:spPr/>
        <p:txBody>
          <a:bodyPr/>
          <a:lstStyle/>
          <a:p>
            <a:pPr algn="just">
              <a:lnSpc>
                <a:spcPct val="150000"/>
              </a:lnSpc>
            </a:pPr>
            <a:r>
              <a:rPr lang="tr-TR" dirty="0"/>
              <a:t>Kongre bir toplantı türüdür. Kongre kelimesinin kökeni, </a:t>
            </a:r>
            <a:r>
              <a:rPr lang="en-US" dirty="0" err="1"/>
              <a:t>L</a:t>
            </a:r>
            <a:r>
              <a:rPr lang="tr-TR" dirty="0" smtClean="0"/>
              <a:t>atince </a:t>
            </a:r>
            <a:r>
              <a:rPr lang="tr-TR" dirty="0"/>
              <a:t>“</a:t>
            </a:r>
            <a:r>
              <a:rPr lang="tr-TR" dirty="0" err="1"/>
              <a:t>congressus”dan</a:t>
            </a:r>
            <a:r>
              <a:rPr lang="tr-TR" dirty="0"/>
              <a:t> gelmektedir ve anlamı “toplanma, buluşma” </a:t>
            </a:r>
            <a:r>
              <a:rPr lang="tr-TR" dirty="0" smtClean="0"/>
              <a:t>demektir</a:t>
            </a:r>
            <a:r>
              <a:rPr lang="tr-TR" dirty="0"/>
              <a:t>.</a:t>
            </a:r>
          </a:p>
          <a:p>
            <a:pPr algn="just">
              <a:lnSpc>
                <a:spcPct val="150000"/>
              </a:lnSpc>
            </a:pPr>
            <a:r>
              <a:rPr lang="tr-TR" dirty="0"/>
              <a:t>Tarih boyunca dinlenmek, öğrenmek, tartışmak, oylamak ve karara varmak üzere binlerce </a:t>
            </a:r>
            <a:r>
              <a:rPr lang="tr-TR" dirty="0" smtClean="0"/>
              <a:t>toplantı </a:t>
            </a:r>
            <a:r>
              <a:rPr lang="tr-TR" dirty="0"/>
              <a:t>düzenlenmiş, bu toplantılar da kategorize edilmiştir. Her birine seminer, sempozyum, konferans, kongre vb. adlar verilmiştir.</a:t>
            </a:r>
            <a:endParaRPr lang="tr-TR" dirty="0"/>
          </a:p>
        </p:txBody>
      </p:sp>
    </p:spTree>
    <p:extLst>
      <p:ext uri="{BB962C8B-B14F-4D97-AF65-F5344CB8AC3E}">
        <p14:creationId xmlns:p14="http://schemas.microsoft.com/office/powerpoint/2010/main" val="3363879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KONGRE</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Kongre; bilgilenmek, bilgilendirmek, müzakere etmek ve tartışmak gibi amaçlarla </a:t>
            </a:r>
            <a:r>
              <a:rPr lang="tr-TR" dirty="0" smtClean="0"/>
              <a:t>yapılan </a:t>
            </a:r>
            <a:r>
              <a:rPr lang="tr-TR" dirty="0"/>
              <a:t>toplantılardır. Kongreler, geçici toplantılardır. Özellikle toplanılan yerin yabancısı olan kimselerin, belli bir amaca yönelik olarak çeşitli konularda görüşmeleridir</a:t>
            </a:r>
            <a:r>
              <a:rPr lang="tr-TR" dirty="0" smtClean="0"/>
              <a:t>.</a:t>
            </a:r>
            <a:endParaRPr lang="en-US" dirty="0" smtClean="0"/>
          </a:p>
          <a:p>
            <a:pPr algn="just">
              <a:lnSpc>
                <a:spcPct val="150000"/>
              </a:lnSpc>
            </a:pPr>
            <a:r>
              <a:rPr lang="tr-TR" dirty="0"/>
              <a:t>Kongre yurt içi ve/veya yurt dışında aynı ya da farklı meslek gruplarına sahip kişilerin (delegelerin) fikir alışverişinde bulunmak ve tartışmak gibi amaçlarla çağrılı olarak bir araya gelmeleri olarak tanımlanabilir.</a:t>
            </a:r>
          </a:p>
        </p:txBody>
      </p:sp>
    </p:spTree>
    <p:extLst>
      <p:ext uri="{BB962C8B-B14F-4D97-AF65-F5344CB8AC3E}">
        <p14:creationId xmlns:p14="http://schemas.microsoft.com/office/powerpoint/2010/main" val="4192790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KONGRE</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dirty="0"/>
              <a:t>Günümüzün kongreleri, genellikle umuma açık bir toplantıyı ve buna ilave olarak da küçük toplantıları içine almaktadır. Kongre süreleri; kongrenin türüne, katılan delegelere, amaca vb. özelliklere göre değişebilmektedir. Bu süre, 4-5 gün ile sınırlandırılmaktadır. Çok özel durumlarda kongrelerin süreleri 6-14 gün olarak belirlenebilmektedir. Daha uzun süreli kongrelerin belirlenen amaçlardan ve kalitesinden uzaklaştığı ifade edilmektedir. Özellikle katılan delegelerin bu kadar uzun süre içerisinde sıkılmaları, kendilerini toplantılara </a:t>
            </a:r>
            <a:r>
              <a:rPr lang="tr-TR" dirty="0" smtClean="0"/>
              <a:t>verememeleri </a:t>
            </a:r>
            <a:r>
              <a:rPr lang="tr-TR" dirty="0"/>
              <a:t>gibi nedenlerle zamanın ve kaynakların boşa harcanması söz konusu olmaktadır.</a:t>
            </a:r>
          </a:p>
        </p:txBody>
      </p:sp>
    </p:spTree>
    <p:extLst>
      <p:ext uri="{BB962C8B-B14F-4D97-AF65-F5344CB8AC3E}">
        <p14:creationId xmlns:p14="http://schemas.microsoft.com/office/powerpoint/2010/main" val="3996010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KONGRE</a:t>
            </a:r>
            <a:endParaRPr lang="tr-TR" dirty="0"/>
          </a:p>
        </p:txBody>
      </p:sp>
      <p:sp>
        <p:nvSpPr>
          <p:cNvPr id="3" name="İçerik Yer Tutucusu 2"/>
          <p:cNvSpPr>
            <a:spLocks noGrp="1"/>
          </p:cNvSpPr>
          <p:nvPr>
            <p:ph idx="1"/>
          </p:nvPr>
        </p:nvSpPr>
        <p:spPr/>
        <p:txBody>
          <a:bodyPr>
            <a:normAutofit fontScale="85000" lnSpcReduction="20000"/>
          </a:bodyPr>
          <a:lstStyle/>
          <a:p>
            <a:pPr algn="just">
              <a:lnSpc>
                <a:spcPct val="150000"/>
              </a:lnSpc>
            </a:pPr>
            <a:r>
              <a:rPr lang="tr-TR" dirty="0"/>
              <a:t>Organize edilen kongreler kaç gün sürerse sürsün tek hedefleri, katılanlara en yüksek düzeyde fayda sağlayabilmektir. Kongrenin süresini etkileyen faktörlerden en önemlileri şunlardır:</a:t>
            </a:r>
          </a:p>
          <a:p>
            <a:pPr algn="just">
              <a:lnSpc>
                <a:spcPct val="150000"/>
              </a:lnSpc>
            </a:pPr>
            <a:r>
              <a:rPr lang="tr-TR" dirty="0" smtClean="0"/>
              <a:t>Kongrenin </a:t>
            </a:r>
            <a:r>
              <a:rPr lang="tr-TR" dirty="0"/>
              <a:t>büyüklüğü</a:t>
            </a:r>
          </a:p>
          <a:p>
            <a:pPr algn="just">
              <a:lnSpc>
                <a:spcPct val="150000"/>
              </a:lnSpc>
            </a:pPr>
            <a:r>
              <a:rPr lang="tr-TR" dirty="0" smtClean="0"/>
              <a:t>Kongrenin </a:t>
            </a:r>
            <a:r>
              <a:rPr lang="tr-TR" dirty="0"/>
              <a:t>ulusal veya uluslararası olması</a:t>
            </a:r>
          </a:p>
          <a:p>
            <a:pPr algn="just">
              <a:lnSpc>
                <a:spcPct val="150000"/>
              </a:lnSpc>
            </a:pPr>
            <a:r>
              <a:rPr lang="tr-TR" dirty="0" smtClean="0"/>
              <a:t>Kongrenin </a:t>
            </a:r>
            <a:r>
              <a:rPr lang="tr-TR" dirty="0"/>
              <a:t>konusu</a:t>
            </a:r>
          </a:p>
          <a:p>
            <a:pPr algn="just">
              <a:lnSpc>
                <a:spcPct val="150000"/>
              </a:lnSpc>
            </a:pPr>
            <a:r>
              <a:rPr lang="tr-TR" dirty="0" smtClean="0"/>
              <a:t>Kongre </a:t>
            </a:r>
            <a:r>
              <a:rPr lang="tr-TR" dirty="0"/>
              <a:t>şehrinin katılımcılara fonksiyonu</a:t>
            </a:r>
          </a:p>
          <a:p>
            <a:pPr algn="just">
              <a:lnSpc>
                <a:spcPct val="150000"/>
              </a:lnSpc>
            </a:pPr>
            <a:r>
              <a:rPr lang="tr-TR" dirty="0" smtClean="0"/>
              <a:t>Hafta </a:t>
            </a:r>
            <a:r>
              <a:rPr lang="tr-TR" dirty="0"/>
              <a:t>içi özel indirimler (kongre eğer hafta içi yapılıyorsa; gerek konaklama, ge-</a:t>
            </a:r>
            <a:r>
              <a:rPr lang="tr-TR" dirty="0" err="1"/>
              <a:t>rekse</a:t>
            </a:r>
            <a:r>
              <a:rPr lang="tr-TR" dirty="0"/>
              <a:t> ulaşım (uçak) fiyatları hafta sonlarına nazaran daha düşüktür)</a:t>
            </a:r>
          </a:p>
        </p:txBody>
      </p:sp>
    </p:spTree>
    <p:extLst>
      <p:ext uri="{BB962C8B-B14F-4D97-AF65-F5344CB8AC3E}">
        <p14:creationId xmlns:p14="http://schemas.microsoft.com/office/powerpoint/2010/main" val="3870685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KONGRE</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Öte yandan kongrenin süresi ile büyüklüğü arasında doğru orantı söz konusudur. </a:t>
            </a:r>
            <a:r>
              <a:rPr lang="tr-TR" dirty="0" smtClean="0"/>
              <a:t>Diğer </a:t>
            </a:r>
            <a:r>
              <a:rPr lang="tr-TR" dirty="0"/>
              <a:t>bir ifadeyle büyük kongreler küçüklerine oranla daha uzun sürelidirler. Diğer taraftan ulusal kongreler, uluslararası kongrelere oranla daha kısa sürelidir. Bunun nedeni ulusal kongrelere katılan delegelerin daha az zahmetle daha sık toplanabilme imkânına sahip </a:t>
            </a:r>
            <a:r>
              <a:rPr lang="tr-TR" dirty="0" smtClean="0"/>
              <a:t>olmasıdır</a:t>
            </a:r>
            <a:r>
              <a:rPr lang="tr-TR" dirty="0"/>
              <a:t>. Uluslararası kongreler 4-5, ulusal kongreler 2-3, şirket kongreleri için ise 1-2 günlük süreler esas alınmıştır.</a:t>
            </a:r>
          </a:p>
        </p:txBody>
      </p:sp>
    </p:spTree>
    <p:extLst>
      <p:ext uri="{BB962C8B-B14F-4D97-AF65-F5344CB8AC3E}">
        <p14:creationId xmlns:p14="http://schemas.microsoft.com/office/powerpoint/2010/main" val="3258530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Kongre</a:t>
            </a:r>
            <a:r>
              <a:rPr lang="en-US" dirty="0"/>
              <a:t> </a:t>
            </a:r>
            <a:r>
              <a:rPr lang="en-US" dirty="0" err="1"/>
              <a:t>yapılma</a:t>
            </a:r>
            <a:r>
              <a:rPr lang="en-US" dirty="0"/>
              <a:t> </a:t>
            </a:r>
            <a:r>
              <a:rPr lang="en-US" dirty="0" err="1"/>
              <a:t>nedenleri</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dirty="0"/>
              <a:t>Ulusal ve uluslararası kurum, kuruluş ve şirketlerin sayısında meydana gelen </a:t>
            </a:r>
            <a:r>
              <a:rPr lang="tr-TR" dirty="0" smtClean="0"/>
              <a:t>artışlar</a:t>
            </a:r>
            <a:r>
              <a:rPr lang="tr-TR" dirty="0"/>
              <a:t>, bu kuruluşların değişik nedenlerle toplantı yapma ihtiyaçları.</a:t>
            </a:r>
          </a:p>
          <a:p>
            <a:pPr algn="just">
              <a:lnSpc>
                <a:spcPct val="150000"/>
              </a:lnSpc>
            </a:pPr>
            <a:r>
              <a:rPr lang="tr-TR" dirty="0" smtClean="0"/>
              <a:t>Gelişen </a:t>
            </a:r>
            <a:r>
              <a:rPr lang="tr-TR" dirty="0"/>
              <a:t>teknoloji ve tüketici alışkanlıklarına göre üretilen yeni ürünleri ve </a:t>
            </a:r>
            <a:r>
              <a:rPr lang="tr-TR" dirty="0" smtClean="0"/>
              <a:t>üretimi </a:t>
            </a:r>
            <a:r>
              <a:rPr lang="tr-TR" dirty="0"/>
              <a:t>devam eden mevcut ürünlerin pazarlanması ve tanıtımı amacıyla işletmenin farklı yerlerde, farklı türde toplantıların düzenlenmesi.</a:t>
            </a:r>
          </a:p>
          <a:p>
            <a:pPr algn="just">
              <a:lnSpc>
                <a:spcPct val="150000"/>
              </a:lnSpc>
            </a:pPr>
            <a:r>
              <a:rPr lang="tr-TR" dirty="0" smtClean="0"/>
              <a:t>Aynı </a:t>
            </a:r>
            <a:r>
              <a:rPr lang="tr-TR" dirty="0"/>
              <a:t>veya farklı sektörde faaliyet gösteren işletmeler arasındaki ilişkiler, </a:t>
            </a:r>
            <a:r>
              <a:rPr lang="tr-TR" dirty="0" smtClean="0"/>
              <a:t>toplantı </a:t>
            </a:r>
            <a:r>
              <a:rPr lang="tr-TR" dirty="0"/>
              <a:t>düzenlenmesini arttıran bir özellik taşımaktadır.</a:t>
            </a:r>
          </a:p>
          <a:p>
            <a:pPr algn="just">
              <a:lnSpc>
                <a:spcPct val="150000"/>
              </a:lnSpc>
            </a:pPr>
            <a:r>
              <a:rPr lang="tr-TR" dirty="0" smtClean="0"/>
              <a:t>Aynı </a:t>
            </a:r>
            <a:r>
              <a:rPr lang="tr-TR" dirty="0"/>
              <a:t>iş kolunda faaliyet gösteren işletmeler, sektörle ilgili sorunları tartışmak, bilgilenmek için olağan toplantılar düzenleyebilmektedir</a:t>
            </a:r>
            <a:r>
              <a:rPr lang="tr-TR" dirty="0" smtClean="0"/>
              <a:t>.</a:t>
            </a:r>
            <a:endParaRPr lang="tr-TR" dirty="0"/>
          </a:p>
        </p:txBody>
      </p:sp>
    </p:spTree>
    <p:extLst>
      <p:ext uri="{BB962C8B-B14F-4D97-AF65-F5344CB8AC3E}">
        <p14:creationId xmlns:p14="http://schemas.microsoft.com/office/powerpoint/2010/main" val="2220816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Kongre</a:t>
            </a:r>
            <a:r>
              <a:rPr lang="en-US" dirty="0"/>
              <a:t> </a:t>
            </a:r>
            <a:r>
              <a:rPr lang="en-US" dirty="0" err="1"/>
              <a:t>yapılma</a:t>
            </a:r>
            <a:r>
              <a:rPr lang="en-US" dirty="0"/>
              <a:t> </a:t>
            </a:r>
            <a:r>
              <a:rPr lang="en-US" dirty="0" err="1"/>
              <a:t>nedenleri</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Aynı </a:t>
            </a:r>
            <a:r>
              <a:rPr lang="tr-TR" dirty="0"/>
              <a:t>veya farklı meslekteki kişilerle tanışma isteği.</a:t>
            </a:r>
          </a:p>
          <a:p>
            <a:pPr algn="just">
              <a:lnSpc>
                <a:spcPct val="150000"/>
              </a:lnSpc>
            </a:pPr>
            <a:r>
              <a:rPr lang="tr-TR" dirty="0" smtClean="0"/>
              <a:t>Bilimsel </a:t>
            </a:r>
            <a:r>
              <a:rPr lang="tr-TR" dirty="0"/>
              <a:t>iş birliği yapma ve bilimsel araştırma sonuçlarını öğrenmek.</a:t>
            </a:r>
          </a:p>
          <a:p>
            <a:pPr algn="just">
              <a:lnSpc>
                <a:spcPct val="150000"/>
              </a:lnSpc>
            </a:pPr>
            <a:r>
              <a:rPr lang="tr-TR" dirty="0" smtClean="0"/>
              <a:t>Kongre </a:t>
            </a:r>
            <a:r>
              <a:rPr lang="tr-TR" dirty="0"/>
              <a:t>vesilesi ile yeni yerler görme isteği.</a:t>
            </a:r>
          </a:p>
          <a:p>
            <a:pPr algn="just">
              <a:lnSpc>
                <a:spcPct val="150000"/>
              </a:lnSpc>
            </a:pPr>
            <a:r>
              <a:rPr lang="tr-TR" dirty="0" smtClean="0"/>
              <a:t>Kongre </a:t>
            </a:r>
            <a:r>
              <a:rPr lang="tr-TR" dirty="0"/>
              <a:t>ile tatil sürelerinin çakıştırılarak, toplantı öncesi veya sonrası tatil </a:t>
            </a:r>
            <a:r>
              <a:rPr lang="tr-TR" dirty="0" smtClean="0"/>
              <a:t>yapma </a:t>
            </a:r>
            <a:r>
              <a:rPr lang="tr-TR" dirty="0"/>
              <a:t>isteği.</a:t>
            </a:r>
          </a:p>
        </p:txBody>
      </p:sp>
    </p:spTree>
    <p:extLst>
      <p:ext uri="{BB962C8B-B14F-4D97-AF65-F5344CB8AC3E}">
        <p14:creationId xmlns:p14="http://schemas.microsoft.com/office/powerpoint/2010/main" val="273606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Kongrenin</a:t>
            </a:r>
            <a:r>
              <a:rPr lang="en-US" dirty="0"/>
              <a:t> </a:t>
            </a:r>
            <a:r>
              <a:rPr lang="en-US" dirty="0" err="1"/>
              <a:t>ülkeye</a:t>
            </a:r>
            <a:r>
              <a:rPr lang="en-US" dirty="0"/>
              <a:t> (</a:t>
            </a:r>
            <a:r>
              <a:rPr lang="en-US" dirty="0" err="1"/>
              <a:t>bölgelere</a:t>
            </a:r>
            <a:r>
              <a:rPr lang="en-US" dirty="0"/>
              <a:t>) </a:t>
            </a:r>
            <a:r>
              <a:rPr lang="en-US" dirty="0" err="1"/>
              <a:t>yararları</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Kongre sarayları ve toplantı salonlarına yönelik yatırımların artması,</a:t>
            </a:r>
          </a:p>
          <a:p>
            <a:pPr algn="just">
              <a:lnSpc>
                <a:spcPct val="150000"/>
              </a:lnSpc>
            </a:pPr>
            <a:r>
              <a:rPr lang="tr-TR" dirty="0" smtClean="0"/>
              <a:t>Ülkelerin </a:t>
            </a:r>
            <a:r>
              <a:rPr lang="tr-TR" dirty="0"/>
              <a:t>kongre büroları kurmaları,</a:t>
            </a:r>
          </a:p>
          <a:p>
            <a:pPr algn="just">
              <a:lnSpc>
                <a:spcPct val="150000"/>
              </a:lnSpc>
            </a:pPr>
            <a:r>
              <a:rPr lang="tr-TR" dirty="0" smtClean="0"/>
              <a:t>Toplantı </a:t>
            </a:r>
            <a:r>
              <a:rPr lang="tr-TR" dirty="0"/>
              <a:t>düzenlemeye uygun salonları bulunan otellerin kongre organizasyonu içerisinde verdikleri hizmetleri geliştirmeleri,</a:t>
            </a:r>
          </a:p>
          <a:p>
            <a:pPr algn="just">
              <a:lnSpc>
                <a:spcPct val="150000"/>
              </a:lnSpc>
            </a:pPr>
            <a:r>
              <a:rPr lang="tr-TR" dirty="0" smtClean="0"/>
              <a:t>Kongre </a:t>
            </a:r>
            <a:r>
              <a:rPr lang="tr-TR" dirty="0"/>
              <a:t>organizatörlerinin hizmete hazır olmaları</a:t>
            </a:r>
            <a:r>
              <a:rPr lang="tr-TR" dirty="0" smtClean="0"/>
              <a:t>,</a:t>
            </a:r>
            <a:endParaRPr lang="tr-TR" dirty="0"/>
          </a:p>
        </p:txBody>
      </p:sp>
    </p:spTree>
    <p:extLst>
      <p:ext uri="{BB962C8B-B14F-4D97-AF65-F5344CB8AC3E}">
        <p14:creationId xmlns:p14="http://schemas.microsoft.com/office/powerpoint/2010/main" val="32808909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docProps/app.xml><?xml version="1.0" encoding="utf-8"?>
<Properties xmlns="http://schemas.openxmlformats.org/officeDocument/2006/extended-properties" xmlns:vt="http://schemas.openxmlformats.org/officeDocument/2006/docPropsVTypes">
  <Template>Ion Boardroom</Template>
  <TotalTime>89</TotalTime>
  <Words>841</Words>
  <Application>Microsoft Office PowerPoint</Application>
  <PresentationFormat>Geniş ekran</PresentationFormat>
  <Paragraphs>56</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İyon Toplantı Odası</vt:lpstr>
      <vt:lpstr>TOPLANTI ÇEŞİTLERİ</vt:lpstr>
      <vt:lpstr>KONGRE</vt:lpstr>
      <vt:lpstr>KONGRE</vt:lpstr>
      <vt:lpstr>KONGRE</vt:lpstr>
      <vt:lpstr>KONGRE</vt:lpstr>
      <vt:lpstr>KONGRE</vt:lpstr>
      <vt:lpstr>Kongre yapılma nedenleri</vt:lpstr>
      <vt:lpstr>Kongre yapılma nedenleri</vt:lpstr>
      <vt:lpstr>Kongrenin ülkeye (bölgelere) yararları</vt:lpstr>
      <vt:lpstr>Kongrenin ülkeye (bölgelere) yararları</vt:lpstr>
      <vt:lpstr>KONGRE</vt:lpstr>
      <vt:lpstr>KONGRE</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KONGRE VE FUAR YÖNETİMİ</dc:title>
  <dc:creator>Sinan</dc:creator>
  <cp:lastModifiedBy>Sinan</cp:lastModifiedBy>
  <cp:revision>24</cp:revision>
  <dcterms:created xsi:type="dcterms:W3CDTF">2020-09-16T15:14:07Z</dcterms:created>
  <dcterms:modified xsi:type="dcterms:W3CDTF">2020-09-16T17:03:06Z</dcterms:modified>
</cp:coreProperties>
</file>