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67" r:id="rId2"/>
    <p:sldId id="368" r:id="rId3"/>
    <p:sldId id="369" r:id="rId4"/>
    <p:sldId id="370" r:id="rId5"/>
    <p:sldId id="371" r:id="rId6"/>
    <p:sldId id="372" r:id="rId7"/>
    <p:sldId id="401" r:id="rId8"/>
    <p:sldId id="402" r:id="rId9"/>
    <p:sldId id="373" r:id="rId10"/>
    <p:sldId id="374" r:id="rId11"/>
    <p:sldId id="375" r:id="rId12"/>
    <p:sldId id="376" r:id="rId13"/>
    <p:sldId id="377" r:id="rId14"/>
    <p:sldId id="378" r:id="rId15"/>
    <p:sldId id="379" r:id="rId16"/>
    <p:sldId id="380" r:id="rId17"/>
    <p:sldId id="381" r:id="rId18"/>
    <p:sldId id="382" r:id="rId19"/>
    <p:sldId id="383" r:id="rId20"/>
    <p:sldId id="384" r:id="rId21"/>
    <p:sldId id="385" r:id="rId22"/>
    <p:sldId id="386" r:id="rId23"/>
    <p:sldId id="387" r:id="rId24"/>
    <p:sldId id="388" r:id="rId25"/>
    <p:sldId id="389" r:id="rId26"/>
    <p:sldId id="272"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0" d="100"/>
          <a:sy n="50" d="100"/>
        </p:scale>
        <p:origin x="44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3379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868061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147190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35992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2459AB-9B60-4ECA-9E83-3E9C2F210DDC}" type="datetimeFigureOut">
              <a:rPr lang="tr-TR" smtClean="0"/>
              <a:t>9.12.2020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870DC12-52AD-4BC0-BB71-554A3CAA7D8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57167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1158114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2459AB-9B60-4ECA-9E83-3E9C2F210DDC}" type="datetimeFigureOut">
              <a:rPr lang="tr-TR" smtClean="0"/>
              <a:t>9.12.2020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865013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2459AB-9B60-4ECA-9E83-3E9C2F210DDC}" type="datetimeFigureOut">
              <a:rPr lang="tr-TR" smtClean="0"/>
              <a:t>9.12.2020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3901407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62459AB-9B60-4ECA-9E83-3E9C2F210DDC}" type="datetimeFigureOut">
              <a:rPr lang="tr-TR" smtClean="0"/>
              <a:t>9.12.2020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2696506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870DC12-52AD-4BC0-BB71-554A3CAA7D83}" type="slidenum">
              <a:rPr lang="tr-TR" smtClean="0"/>
              <a:t>‹#›</a:t>
            </a:fld>
            <a:endParaRPr lang="tr-TR"/>
          </a:p>
        </p:txBody>
      </p:sp>
    </p:spTree>
    <p:extLst>
      <p:ext uri="{BB962C8B-B14F-4D97-AF65-F5344CB8AC3E}">
        <p14:creationId xmlns:p14="http://schemas.microsoft.com/office/powerpoint/2010/main" val="2679031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62459AB-9B60-4ECA-9E83-3E9C2F210DDC}" type="datetimeFigureOut">
              <a:rPr lang="tr-TR" smtClean="0"/>
              <a:t>9.12.2020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870DC12-52AD-4BC0-BB71-554A3CAA7D83}" type="slidenum">
              <a:rPr lang="tr-TR" smtClean="0"/>
              <a:t>‹#›</a:t>
            </a:fld>
            <a:endParaRPr lang="tr-TR"/>
          </a:p>
        </p:txBody>
      </p:sp>
    </p:spTree>
    <p:extLst>
      <p:ext uri="{BB962C8B-B14F-4D97-AF65-F5344CB8AC3E}">
        <p14:creationId xmlns:p14="http://schemas.microsoft.com/office/powerpoint/2010/main" val="4006320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62459AB-9B60-4ECA-9E83-3E9C2F210DDC}" type="datetimeFigureOut">
              <a:rPr lang="tr-TR" smtClean="0"/>
              <a:t>9.12.2020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870DC12-52AD-4BC0-BB71-554A3CAA7D8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0048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lnSpc>
                <a:spcPct val="150000"/>
              </a:lnSpc>
              <a:spcBef>
                <a:spcPts val="1800"/>
              </a:spcBef>
            </a:pPr>
            <a:r>
              <a:rPr lang="tr-TR" sz="2800" dirty="0" smtClean="0"/>
              <a:t>İletişim iki insanın birbirini fark etmesi ile başlar. Söylenilen/söylenilmeyen, yapılan/yapılmayan her şeyin iletişimde bir anlamı vardır. Aynı zamanda tavır davranışlar, jestler, mimikler gibi bir çok faktör iletişimi etkiler. Bu nedenle iletişimi oluşturan bazı temel koşullar vardır ve bunlara dikkat edilmesi ile etkili bir iletişim kurulabilir.</a:t>
            </a:r>
          </a:p>
          <a:p>
            <a:pPr>
              <a:spcBef>
                <a:spcPts val="1800"/>
              </a:spcBef>
            </a:pPr>
            <a:endParaRPr lang="tr-TR" sz="2800" dirty="0"/>
          </a:p>
        </p:txBody>
      </p:sp>
    </p:spTree>
    <p:extLst>
      <p:ext uri="{BB962C8B-B14F-4D97-AF65-F5344CB8AC3E}">
        <p14:creationId xmlns:p14="http://schemas.microsoft.com/office/powerpoint/2010/main" val="13500685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t>Kendini Açma:</a:t>
            </a:r>
          </a:p>
          <a:p>
            <a:pPr>
              <a:spcBef>
                <a:spcPts val="1800"/>
              </a:spcBef>
            </a:pPr>
            <a:r>
              <a:rPr lang="tr-TR" sz="2800" dirty="0" smtClean="0"/>
              <a:t>Bireyler kendilerine dair ayrıntıları karşıdaki kişiye açıkladığında kabul görme konusunda endişe yaşayabilir. </a:t>
            </a:r>
          </a:p>
          <a:p>
            <a:pPr>
              <a:spcBef>
                <a:spcPts val="1800"/>
              </a:spcBef>
            </a:pPr>
            <a:r>
              <a:rPr lang="tr-TR" sz="2800" dirty="0" smtClean="0"/>
              <a:t>Ortamda bulunan güven ve iyi niyet ise kişinin kendisini daha rahat hissetmesine ve bu sayede kendisini daha kolay açmasına yardımcı olmaktadır. </a:t>
            </a:r>
          </a:p>
          <a:p>
            <a:pPr>
              <a:spcBef>
                <a:spcPts val="1800"/>
              </a:spcBef>
            </a:pPr>
            <a:r>
              <a:rPr lang="tr-TR" sz="2800" dirty="0" smtClean="0"/>
              <a:t>Bir kişinin etkili iletişim kurabilmesi için tarafların kendilerini kolay olarak ifade edebilecekleri bir güven ortamı oluşturmasına bağlıdır.</a:t>
            </a:r>
            <a:endParaRPr lang="tr-TR" sz="2800" dirty="0"/>
          </a:p>
        </p:txBody>
      </p:sp>
    </p:spTree>
    <p:extLst>
      <p:ext uri="{BB962C8B-B14F-4D97-AF65-F5344CB8AC3E}">
        <p14:creationId xmlns:p14="http://schemas.microsoft.com/office/powerpoint/2010/main" val="38538940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t>Kendini Açma:</a:t>
            </a:r>
          </a:p>
          <a:p>
            <a:pPr>
              <a:spcBef>
                <a:spcPts val="1800"/>
              </a:spcBef>
            </a:pPr>
            <a:r>
              <a:rPr lang="tr-TR" sz="2800" dirty="0" smtClean="0"/>
              <a:t>Güven ortamı bir kişi tarafından kurulur ancak karşılıklı olarak devam ettirilir. </a:t>
            </a:r>
          </a:p>
          <a:p>
            <a:pPr>
              <a:spcBef>
                <a:spcPts val="1800"/>
              </a:spcBef>
            </a:pPr>
            <a:r>
              <a:rPr lang="tr-TR" sz="2800" dirty="0" smtClean="0"/>
              <a:t>Diğer insanlarla olan ilişkiler kişinin kendi ile olan iletişiminin bir yansımasıdır. </a:t>
            </a:r>
          </a:p>
          <a:p>
            <a:pPr>
              <a:spcBef>
                <a:spcPts val="1800"/>
              </a:spcBef>
            </a:pPr>
            <a:r>
              <a:rPr lang="tr-TR" sz="2800" dirty="0" smtClean="0"/>
              <a:t>Kendini açmanın sınırları bireyin kendini tanıması ile belirginleşir.</a:t>
            </a:r>
          </a:p>
          <a:p>
            <a:pPr>
              <a:spcBef>
                <a:spcPts val="1800"/>
              </a:spcBef>
            </a:pPr>
            <a:endParaRPr lang="tr-TR" sz="2800" dirty="0"/>
          </a:p>
        </p:txBody>
      </p:sp>
    </p:spTree>
    <p:extLst>
      <p:ext uri="{BB962C8B-B14F-4D97-AF65-F5344CB8AC3E}">
        <p14:creationId xmlns:p14="http://schemas.microsoft.com/office/powerpoint/2010/main" val="11993060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t>Kendini Açma:</a:t>
            </a:r>
          </a:p>
          <a:p>
            <a:pPr>
              <a:spcBef>
                <a:spcPts val="1800"/>
              </a:spcBef>
            </a:pPr>
            <a:r>
              <a:rPr lang="tr-TR" sz="2800" dirty="0" smtClean="0"/>
              <a:t>Kişi etkili ve sağlıklı bir iletişim kurmak istiyorsa karşısındakine karşı açık olmalıdır. Ancak bu kendini açma karşılıklı olmalıdır ve güven ortamı sağlanmalıdır.</a:t>
            </a:r>
          </a:p>
          <a:p>
            <a:pPr>
              <a:spcBef>
                <a:spcPts val="1800"/>
              </a:spcBef>
            </a:pPr>
            <a:r>
              <a:rPr lang="tr-TR" sz="2800" dirty="0" smtClean="0"/>
              <a:t>Kendini açma, kişiler arası ilişkilerin hem daha kolay kurulabilmesi hem de daha rahat gelişebilmesi ve daha güvenli sürdürülebilmesi için iletişimin önemli basamaklarından biridir.</a:t>
            </a:r>
          </a:p>
        </p:txBody>
      </p:sp>
    </p:spTree>
    <p:extLst>
      <p:ext uri="{BB962C8B-B14F-4D97-AF65-F5344CB8AC3E}">
        <p14:creationId xmlns:p14="http://schemas.microsoft.com/office/powerpoint/2010/main" val="18825494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t>Beden Dili:</a:t>
            </a:r>
          </a:p>
          <a:p>
            <a:pPr>
              <a:spcBef>
                <a:spcPts val="1800"/>
              </a:spcBef>
            </a:pPr>
            <a:r>
              <a:rPr lang="tr-TR" sz="2800" dirty="0" smtClean="0"/>
              <a:t>Beden dili kişinin karşısındakine duygu ve düşüncelerini iletirken kullandığı hareket, jest, mimik, duruş, gibi etmenlerden oluşan değerler bütünüdür.</a:t>
            </a:r>
          </a:p>
          <a:p>
            <a:pPr>
              <a:spcBef>
                <a:spcPts val="1800"/>
              </a:spcBef>
            </a:pPr>
            <a:r>
              <a:rPr lang="tr-TR" sz="2800" dirty="0" smtClean="0"/>
              <a:t>İletişimin temel sistemi insan vücududur.</a:t>
            </a:r>
          </a:p>
          <a:p>
            <a:pPr>
              <a:spcBef>
                <a:spcPts val="1800"/>
              </a:spcBef>
            </a:pPr>
            <a:r>
              <a:rPr lang="tr-TR" sz="2800" dirty="0" smtClean="0"/>
              <a:t>Dilin kullanımının tarihte çok sonraları kullanıldığı bilindiğinden, insanların beden dilinin en ilkel ve doğal iletişim aracı olduğu söylenebilir.</a:t>
            </a:r>
          </a:p>
        </p:txBody>
      </p:sp>
    </p:spTree>
    <p:extLst>
      <p:ext uri="{BB962C8B-B14F-4D97-AF65-F5344CB8AC3E}">
        <p14:creationId xmlns:p14="http://schemas.microsoft.com/office/powerpoint/2010/main" val="8202153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t>Beden </a:t>
            </a:r>
            <a:r>
              <a:rPr lang="tr-TR" sz="2800" b="1" dirty="0" smtClean="0"/>
              <a:t>Dili:</a:t>
            </a:r>
          </a:p>
          <a:p>
            <a:pPr>
              <a:spcBef>
                <a:spcPts val="1800"/>
              </a:spcBef>
            </a:pPr>
            <a:r>
              <a:rPr lang="tr-TR" sz="2800" dirty="0" smtClean="0"/>
              <a:t>Diğer dillerde olduğu gibi beden dili de belirli sembollerden oluşur. Ve kişinin bu konu hakkında yapacağı en büyük hata bu sembolleri birbirinden bağımsız olarak yorumlamaktır. </a:t>
            </a:r>
          </a:p>
          <a:p>
            <a:pPr>
              <a:spcBef>
                <a:spcPts val="1800"/>
              </a:spcBef>
            </a:pPr>
            <a:r>
              <a:rPr lang="tr-TR" sz="2800" dirty="0" smtClean="0"/>
              <a:t>Her bir hareketin tıpkı sözcükler gibi birden fazla anlamı olabilir. Bu hareketler hem diğer hareketlerle birlikte hem de ortamla birlikte yorumlanmalıdır. </a:t>
            </a:r>
          </a:p>
          <a:p>
            <a:pPr>
              <a:spcBef>
                <a:spcPts val="1800"/>
              </a:spcBef>
            </a:pPr>
            <a:r>
              <a:rPr lang="tr-TR" sz="2800" dirty="0" smtClean="0"/>
              <a:t>Bedensel hareketlerimiz duygularımızdan ipuçları taşımaktadır. </a:t>
            </a:r>
            <a:endParaRPr lang="tr-TR" sz="2800" dirty="0"/>
          </a:p>
        </p:txBody>
      </p:sp>
    </p:spTree>
    <p:extLst>
      <p:ext uri="{BB962C8B-B14F-4D97-AF65-F5344CB8AC3E}">
        <p14:creationId xmlns:p14="http://schemas.microsoft.com/office/powerpoint/2010/main" val="38762268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807699"/>
            <a:ext cx="10515600" cy="4808257"/>
          </a:xfrm>
        </p:spPr>
        <p:txBody>
          <a:bodyPr>
            <a:normAutofit fontScale="92500"/>
          </a:bodyPr>
          <a:lstStyle/>
          <a:p>
            <a:pPr>
              <a:spcBef>
                <a:spcPts val="1800"/>
              </a:spcBef>
            </a:pPr>
            <a:r>
              <a:rPr lang="tr-TR" sz="2800" b="1" dirty="0"/>
              <a:t>Beden Dili:</a:t>
            </a:r>
          </a:p>
          <a:p>
            <a:pPr>
              <a:spcBef>
                <a:spcPts val="1800"/>
              </a:spcBef>
            </a:pPr>
            <a:r>
              <a:rPr lang="tr-TR" sz="2800" dirty="0" smtClean="0"/>
              <a:t>İçerimizdeki her hareket beden dilimiz aracılığıyla dışa vurur. Bu hareketler genel olarak kültürel faktörlerden de oldukça etkilenmektedir.</a:t>
            </a:r>
          </a:p>
          <a:p>
            <a:pPr>
              <a:spcBef>
                <a:spcPts val="1800"/>
              </a:spcBef>
            </a:pPr>
            <a:r>
              <a:rPr lang="tr-TR" sz="2800" dirty="0" smtClean="0"/>
              <a:t>Yüzümüzün sarkması, sararması, kızarması, sesimizin titremesi, ses tonumuz, gülümsememiz hepsi ayrı ayrı değerlendirilmektedir.</a:t>
            </a:r>
          </a:p>
          <a:p>
            <a:pPr>
              <a:spcBef>
                <a:spcPts val="1800"/>
              </a:spcBef>
            </a:pPr>
            <a:r>
              <a:rPr lang="tr-TR" sz="2800" dirty="0" smtClean="0"/>
              <a:t>Her ne kadar sözlü ifadede zaman zaman yalan söylense de beden dili ile bunu yapmak çok mümkün değildir.</a:t>
            </a:r>
          </a:p>
          <a:p>
            <a:pPr>
              <a:spcBef>
                <a:spcPts val="1800"/>
              </a:spcBef>
            </a:pPr>
            <a:r>
              <a:rPr lang="tr-TR" sz="2800" dirty="0" smtClean="0"/>
              <a:t>Sözlü mesajlarla beden dili arasında bir fark varsa öncelikli olarak beden dilinin verdiği mesaj anlaşılır ve akılda kalan da beden dilinin verdiği mesaj olur. </a:t>
            </a:r>
            <a:endParaRPr lang="tr-TR" sz="2800" dirty="0"/>
          </a:p>
        </p:txBody>
      </p:sp>
    </p:spTree>
    <p:extLst>
      <p:ext uri="{BB962C8B-B14F-4D97-AF65-F5344CB8AC3E}">
        <p14:creationId xmlns:p14="http://schemas.microsoft.com/office/powerpoint/2010/main" val="12147498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807699"/>
            <a:ext cx="10515600" cy="4808257"/>
          </a:xfrm>
        </p:spPr>
        <p:txBody>
          <a:bodyPr>
            <a:normAutofit fontScale="92500" lnSpcReduction="10000"/>
          </a:bodyPr>
          <a:lstStyle/>
          <a:p>
            <a:pPr>
              <a:spcBef>
                <a:spcPts val="1800"/>
              </a:spcBef>
            </a:pPr>
            <a:r>
              <a:rPr lang="tr-TR" sz="2800" b="1" dirty="0"/>
              <a:t>Beden Dili:</a:t>
            </a:r>
          </a:p>
          <a:p>
            <a:pPr>
              <a:spcBef>
                <a:spcPts val="1800"/>
              </a:spcBef>
            </a:pPr>
            <a:r>
              <a:rPr lang="tr-TR" sz="2800" dirty="0" smtClean="0"/>
              <a:t>İletişimde, görüşmenin ilk anından itibaren karşı tarafı etkileme durumu söz konusudur ve bu etkileme ilk olarak beden dili kullanılarak gerçekleşir.</a:t>
            </a:r>
          </a:p>
          <a:p>
            <a:pPr>
              <a:spcBef>
                <a:spcPts val="1800"/>
              </a:spcBef>
            </a:pPr>
            <a:r>
              <a:rPr lang="tr-TR" sz="2800" dirty="0"/>
              <a:t>Beden dili insanların ne demek istediklerini açıklamakta dünya üzerinde konuşulan bütün dillerden daha fazlasını anlatabilir.</a:t>
            </a:r>
          </a:p>
          <a:p>
            <a:pPr>
              <a:spcBef>
                <a:spcPts val="1800"/>
              </a:spcBef>
            </a:pPr>
            <a:r>
              <a:rPr lang="tr-TR" sz="2800" dirty="0"/>
              <a:t>Beden dili ile gönderilen mesajların çoğu farkında olmadan karşı tarafa iletilir. </a:t>
            </a:r>
          </a:p>
          <a:p>
            <a:pPr>
              <a:spcBef>
                <a:spcPts val="1800"/>
              </a:spcBef>
            </a:pPr>
            <a:r>
              <a:rPr lang="tr-TR" sz="2800" dirty="0" smtClean="0"/>
              <a:t>Her insanın kendine özgü bir beden dili sözlüğü vardır ve herkes için bu sözlüğü ayrı ayrı çözmek zor ve zaman alıcı bir iştir.</a:t>
            </a:r>
          </a:p>
          <a:p>
            <a:pPr>
              <a:spcBef>
                <a:spcPts val="1800"/>
              </a:spcBef>
            </a:pPr>
            <a:r>
              <a:rPr lang="tr-TR" sz="2800" dirty="0" smtClean="0"/>
              <a:t>Bazı davranışlar bazı kişilerde gerçekten kaygının göstergesiyken aynı davranış başka bir kişide yalnızca alışkanlık olarak yapılıyor olabilir.</a:t>
            </a:r>
          </a:p>
        </p:txBody>
      </p:sp>
    </p:spTree>
    <p:extLst>
      <p:ext uri="{BB962C8B-B14F-4D97-AF65-F5344CB8AC3E}">
        <p14:creationId xmlns:p14="http://schemas.microsoft.com/office/powerpoint/2010/main" val="3379323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737360"/>
            <a:ext cx="10515600" cy="4808257"/>
          </a:xfrm>
        </p:spPr>
        <p:txBody>
          <a:bodyPr>
            <a:normAutofit fontScale="92500"/>
          </a:bodyPr>
          <a:lstStyle/>
          <a:p>
            <a:pPr>
              <a:spcBef>
                <a:spcPts val="1800"/>
              </a:spcBef>
            </a:pPr>
            <a:r>
              <a:rPr lang="tr-TR" sz="2800" b="1" dirty="0"/>
              <a:t>Beden Dili:</a:t>
            </a:r>
          </a:p>
          <a:p>
            <a:pPr>
              <a:spcBef>
                <a:spcPts val="1800"/>
              </a:spcBef>
            </a:pPr>
            <a:r>
              <a:rPr lang="tr-TR" sz="2800" dirty="0"/>
              <a:t>Aynı zamanda insanların beden dili insanlar üzerinde belirgin yanıltıcı etkiler de bırakabilir</a:t>
            </a:r>
            <a:r>
              <a:rPr lang="tr-TR" sz="2800" dirty="0" smtClean="0"/>
              <a:t>.</a:t>
            </a:r>
          </a:p>
          <a:p>
            <a:pPr>
              <a:spcBef>
                <a:spcPts val="1800"/>
              </a:spcBef>
            </a:pPr>
            <a:r>
              <a:rPr lang="tr-TR" sz="2800" dirty="0"/>
              <a:t>Kişi </a:t>
            </a:r>
            <a:r>
              <a:rPr lang="tr-TR" sz="2800" dirty="0" smtClean="0"/>
              <a:t>ilgilendiği bir şeye baktığında göz bebekleri büyüyebilir, yüzü kızarabilir. Ancak </a:t>
            </a:r>
            <a:r>
              <a:rPr lang="tr-TR" sz="2800" dirty="0"/>
              <a:t>iletişim esnasında sadece beden dilini </a:t>
            </a:r>
            <a:r>
              <a:rPr lang="tr-TR" sz="2800" dirty="0" smtClean="0"/>
              <a:t>değerlendirerek </a:t>
            </a:r>
            <a:r>
              <a:rPr lang="tr-TR" sz="2800" dirty="0"/>
              <a:t>yorum yapmak hatalıdır. </a:t>
            </a:r>
            <a:r>
              <a:rPr lang="tr-TR" sz="2800" dirty="0" smtClean="0"/>
              <a:t>Böyle bir yorumlama alıcıyı yanılgıya sürükleyebilir.</a:t>
            </a:r>
            <a:endParaRPr lang="tr-TR" sz="2800" dirty="0"/>
          </a:p>
          <a:p>
            <a:pPr>
              <a:spcBef>
                <a:spcPts val="1800"/>
              </a:spcBef>
            </a:pPr>
            <a:r>
              <a:rPr lang="tr-TR" sz="2800" dirty="0" smtClean="0"/>
              <a:t>Şık bir kıyafet bir kişi üzerinde olumlu bir düşünce edinmenize neden olabilir ancak bu durum yalnızca olumlu bir ön yargıdan öte değildir.</a:t>
            </a:r>
          </a:p>
          <a:p>
            <a:pPr>
              <a:spcBef>
                <a:spcPts val="1800"/>
              </a:spcBef>
            </a:pPr>
            <a:r>
              <a:rPr lang="tr-TR" sz="2800" dirty="0" smtClean="0"/>
              <a:t>Kadınlar iletişimde görsel mesajlara daha çok önem verirken erkekler daha çok sözel mesajlara önem vermektedir.</a:t>
            </a:r>
            <a:endParaRPr lang="tr-TR" sz="2800" dirty="0"/>
          </a:p>
        </p:txBody>
      </p:sp>
    </p:spTree>
    <p:extLst>
      <p:ext uri="{BB962C8B-B14F-4D97-AF65-F5344CB8AC3E}">
        <p14:creationId xmlns:p14="http://schemas.microsoft.com/office/powerpoint/2010/main" val="25517920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t>Beden Dili:</a:t>
            </a:r>
          </a:p>
          <a:p>
            <a:pPr>
              <a:spcBef>
                <a:spcPts val="1800"/>
              </a:spcBef>
            </a:pPr>
            <a:r>
              <a:rPr lang="tr-TR" sz="2800" dirty="0" smtClean="0"/>
              <a:t>Aynı zamanda beden dilinin kullanımı sözlü iletişimi daha etkili hale getirmeyi de amaçlar.</a:t>
            </a:r>
          </a:p>
          <a:p>
            <a:pPr>
              <a:spcBef>
                <a:spcPts val="1800"/>
              </a:spcBef>
            </a:pPr>
            <a:r>
              <a:rPr lang="tr-TR" sz="2800" dirty="0" smtClean="0"/>
              <a:t>İletişimde beden dilinin işlevlerini sıralayacak olduğumuzda;</a:t>
            </a:r>
          </a:p>
          <a:p>
            <a:pPr>
              <a:spcBef>
                <a:spcPts val="1800"/>
              </a:spcBef>
            </a:pPr>
            <a:r>
              <a:rPr lang="tr-TR" sz="2800" dirty="0" smtClean="0"/>
              <a:t>- Kişilerarası iletişimde duygu ve tavırları yansıtmak, </a:t>
            </a:r>
          </a:p>
          <a:p>
            <a:pPr>
              <a:spcBef>
                <a:spcPts val="1800"/>
              </a:spcBef>
            </a:pPr>
            <a:r>
              <a:rPr lang="tr-TR" sz="2800" dirty="0" smtClean="0"/>
              <a:t>- Sözel iletişimde anlatılmak istenileni tamamlamak ve desteklemek</a:t>
            </a:r>
          </a:p>
          <a:p>
            <a:pPr>
              <a:spcBef>
                <a:spcPts val="1800"/>
              </a:spcBef>
            </a:pPr>
            <a:r>
              <a:rPr lang="tr-TR" sz="2800" dirty="0" smtClean="0"/>
              <a:t>- Sözlü iletişimin yerini almak ve mesajı doğrudan iletmek</a:t>
            </a:r>
            <a:endParaRPr lang="tr-TR" sz="2800" dirty="0"/>
          </a:p>
        </p:txBody>
      </p:sp>
    </p:spTree>
    <p:extLst>
      <p:ext uri="{BB962C8B-B14F-4D97-AF65-F5344CB8AC3E}">
        <p14:creationId xmlns:p14="http://schemas.microsoft.com/office/powerpoint/2010/main" val="377528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t>Saydamlık:</a:t>
            </a:r>
          </a:p>
          <a:p>
            <a:pPr>
              <a:spcBef>
                <a:spcPts val="1800"/>
              </a:spcBef>
            </a:pPr>
            <a:r>
              <a:rPr lang="tr-TR" sz="2800" dirty="0" smtClean="0"/>
              <a:t>Saydamlık açık iletişim olarak da ifade edilmektedir ve duygu ve düşüncelerin karşı tarafa doğrudan net bir şekilde ifade edilmesi, kişinin ne düşünüyorsa ve ne hissediyorsa o şekilde davranması ve karşı tarafa mesajı o şekilde iletmesi anlamına gelmektedir.</a:t>
            </a:r>
          </a:p>
          <a:p>
            <a:pPr>
              <a:spcBef>
                <a:spcPts val="1800"/>
              </a:spcBef>
            </a:pPr>
            <a:r>
              <a:rPr lang="tr-TR" sz="2800" dirty="0" smtClean="0"/>
              <a:t>Açık iletişim sayesinde ilişkiler daha da derinleşir ve bu sayede daha yakın ilişkiler kurulur. </a:t>
            </a:r>
          </a:p>
          <a:p>
            <a:pPr>
              <a:spcBef>
                <a:spcPts val="1800"/>
              </a:spcBef>
            </a:pPr>
            <a:r>
              <a:rPr lang="tr-TR" sz="2800" dirty="0" smtClean="0"/>
              <a:t>Açık iletişimde kişisel kaygıların ve değerlerin paylaşılır, duygu ve davranışlar karşı tarafa olduğu gibi aktarılır.</a:t>
            </a:r>
          </a:p>
          <a:p>
            <a:pPr>
              <a:spcBef>
                <a:spcPts val="1800"/>
              </a:spcBef>
            </a:pPr>
            <a:endParaRPr lang="tr-TR" sz="2800" dirty="0"/>
          </a:p>
        </p:txBody>
      </p:sp>
    </p:spTree>
    <p:extLst>
      <p:ext uri="{BB962C8B-B14F-4D97-AF65-F5344CB8AC3E}">
        <p14:creationId xmlns:p14="http://schemas.microsoft.com/office/powerpoint/2010/main" val="3539700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807699"/>
            <a:ext cx="10515600" cy="4505177"/>
          </a:xfrm>
        </p:spPr>
        <p:txBody>
          <a:bodyPr>
            <a:normAutofit fontScale="77500" lnSpcReduction="20000"/>
          </a:bodyPr>
          <a:lstStyle/>
          <a:p>
            <a:pPr>
              <a:spcBef>
                <a:spcPts val="1800"/>
              </a:spcBef>
            </a:pPr>
            <a:r>
              <a:rPr lang="tr-TR" sz="2800" dirty="0" smtClean="0"/>
              <a:t>Etkili iletişim için uyulması gereken bazı ilkeler vardır. Bu ilkelere örnek verilecek olduğunda;</a:t>
            </a:r>
          </a:p>
          <a:p>
            <a:pPr>
              <a:spcBef>
                <a:spcPts val="1800"/>
              </a:spcBef>
            </a:pPr>
            <a:r>
              <a:rPr lang="tr-TR" sz="2800" dirty="0" smtClean="0"/>
              <a:t>- iletişimde bireysel farklılıkların kabul edilmesi,</a:t>
            </a:r>
          </a:p>
          <a:p>
            <a:pPr>
              <a:spcBef>
                <a:spcPts val="1800"/>
              </a:spcBef>
            </a:pPr>
            <a:r>
              <a:rPr lang="tr-TR" sz="2800" dirty="0" smtClean="0"/>
              <a:t>- bireyin değerli ve önemli olduğunun kabul edilmesi,</a:t>
            </a:r>
          </a:p>
          <a:p>
            <a:pPr>
              <a:spcBef>
                <a:spcPts val="1800"/>
              </a:spcBef>
            </a:pPr>
            <a:r>
              <a:rPr lang="tr-TR" sz="2800" dirty="0" smtClean="0"/>
              <a:t>- insanlara saygı duyma</a:t>
            </a:r>
          </a:p>
          <a:p>
            <a:pPr>
              <a:spcBef>
                <a:spcPts val="1800"/>
              </a:spcBef>
            </a:pPr>
            <a:r>
              <a:rPr lang="tr-TR" sz="2800" dirty="0" smtClean="0"/>
              <a:t>- Gönüllüğünün önemli olduğunun kabul edilmesi</a:t>
            </a:r>
          </a:p>
          <a:p>
            <a:pPr>
              <a:spcBef>
                <a:spcPts val="1800"/>
              </a:spcBef>
            </a:pPr>
            <a:r>
              <a:rPr lang="tr-TR" sz="2800" dirty="0" smtClean="0"/>
              <a:t>- Koşulsuz olarak kabul etme ve ilgi gösterme</a:t>
            </a:r>
          </a:p>
          <a:p>
            <a:pPr>
              <a:spcBef>
                <a:spcPts val="1800"/>
              </a:spcBef>
            </a:pPr>
            <a:r>
              <a:rPr lang="tr-TR" sz="2800" dirty="0" smtClean="0"/>
              <a:t>- Tutarlı olma</a:t>
            </a:r>
          </a:p>
          <a:p>
            <a:pPr>
              <a:spcBef>
                <a:spcPts val="1800"/>
              </a:spcBef>
            </a:pPr>
            <a:r>
              <a:rPr lang="tr-TR" sz="2800" dirty="0" smtClean="0"/>
              <a:t>- Empati kurabilme</a:t>
            </a:r>
          </a:p>
          <a:p>
            <a:pPr>
              <a:spcBef>
                <a:spcPts val="1800"/>
              </a:spcBef>
            </a:pPr>
            <a:r>
              <a:rPr lang="tr-TR" sz="2800" dirty="0" smtClean="0"/>
              <a:t>- Gizliliğe saygı duyma</a:t>
            </a:r>
          </a:p>
          <a:p>
            <a:pPr>
              <a:spcBef>
                <a:spcPts val="1800"/>
              </a:spcBef>
            </a:pPr>
            <a:endParaRPr lang="tr-TR" sz="2800" dirty="0"/>
          </a:p>
        </p:txBody>
      </p:sp>
    </p:spTree>
    <p:extLst>
      <p:ext uri="{BB962C8B-B14F-4D97-AF65-F5344CB8AC3E}">
        <p14:creationId xmlns:p14="http://schemas.microsoft.com/office/powerpoint/2010/main" val="13860120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t>Saydamlık; </a:t>
            </a:r>
          </a:p>
          <a:p>
            <a:pPr>
              <a:spcBef>
                <a:spcPts val="1800"/>
              </a:spcBef>
            </a:pPr>
            <a:r>
              <a:rPr lang="tr-TR" sz="2800" dirty="0" smtClean="0"/>
              <a:t>Kişisel ilişkilerin kurulmasında önemli rolü olan saydamlık, </a:t>
            </a:r>
          </a:p>
          <a:p>
            <a:pPr>
              <a:spcBef>
                <a:spcPts val="1800"/>
              </a:spcBef>
            </a:pPr>
            <a:r>
              <a:rPr lang="tr-TR" sz="2800" dirty="0" smtClean="0"/>
              <a:t>- Bireylerin olduğu gibi ve doğal görünmesini</a:t>
            </a:r>
          </a:p>
          <a:p>
            <a:pPr>
              <a:spcBef>
                <a:spcPts val="1800"/>
              </a:spcBef>
            </a:pPr>
            <a:r>
              <a:rPr lang="tr-TR" sz="2800" dirty="0" smtClean="0"/>
              <a:t>- Duygu ve düşüncelerin karşıya mümkün olduğu kadar incitmeden aktarılmasını</a:t>
            </a:r>
          </a:p>
          <a:p>
            <a:pPr>
              <a:spcBef>
                <a:spcPts val="1800"/>
              </a:spcBef>
            </a:pPr>
            <a:r>
              <a:rPr lang="tr-TR" sz="2800" dirty="0" smtClean="0"/>
              <a:t>- Kendi duygularını gizlemeye çalışmadan içten bir şekilde duygu ve düşüncelerin karşı tarafa aktarılmasını sağlar.</a:t>
            </a:r>
          </a:p>
        </p:txBody>
      </p:sp>
    </p:spTree>
    <p:extLst>
      <p:ext uri="{BB962C8B-B14F-4D97-AF65-F5344CB8AC3E}">
        <p14:creationId xmlns:p14="http://schemas.microsoft.com/office/powerpoint/2010/main" val="21877591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t>Algı:</a:t>
            </a:r>
          </a:p>
          <a:p>
            <a:pPr>
              <a:spcBef>
                <a:spcPts val="1800"/>
              </a:spcBef>
            </a:pPr>
            <a:r>
              <a:rPr lang="tr-TR" sz="2800" dirty="0" smtClean="0"/>
              <a:t>Yaşantılarımızı şekillendiren algı, bize dış dünyadan bilgi sağlar. </a:t>
            </a:r>
          </a:p>
          <a:p>
            <a:pPr>
              <a:spcBef>
                <a:spcPts val="1800"/>
              </a:spcBef>
            </a:pPr>
            <a:r>
              <a:rPr lang="tr-TR" sz="2800" dirty="0" smtClean="0"/>
              <a:t>Bireyler sürekli olarak dış dünyadan uyaranlar alır ve bu uyaranlar algı ile anlamlandırılır.</a:t>
            </a:r>
          </a:p>
          <a:p>
            <a:pPr>
              <a:spcBef>
                <a:spcPts val="1800"/>
              </a:spcBef>
            </a:pPr>
            <a:r>
              <a:rPr lang="tr-TR" sz="2800" dirty="0" smtClean="0"/>
              <a:t>Algı duyu organlarımızdan beynimize ulaşan verilerin örgütlenerek yorumlanması ve anlamlandırılması sürecine verilen addır. </a:t>
            </a:r>
          </a:p>
          <a:p>
            <a:pPr>
              <a:spcBef>
                <a:spcPts val="1800"/>
              </a:spcBef>
            </a:pPr>
            <a:r>
              <a:rPr lang="tr-TR" sz="2800" dirty="0" smtClean="0"/>
              <a:t>Algılama olmadan duyu organları tarafından beyne iletilen verilen herhangi bir anlam taşımaz.</a:t>
            </a:r>
            <a:endParaRPr lang="tr-TR" sz="2800" dirty="0"/>
          </a:p>
        </p:txBody>
      </p:sp>
    </p:spTree>
    <p:extLst>
      <p:ext uri="{BB962C8B-B14F-4D97-AF65-F5344CB8AC3E}">
        <p14:creationId xmlns:p14="http://schemas.microsoft.com/office/powerpoint/2010/main" val="35075512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t>Algı:</a:t>
            </a:r>
          </a:p>
          <a:p>
            <a:pPr>
              <a:spcBef>
                <a:spcPts val="1800"/>
              </a:spcBef>
            </a:pPr>
            <a:r>
              <a:rPr lang="tr-TR" sz="2800" dirty="0" smtClean="0"/>
              <a:t>Bireyler doğumdan itibaren çevresinde olan biteni anlamak, yorumlamak ve kendini yeni durumlara uydurmak için algıyı kullanır. </a:t>
            </a:r>
          </a:p>
          <a:p>
            <a:pPr>
              <a:spcBef>
                <a:spcPts val="1800"/>
              </a:spcBef>
            </a:pPr>
            <a:r>
              <a:rPr lang="tr-TR" sz="2800" dirty="0" smtClean="0"/>
              <a:t>Algı iletişim sürecinin ayrılmaz bir parçasıdır ve iletişim sürecinde karmaşık algılar süreçler yönetilir. </a:t>
            </a:r>
          </a:p>
          <a:p>
            <a:pPr>
              <a:spcBef>
                <a:spcPts val="1800"/>
              </a:spcBef>
            </a:pPr>
            <a:r>
              <a:rPr lang="tr-TR" sz="2800" dirty="0" smtClean="0"/>
              <a:t>Algı, beş duru organı ile doğrudan ilişkili bir süreçtir ve algı sayesinde kişi hem kendi hem de diğerleri hakkında bilgi edinilir.</a:t>
            </a:r>
          </a:p>
        </p:txBody>
      </p:sp>
    </p:spTree>
    <p:extLst>
      <p:ext uri="{BB962C8B-B14F-4D97-AF65-F5344CB8AC3E}">
        <p14:creationId xmlns:p14="http://schemas.microsoft.com/office/powerpoint/2010/main" val="19673284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t>Empati:</a:t>
            </a:r>
          </a:p>
          <a:p>
            <a:pPr>
              <a:spcBef>
                <a:spcPts val="1800"/>
              </a:spcBef>
            </a:pPr>
            <a:r>
              <a:rPr lang="tr-TR" sz="2800" dirty="0" smtClean="0"/>
              <a:t>Empati kavramının tanımına bakıldığında; </a:t>
            </a:r>
          </a:p>
          <a:p>
            <a:pPr>
              <a:spcBef>
                <a:spcPts val="1800"/>
              </a:spcBef>
            </a:pPr>
            <a:r>
              <a:rPr lang="tr-TR" sz="2800" dirty="0" smtClean="0"/>
              <a:t>Bir kişinin kendisini karşısındakinin yerine koyarak olaylara onun bakış açısıyla bakması, o kişinin duygularını ve düşüncelerini anlaması, hissetmesi ve bu durumu iletmesi sürecine empati denir.</a:t>
            </a:r>
            <a:endParaRPr lang="tr-TR" sz="2800" dirty="0"/>
          </a:p>
        </p:txBody>
      </p:sp>
    </p:spTree>
    <p:extLst>
      <p:ext uri="{BB962C8B-B14F-4D97-AF65-F5344CB8AC3E}">
        <p14:creationId xmlns:p14="http://schemas.microsoft.com/office/powerpoint/2010/main" val="37754316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t>Empati:</a:t>
            </a:r>
          </a:p>
          <a:p>
            <a:pPr>
              <a:spcBef>
                <a:spcPts val="1800"/>
              </a:spcBef>
            </a:pPr>
            <a:r>
              <a:rPr lang="tr-TR" sz="2800" dirty="0" smtClean="0"/>
              <a:t>Empati kişiler arası iletişimde önemli bir rol oynar. Bunun nedeni ise her insanın karşısındaki tarafından doğru anlaşılma isteğidir. </a:t>
            </a:r>
          </a:p>
          <a:p>
            <a:pPr>
              <a:spcBef>
                <a:spcPts val="1800"/>
              </a:spcBef>
            </a:pPr>
            <a:r>
              <a:rPr lang="tr-TR" sz="2800" dirty="0" smtClean="0"/>
              <a:t>Empati hem ölçülebilen hem de eğitim yolu ile geliştirilebilen bir beceridir.</a:t>
            </a:r>
          </a:p>
          <a:p>
            <a:pPr>
              <a:spcBef>
                <a:spcPts val="1800"/>
              </a:spcBef>
            </a:pPr>
            <a:r>
              <a:rPr lang="tr-TR" sz="2800" dirty="0" err="1" smtClean="0"/>
              <a:t>Empatik</a:t>
            </a:r>
            <a:r>
              <a:rPr lang="tr-TR" sz="2800" dirty="0" smtClean="0"/>
              <a:t> beceriler ilişkilerdeki sorunları çözebilmek adına önemli rol oynar. Çünkü </a:t>
            </a:r>
            <a:r>
              <a:rPr lang="tr-TR" sz="2800" dirty="0" err="1" smtClean="0"/>
              <a:t>empatik</a:t>
            </a:r>
            <a:r>
              <a:rPr lang="tr-TR" sz="2800" dirty="0" smtClean="0"/>
              <a:t> düşünebilen bireyler problemi anlamaya ve çözüme odaklanırlar.</a:t>
            </a:r>
            <a:endParaRPr lang="tr-TR" sz="2800" dirty="0"/>
          </a:p>
        </p:txBody>
      </p:sp>
    </p:spTree>
    <p:extLst>
      <p:ext uri="{BB962C8B-B14F-4D97-AF65-F5344CB8AC3E}">
        <p14:creationId xmlns:p14="http://schemas.microsoft.com/office/powerpoint/2010/main" val="7259306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t>Saygı:</a:t>
            </a:r>
          </a:p>
          <a:p>
            <a:pPr>
              <a:spcBef>
                <a:spcPts val="1800"/>
              </a:spcBef>
            </a:pPr>
            <a:r>
              <a:rPr lang="tr-TR" sz="2800" dirty="0" smtClean="0"/>
              <a:t>İletişimde başarıyı yakalayabilmek için temel koşullardan biri de karşı tarafa saygı duymaktır.</a:t>
            </a:r>
          </a:p>
          <a:p>
            <a:pPr>
              <a:spcBef>
                <a:spcPts val="1800"/>
              </a:spcBef>
            </a:pPr>
            <a:r>
              <a:rPr lang="tr-TR" sz="2800" dirty="0" smtClean="0"/>
              <a:t>Saygı, karşıdaki bireyi ayrı bir kişilik olarak görüp onun duygu, düşünce ve hareketlerinde özgür olduğunu kabul etmektir.</a:t>
            </a:r>
          </a:p>
          <a:p>
            <a:pPr>
              <a:spcBef>
                <a:spcPts val="1800"/>
              </a:spcBef>
            </a:pPr>
            <a:r>
              <a:rPr lang="tr-TR" sz="2800" dirty="0" smtClean="0"/>
              <a:t>İletişimde saygı; karşı tarafı dinlemek, onun fikirlerini dile getirmesine fırsat vermek, karşı tarafa zaman tanımak, onu yargılamadan konuşmaktan,  karşı tarafı dikkatli bir şekilde dinlemekten geçer.</a:t>
            </a:r>
            <a:endParaRPr lang="tr-TR" sz="2800" dirty="0"/>
          </a:p>
        </p:txBody>
      </p:sp>
    </p:spTree>
    <p:extLst>
      <p:ext uri="{BB962C8B-B14F-4D97-AF65-F5344CB8AC3E}">
        <p14:creationId xmlns:p14="http://schemas.microsoft.com/office/powerpoint/2010/main" val="107139094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Kaynakça</a:t>
            </a:r>
            <a:endParaRPr lang="tr-TR" b="1" dirty="0"/>
          </a:p>
        </p:txBody>
      </p:sp>
      <p:sp>
        <p:nvSpPr>
          <p:cNvPr id="3" name="İçerik Yer Tutucusu 2"/>
          <p:cNvSpPr>
            <a:spLocks noGrp="1"/>
          </p:cNvSpPr>
          <p:nvPr>
            <p:ph idx="1"/>
          </p:nvPr>
        </p:nvSpPr>
        <p:spPr>
          <a:xfrm>
            <a:off x="1097280" y="1819357"/>
            <a:ext cx="10058400" cy="4023360"/>
          </a:xfrm>
        </p:spPr>
        <p:txBody>
          <a:bodyPr>
            <a:normAutofit/>
          </a:bodyPr>
          <a:lstStyle/>
          <a:p>
            <a:r>
              <a:rPr lang="tr-TR" dirty="0" smtClean="0"/>
              <a:t>Körükçü, Ö. </a:t>
            </a:r>
            <a:r>
              <a:rPr lang="tr-TR" dirty="0"/>
              <a:t>(2017). </a:t>
            </a:r>
            <a:r>
              <a:rPr lang="tr-TR" dirty="0" smtClean="0"/>
              <a:t>Çocukla İletişimde Temel Koşullar. </a:t>
            </a:r>
            <a:r>
              <a:rPr lang="tr-TR" dirty="0"/>
              <a:t>Çocuk ve İletişim. Ed.: Neriman Aral. Vize Yayıncılık, </a:t>
            </a:r>
            <a:r>
              <a:rPr lang="tr-TR" dirty="0" smtClean="0"/>
              <a:t>Ankara</a:t>
            </a:r>
          </a:p>
          <a:p>
            <a:r>
              <a:rPr lang="tr-TR" dirty="0" smtClean="0"/>
              <a:t>Bilgili</a:t>
            </a:r>
            <a:r>
              <a:rPr lang="tr-TR" dirty="0"/>
              <a:t>, S. (2019). Aile Eğitimi Kalıplarının  Ebeveyn Tutumları ile İlişkisinin İncelenmesi, Yüksek Lisans Tezi, İstanbul Ticaret Üniversitesi. İstanbul.</a:t>
            </a:r>
          </a:p>
          <a:p>
            <a:r>
              <a:rPr lang="tr-TR" dirty="0"/>
              <a:t>Gülşen, E.,G. (2020). Eğitim Yöneticilerinin İletişim Becerilerine İlişkin Öğretmen Görüşleri: Bir Durum Çalışması.  Yüksek Lisans Tezi, Akdeniz Üniversitesi. Antalya.</a:t>
            </a:r>
          </a:p>
          <a:p>
            <a:r>
              <a:rPr lang="tr-TR" dirty="0" smtClean="0"/>
              <a:t>Köksal Akyol, A., Oğuz, V. </a:t>
            </a:r>
            <a:r>
              <a:rPr lang="tr-TR" dirty="0"/>
              <a:t>(2014). </a:t>
            </a:r>
            <a:r>
              <a:rPr lang="tr-TR" dirty="0" smtClean="0"/>
              <a:t>İletişimi Oluşturan Temel Koşullar ve İletişim Engelleri. Her </a:t>
            </a:r>
            <a:r>
              <a:rPr lang="tr-TR" dirty="0"/>
              <a:t>Yönü ile Okul Öncesi Eğitim – Etkili İletişim. Ed.: Prof. Dr. F. Abide Güngör </a:t>
            </a:r>
            <a:r>
              <a:rPr lang="tr-TR" dirty="0" err="1"/>
              <a:t>Aytar</a:t>
            </a:r>
            <a:r>
              <a:rPr lang="tr-TR" dirty="0"/>
              <a:t>. Hedef Cs. Basın Yayın. Ankara</a:t>
            </a:r>
            <a:r>
              <a:rPr lang="tr-TR" dirty="0" smtClean="0"/>
              <a:t>.</a:t>
            </a:r>
          </a:p>
          <a:p>
            <a:r>
              <a:rPr lang="tr-TR" dirty="0"/>
              <a:t>Dökmen, Ü. 1998. </a:t>
            </a:r>
            <a:r>
              <a:rPr lang="tr-TR" i="1" dirty="0"/>
              <a:t>İletişim Çatışmaları ve Empati. </a:t>
            </a:r>
            <a:r>
              <a:rPr lang="tr-TR" dirty="0"/>
              <a:t>Sistem Yayıncılık. İstanbul.</a:t>
            </a:r>
          </a:p>
          <a:p>
            <a:r>
              <a:rPr lang="tr-TR" dirty="0"/>
              <a:t>Tayfun, R. (2007). Etkili iletişim ve beden dili. Nobel Basım Evi. Ankara.</a:t>
            </a:r>
          </a:p>
          <a:p>
            <a:endParaRPr lang="tr-TR" dirty="0"/>
          </a:p>
          <a:p>
            <a:endParaRPr lang="tr-TR" dirty="0"/>
          </a:p>
        </p:txBody>
      </p:sp>
    </p:spTree>
    <p:extLst>
      <p:ext uri="{BB962C8B-B14F-4D97-AF65-F5344CB8AC3E}">
        <p14:creationId xmlns:p14="http://schemas.microsoft.com/office/powerpoint/2010/main" val="2040574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631853"/>
            <a:ext cx="10515600" cy="4808257"/>
          </a:xfrm>
        </p:spPr>
        <p:txBody>
          <a:bodyPr>
            <a:normAutofit fontScale="92500" lnSpcReduction="10000"/>
          </a:bodyPr>
          <a:lstStyle/>
          <a:p>
            <a:pPr>
              <a:spcBef>
                <a:spcPts val="1800"/>
              </a:spcBef>
            </a:pPr>
            <a:r>
              <a:rPr lang="tr-TR" sz="2800" dirty="0" smtClean="0"/>
              <a:t>Aynı zamanda kişiler arası iletişimin sağlıklı bir şekilde kurulabilmesi için bası ön koşullara ihtiyaç duyulmaktadır. Bunlar ise;</a:t>
            </a:r>
          </a:p>
          <a:p>
            <a:pPr>
              <a:spcBef>
                <a:spcPts val="1800"/>
              </a:spcBef>
            </a:pPr>
            <a:r>
              <a:rPr lang="tr-TR" sz="2800" dirty="0" smtClean="0"/>
              <a:t>- Kendini Tanıma</a:t>
            </a:r>
          </a:p>
          <a:p>
            <a:pPr>
              <a:spcBef>
                <a:spcPts val="1800"/>
              </a:spcBef>
            </a:pPr>
            <a:r>
              <a:rPr lang="tr-TR" sz="2800" dirty="0" smtClean="0"/>
              <a:t>- Kendini Açma</a:t>
            </a:r>
          </a:p>
          <a:p>
            <a:pPr>
              <a:spcBef>
                <a:spcPts val="1800"/>
              </a:spcBef>
            </a:pPr>
            <a:r>
              <a:rPr lang="tr-TR" sz="2800" dirty="0" smtClean="0"/>
              <a:t>- Beden Dili</a:t>
            </a:r>
          </a:p>
          <a:p>
            <a:pPr>
              <a:spcBef>
                <a:spcPts val="1800"/>
              </a:spcBef>
            </a:pPr>
            <a:r>
              <a:rPr lang="tr-TR" sz="2800" dirty="0" smtClean="0"/>
              <a:t>- Saydamlık</a:t>
            </a:r>
          </a:p>
          <a:p>
            <a:pPr>
              <a:spcBef>
                <a:spcPts val="1800"/>
              </a:spcBef>
            </a:pPr>
            <a:r>
              <a:rPr lang="tr-TR" sz="2800" dirty="0" smtClean="0"/>
              <a:t>- Algı</a:t>
            </a:r>
          </a:p>
          <a:p>
            <a:pPr>
              <a:spcBef>
                <a:spcPts val="1800"/>
              </a:spcBef>
            </a:pPr>
            <a:r>
              <a:rPr lang="tr-TR" sz="2800" dirty="0" smtClean="0"/>
              <a:t>-Empati</a:t>
            </a:r>
          </a:p>
          <a:p>
            <a:pPr>
              <a:spcBef>
                <a:spcPts val="1800"/>
              </a:spcBef>
            </a:pPr>
            <a:r>
              <a:rPr lang="tr-TR" sz="2800" dirty="0" smtClean="0"/>
              <a:t>- Saygı</a:t>
            </a:r>
            <a:endParaRPr lang="tr-TR" sz="2800" dirty="0"/>
          </a:p>
        </p:txBody>
      </p:sp>
    </p:spTree>
    <p:extLst>
      <p:ext uri="{BB962C8B-B14F-4D97-AF65-F5344CB8AC3E}">
        <p14:creationId xmlns:p14="http://schemas.microsoft.com/office/powerpoint/2010/main" val="5725941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t>Kendini Tanıma: </a:t>
            </a:r>
          </a:p>
          <a:p>
            <a:pPr>
              <a:spcBef>
                <a:spcPts val="1800"/>
              </a:spcBef>
            </a:pPr>
            <a:r>
              <a:rPr lang="tr-TR" sz="2800" dirty="0" smtClean="0"/>
              <a:t>Kişinin kendini tanıma becerisi çevresindekiler ile sağlıklı ilişkiler geliştirebilmesi için çok önemlidir. </a:t>
            </a:r>
          </a:p>
          <a:p>
            <a:pPr>
              <a:spcBef>
                <a:spcPts val="1800"/>
              </a:spcBef>
            </a:pPr>
            <a:r>
              <a:rPr lang="tr-TR" sz="2800" dirty="0" smtClean="0"/>
              <a:t>Esas olan bireyin öncelikli olarak kendisi ile kurduğu iletişimdir.</a:t>
            </a:r>
          </a:p>
          <a:p>
            <a:pPr>
              <a:spcBef>
                <a:spcPts val="1800"/>
              </a:spcBef>
            </a:pPr>
            <a:r>
              <a:rPr lang="tr-TR" sz="2800" dirty="0" smtClean="0"/>
              <a:t>Kişi önce kendisini olduğu gibi kabul etmeli, kendine saygı duymalı ve ondan sonra çevresi ile etkili iletişim kurma çabası içerisine girmelidir.</a:t>
            </a:r>
          </a:p>
          <a:p>
            <a:pPr>
              <a:spcBef>
                <a:spcPts val="1800"/>
              </a:spcBef>
            </a:pPr>
            <a:r>
              <a:rPr lang="tr-TR" sz="2800" dirty="0" smtClean="0"/>
              <a:t>Kendini tanıma ise birey için uzun bir süreci içerir.</a:t>
            </a:r>
          </a:p>
          <a:p>
            <a:pPr>
              <a:spcBef>
                <a:spcPts val="1800"/>
              </a:spcBef>
            </a:pPr>
            <a:r>
              <a:rPr lang="tr-TR" sz="2800" dirty="0"/>
              <a:t>Kişinin kendi ile kurduğu iletişime içsel iletişim denir. </a:t>
            </a:r>
          </a:p>
          <a:p>
            <a:pPr>
              <a:spcBef>
                <a:spcPts val="1800"/>
              </a:spcBef>
            </a:pPr>
            <a:endParaRPr lang="tr-TR" sz="2800" dirty="0" smtClean="0"/>
          </a:p>
          <a:p>
            <a:pPr>
              <a:spcBef>
                <a:spcPts val="1800"/>
              </a:spcBef>
            </a:pPr>
            <a:endParaRPr lang="tr-TR" sz="2800" dirty="0"/>
          </a:p>
        </p:txBody>
      </p:sp>
    </p:spTree>
    <p:extLst>
      <p:ext uri="{BB962C8B-B14F-4D97-AF65-F5344CB8AC3E}">
        <p14:creationId xmlns:p14="http://schemas.microsoft.com/office/powerpoint/2010/main" val="10533123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t>Kendini Tanıma</a:t>
            </a:r>
            <a:r>
              <a:rPr lang="tr-TR" sz="2800" b="1" dirty="0" smtClean="0"/>
              <a:t>:</a:t>
            </a:r>
          </a:p>
          <a:p>
            <a:pPr>
              <a:spcBef>
                <a:spcPts val="1800"/>
              </a:spcBef>
            </a:pPr>
            <a:r>
              <a:rPr lang="tr-TR" sz="2800" dirty="0" smtClean="0"/>
              <a:t>Bireyin özgüveninin oluşmasında kendini tanıması ve kendine değer vermesi çok önemli bir yer tutar.  </a:t>
            </a:r>
          </a:p>
          <a:p>
            <a:pPr>
              <a:spcBef>
                <a:spcPts val="1800"/>
              </a:spcBef>
            </a:pPr>
            <a:r>
              <a:rPr lang="tr-TR" sz="2800" dirty="0" smtClean="0"/>
              <a:t>Kendini tanımak için kişinin kendi duygularının farkında olması gerekir.</a:t>
            </a:r>
          </a:p>
          <a:p>
            <a:pPr>
              <a:spcBef>
                <a:spcPts val="1800"/>
              </a:spcBef>
            </a:pPr>
            <a:r>
              <a:rPr lang="tr-TR" sz="2800" dirty="0" smtClean="0"/>
              <a:t>Duyguların farkında olmak kişinin hem kendi düşüncelerini daha iyi tanımasına yardımcı olur hem de karşılaştıkları durumlarda neler hissedeceğini daha önceden tahmin edebilir. Bu öngörüler sayesinde de karşısındaki ile daha sağlıklı iletişim kurabilir.</a:t>
            </a:r>
            <a:endParaRPr lang="tr-TR" sz="2800" dirty="0"/>
          </a:p>
        </p:txBody>
      </p:sp>
    </p:spTree>
    <p:extLst>
      <p:ext uri="{BB962C8B-B14F-4D97-AF65-F5344CB8AC3E}">
        <p14:creationId xmlns:p14="http://schemas.microsoft.com/office/powerpoint/2010/main" val="36846935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t>Kendini Tanıma:</a:t>
            </a:r>
          </a:p>
          <a:p>
            <a:pPr>
              <a:spcBef>
                <a:spcPts val="1800"/>
              </a:spcBef>
            </a:pPr>
            <a:r>
              <a:rPr lang="tr-TR" sz="2800" dirty="0" smtClean="0"/>
              <a:t>Sağlıklı bir iletişim için kişinin özgüveninin ve değerlerinin gelişmiş olması gerekir. </a:t>
            </a:r>
          </a:p>
          <a:p>
            <a:pPr>
              <a:spcBef>
                <a:spcPts val="1800"/>
              </a:spcBef>
            </a:pPr>
            <a:r>
              <a:rPr lang="tr-TR" sz="2800" dirty="0" smtClean="0"/>
              <a:t>Özgüveni az olan kişi hem duygularını açıklamakta zorlanır hem  başkalarının yapıcı eleştirilerinden çekinir hem de kendisine ait farklı düşünceleri dile getirmekte zorlanır. </a:t>
            </a:r>
          </a:p>
          <a:p>
            <a:pPr>
              <a:spcBef>
                <a:spcPts val="1800"/>
              </a:spcBef>
            </a:pPr>
            <a:r>
              <a:rPr lang="tr-TR" sz="2800" dirty="0" smtClean="0"/>
              <a:t>Kişi farklı bir görüşü ortaya attığında kabul görmeyeceğine ilişkin bir inanış içerisine girer. Bu inanış da kişinin içe dönmesine ve iletişimin olumsuz etkilenmesine neden olur.</a:t>
            </a:r>
            <a:endParaRPr lang="tr-TR" sz="2800" dirty="0"/>
          </a:p>
        </p:txBody>
      </p:sp>
    </p:spTree>
    <p:extLst>
      <p:ext uri="{BB962C8B-B14F-4D97-AF65-F5344CB8AC3E}">
        <p14:creationId xmlns:p14="http://schemas.microsoft.com/office/powerpoint/2010/main" val="1342464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a:t>Kendini Tanıma</a:t>
            </a:r>
            <a:r>
              <a:rPr lang="tr-TR" sz="2800" b="1" dirty="0" smtClean="0"/>
              <a:t>:</a:t>
            </a:r>
          </a:p>
          <a:p>
            <a:pPr>
              <a:spcBef>
                <a:spcPts val="1800"/>
              </a:spcBef>
            </a:pPr>
            <a:r>
              <a:rPr lang="tr-TR" sz="2800" dirty="0" smtClean="0"/>
              <a:t>Kişinin etkili bir iletişim kurabilmesi için kendisinden bahsedebilme yeteneğine sahip olmasının yanında dengeli bir içsel iletişime sahip olması gerekmektedir.</a:t>
            </a:r>
          </a:p>
          <a:p>
            <a:pPr>
              <a:spcBef>
                <a:spcPts val="1800"/>
              </a:spcBef>
            </a:pPr>
            <a:r>
              <a:rPr lang="tr-TR" sz="2800" dirty="0" smtClean="0"/>
              <a:t>Kişinin kendini tanıması, ihtiyaçlarının farkına varması, değerlerinin, tutum ve yeteneklerinin farkına varması kendisi ile gerçekleştirdiği iç iletişimi ile mümkündür.</a:t>
            </a:r>
          </a:p>
          <a:p>
            <a:pPr>
              <a:spcBef>
                <a:spcPts val="1800"/>
              </a:spcBef>
            </a:pPr>
            <a:r>
              <a:rPr lang="tr-TR" sz="2800" dirty="0" smtClean="0"/>
              <a:t>Kendini tanıma «iletişim benimle başlar» ilkesine dayanmaktadır.</a:t>
            </a:r>
          </a:p>
        </p:txBody>
      </p:sp>
    </p:spTree>
    <p:extLst>
      <p:ext uri="{BB962C8B-B14F-4D97-AF65-F5344CB8AC3E}">
        <p14:creationId xmlns:p14="http://schemas.microsoft.com/office/powerpoint/2010/main" val="31813672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35734" y="2264899"/>
            <a:ext cx="10515600" cy="4808257"/>
          </a:xfrm>
        </p:spPr>
        <p:txBody>
          <a:bodyPr>
            <a:normAutofit/>
          </a:bodyPr>
          <a:lstStyle/>
          <a:p>
            <a:pPr>
              <a:spcBef>
                <a:spcPts val="1800"/>
              </a:spcBef>
            </a:pPr>
            <a:r>
              <a:rPr lang="tr-TR" sz="2800" b="1" dirty="0" smtClean="0"/>
              <a:t>Kendini Açma:</a:t>
            </a:r>
          </a:p>
          <a:p>
            <a:pPr>
              <a:spcBef>
                <a:spcPts val="1800"/>
              </a:spcBef>
            </a:pPr>
            <a:r>
              <a:rPr lang="tr-TR" sz="2800" dirty="0" smtClean="0"/>
              <a:t>Kendini açma kavramının tanımına bakacak olduğumuzda bireyin kendi özelliklerini, hem iyi hem de kötü olarak nitelendirebileceği yönlerini, her türlü duygu ve düşüncesini isteklerini yeteneklerini beklentilerini ya da becerilerini karşıdaki kişi ya da kişilerle sözel ya da sözel olmayan yöntemler kullanarak paylaşmasıdır.</a:t>
            </a:r>
          </a:p>
        </p:txBody>
      </p:sp>
    </p:spTree>
    <p:extLst>
      <p:ext uri="{BB962C8B-B14F-4D97-AF65-F5344CB8AC3E}">
        <p14:creationId xmlns:p14="http://schemas.microsoft.com/office/powerpoint/2010/main" val="569488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İLETİŞİMİN TEMEL KOŞULLARI</a:t>
            </a:r>
            <a:endParaRPr lang="tr-TR" b="1" dirty="0"/>
          </a:p>
        </p:txBody>
      </p:sp>
      <p:sp>
        <p:nvSpPr>
          <p:cNvPr id="3" name="İçerik Yer Tutucusu 2"/>
          <p:cNvSpPr>
            <a:spLocks noGrp="1"/>
          </p:cNvSpPr>
          <p:nvPr>
            <p:ph idx="1"/>
          </p:nvPr>
        </p:nvSpPr>
        <p:spPr>
          <a:xfrm>
            <a:off x="1097280" y="1807699"/>
            <a:ext cx="10515600" cy="4808257"/>
          </a:xfrm>
        </p:spPr>
        <p:txBody>
          <a:bodyPr>
            <a:normAutofit/>
          </a:bodyPr>
          <a:lstStyle/>
          <a:p>
            <a:pPr>
              <a:spcBef>
                <a:spcPts val="1800"/>
              </a:spcBef>
            </a:pPr>
            <a:r>
              <a:rPr lang="tr-TR" sz="2800" b="1" dirty="0" smtClean="0"/>
              <a:t>Kendini Açma:</a:t>
            </a:r>
          </a:p>
          <a:p>
            <a:pPr>
              <a:spcBef>
                <a:spcPts val="1800"/>
              </a:spcBef>
            </a:pPr>
            <a:r>
              <a:rPr lang="tr-TR" sz="2800" dirty="0" smtClean="0"/>
              <a:t>Bireyler kendilerinden bahsetme konusunda çekingen bir tutuma sahiptirler. </a:t>
            </a:r>
          </a:p>
          <a:p>
            <a:pPr>
              <a:spcBef>
                <a:spcPts val="1800"/>
              </a:spcBef>
            </a:pPr>
            <a:r>
              <a:rPr lang="tr-TR" sz="2800" dirty="0" smtClean="0"/>
              <a:t>Üzerine bu söyleyeceklerinde karşı taraf için alay edilebilecek, küçük görülebilecek, hafife alınacak durumlar söz konusu ise iletişimin devamı tehlikeye girer, zorunlu olarak devam etse bile samimiyetsizlik hakim olur. </a:t>
            </a:r>
          </a:p>
          <a:p>
            <a:pPr>
              <a:spcBef>
                <a:spcPts val="1800"/>
              </a:spcBef>
            </a:pPr>
            <a:r>
              <a:rPr lang="tr-TR" sz="2800" dirty="0" smtClean="0"/>
              <a:t>Kişinin kendine olan özgüveni ile sahip olduğu değerleri açığa vurma yeteneği bir bütünlük oluşturmaktadır.</a:t>
            </a:r>
            <a:endParaRPr lang="tr-TR" sz="2800" dirty="0"/>
          </a:p>
        </p:txBody>
      </p:sp>
    </p:spTree>
    <p:extLst>
      <p:ext uri="{BB962C8B-B14F-4D97-AF65-F5344CB8AC3E}">
        <p14:creationId xmlns:p14="http://schemas.microsoft.com/office/powerpoint/2010/main" val="2727879424"/>
      </p:ext>
    </p:extLst>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1588</TotalTime>
  <Words>1696</Words>
  <Application>Microsoft Office PowerPoint</Application>
  <PresentationFormat>Geniş ekran</PresentationFormat>
  <Paragraphs>144</Paragraphs>
  <Slides>26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26</vt:i4>
      </vt:variant>
    </vt:vector>
  </HeadingPairs>
  <TitlesOfParts>
    <vt:vector size="29" baseType="lpstr">
      <vt:lpstr>Calibri</vt:lpstr>
      <vt:lpstr>Calibri Light</vt:lpstr>
      <vt:lpstr>Geçmişe bakış</vt:lpstr>
      <vt:lpstr>İLETİŞİMİN TEMEL KOŞULLARI</vt:lpstr>
      <vt:lpstr>İLETİŞİMİN TEMEL KOŞULLARI</vt:lpstr>
      <vt:lpstr>İLETİŞİMİN TEMEL KOŞULLARI</vt:lpstr>
      <vt:lpstr>İLETİŞİMİN TEMEL KOŞULLARI</vt:lpstr>
      <vt:lpstr>İLETİŞİMİN TEMEL KOŞULLARI</vt:lpstr>
      <vt:lpstr>İLETİŞİMİN TEMEL KOŞULLARI</vt:lpstr>
      <vt:lpstr>İLETİŞİMİN TEMEL KOŞULLARI</vt:lpstr>
      <vt:lpstr>İLETİŞİMİN TEMEL KOŞULLARI</vt:lpstr>
      <vt:lpstr>İLETİŞİMİN TEMEL KOŞULLARI</vt:lpstr>
      <vt:lpstr>İLETİŞİMİN TEMEL KOŞULLARI</vt:lpstr>
      <vt:lpstr>İLETİŞİMİN TEMEL KOŞULLARI</vt:lpstr>
      <vt:lpstr>İLETİŞİMİN TEMEL KOŞULLARI</vt:lpstr>
      <vt:lpstr>İLETİŞİMİN TEMEL KOŞULLARI</vt:lpstr>
      <vt:lpstr>İLETİŞİMİN TEMEL KOŞULLARI</vt:lpstr>
      <vt:lpstr>İLETİŞİMİN TEMEL KOŞULLARI</vt:lpstr>
      <vt:lpstr>İLETİŞİMİN TEMEL KOŞULLARI</vt:lpstr>
      <vt:lpstr>İLETİŞİMİN TEMEL KOŞULLARI</vt:lpstr>
      <vt:lpstr>İLETİŞİMİN TEMEL KOŞULLARI</vt:lpstr>
      <vt:lpstr>İLETİŞİMİN TEMEL KOŞULLARI</vt:lpstr>
      <vt:lpstr>İLETİŞİMİN TEMEL KOŞULLARI</vt:lpstr>
      <vt:lpstr>İLETİŞİMİN TEMEL KOŞULLARI</vt:lpstr>
      <vt:lpstr>İLETİŞİMİN TEMEL KOŞULLARI</vt:lpstr>
      <vt:lpstr>İLETİŞİMİN TEMEL KOŞULLARI</vt:lpstr>
      <vt:lpstr>İLETİŞİMİN TEMEL KOŞULLARI</vt:lpstr>
      <vt:lpstr>İLETİŞİMİN TEMEL KOŞULLARI</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CGM 112   ÇOCUK VE İLETİŞİM</dc:title>
  <dc:creator>sebahat</dc:creator>
  <cp:lastModifiedBy>figen</cp:lastModifiedBy>
  <cp:revision>163</cp:revision>
  <dcterms:created xsi:type="dcterms:W3CDTF">2020-08-13T09:39:35Z</dcterms:created>
  <dcterms:modified xsi:type="dcterms:W3CDTF">2020-12-09T19:18:18Z</dcterms:modified>
</cp:coreProperties>
</file>