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1920C05-6643-41BD-92C1-A9D7D8C72070}"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127256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920C05-6643-41BD-92C1-A9D7D8C72070}"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2169233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920C05-6643-41BD-92C1-A9D7D8C72070}"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3922000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920C05-6643-41BD-92C1-A9D7D8C72070}"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1662315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1920C05-6643-41BD-92C1-A9D7D8C72070}" type="datetimeFigureOut">
              <a:rPr lang="tr-TR" smtClean="0"/>
              <a:t>5.09.2019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279107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1920C05-6643-41BD-92C1-A9D7D8C72070}"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196809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1920C05-6643-41BD-92C1-A9D7D8C72070}" type="datetimeFigureOut">
              <a:rPr lang="tr-TR" smtClean="0"/>
              <a:t>5.09.2019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2059479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1920C05-6643-41BD-92C1-A9D7D8C72070}" type="datetimeFigureOut">
              <a:rPr lang="tr-TR" smtClean="0"/>
              <a:t>5.09.2019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1500741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1920C05-6643-41BD-92C1-A9D7D8C72070}" type="datetimeFigureOut">
              <a:rPr lang="tr-TR" smtClean="0"/>
              <a:t>5.09.2019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2452265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1920C05-6643-41BD-92C1-A9D7D8C72070}"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29315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1920C05-6643-41BD-92C1-A9D7D8C72070}" type="datetimeFigureOut">
              <a:rPr lang="tr-TR" smtClean="0"/>
              <a:t>5.09.2019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A01F6E-18DF-4BC2-AC20-2291E7C87E24}" type="slidenum">
              <a:rPr lang="tr-TR" smtClean="0"/>
              <a:t>‹#›</a:t>
            </a:fld>
            <a:endParaRPr lang="tr-TR"/>
          </a:p>
        </p:txBody>
      </p:sp>
    </p:spTree>
    <p:extLst>
      <p:ext uri="{BB962C8B-B14F-4D97-AF65-F5344CB8AC3E}">
        <p14:creationId xmlns:p14="http://schemas.microsoft.com/office/powerpoint/2010/main" val="147627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920C05-6643-41BD-92C1-A9D7D8C72070}" type="datetimeFigureOut">
              <a:rPr lang="tr-TR" smtClean="0"/>
              <a:t>5.09.2019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01F6E-18DF-4BC2-AC20-2291E7C87E24}" type="slidenum">
              <a:rPr lang="tr-TR" smtClean="0"/>
              <a:t>‹#›</a:t>
            </a:fld>
            <a:endParaRPr lang="tr-TR"/>
          </a:p>
        </p:txBody>
      </p:sp>
    </p:spTree>
    <p:extLst>
      <p:ext uri="{BB962C8B-B14F-4D97-AF65-F5344CB8AC3E}">
        <p14:creationId xmlns:p14="http://schemas.microsoft.com/office/powerpoint/2010/main" val="368216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7622" y="615142"/>
            <a:ext cx="9144000" cy="1415156"/>
          </a:xfrm>
        </p:spPr>
        <p:txBody>
          <a:bodyPr>
            <a:normAutofit/>
          </a:bodyPr>
          <a:lstStyle/>
          <a:p>
            <a:r>
              <a:rPr lang="tr-TR" sz="4400" dirty="0" smtClean="0"/>
              <a:t>Dış Ticaret ve Değer Üzerine</a:t>
            </a:r>
            <a:endParaRPr lang="tr-TR" sz="4400" dirty="0"/>
          </a:p>
        </p:txBody>
      </p:sp>
      <p:sp>
        <p:nvSpPr>
          <p:cNvPr id="3" name="Alt Başlık 2"/>
          <p:cNvSpPr>
            <a:spLocks noGrp="1"/>
          </p:cNvSpPr>
          <p:nvPr>
            <p:ph type="subTitle" idx="1"/>
          </p:nvPr>
        </p:nvSpPr>
        <p:spPr>
          <a:xfrm>
            <a:off x="1524000" y="2294313"/>
            <a:ext cx="9144000" cy="2963487"/>
          </a:xfrm>
        </p:spPr>
        <p:txBody>
          <a:bodyPr>
            <a:normAutofit/>
          </a:bodyPr>
          <a:lstStyle/>
          <a:p>
            <a:r>
              <a:rPr lang="tr-TR" sz="2800" dirty="0" smtClean="0"/>
              <a:t>Ricardo’nun dış ticaret teorisi, uluslararası ticari ilişkileri açıklamak için hâlâ kullanılmakta olan bir açıklamadır </a:t>
            </a:r>
          </a:p>
          <a:p>
            <a:endParaRPr lang="tr-TR" sz="2800" dirty="0"/>
          </a:p>
          <a:p>
            <a:r>
              <a:rPr lang="tr-TR" sz="2800" dirty="0" smtClean="0"/>
              <a:t>Değer ve zenginlik üzerine çözümlemesi, değer teorisi açısından önemli bir kavramsal içeriğe sahiptir</a:t>
            </a:r>
            <a:endParaRPr lang="tr-TR" sz="2800" dirty="0"/>
          </a:p>
        </p:txBody>
      </p:sp>
    </p:spTree>
    <p:extLst>
      <p:ext uri="{BB962C8B-B14F-4D97-AF65-F5344CB8AC3E}">
        <p14:creationId xmlns:p14="http://schemas.microsoft.com/office/powerpoint/2010/main" val="2666291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Ülkenin servetinin artırılması </a:t>
            </a:r>
            <a:endParaRPr lang="tr-TR" dirty="0"/>
          </a:p>
        </p:txBody>
      </p:sp>
      <p:sp>
        <p:nvSpPr>
          <p:cNvPr id="3" name="İçerik Yer Tutucusu 2"/>
          <p:cNvSpPr>
            <a:spLocks noGrp="1"/>
          </p:cNvSpPr>
          <p:nvPr>
            <p:ph idx="1"/>
          </p:nvPr>
        </p:nvSpPr>
        <p:spPr/>
        <p:txBody>
          <a:bodyPr/>
          <a:lstStyle/>
          <a:p>
            <a:r>
              <a:rPr lang="tr-TR" dirty="0"/>
              <a:t>Ülke serveti ya ulusal gelirden üretken emeğin geçindirilmesine ayrılan payı arttırarak, böylece mal miktarını değil yalnızca mal kütlesinin değerini arttırarak büyütülebilir; </a:t>
            </a:r>
            <a:endParaRPr lang="tr-TR" dirty="0" smtClean="0"/>
          </a:p>
          <a:p>
            <a:endParaRPr lang="tr-TR" dirty="0"/>
          </a:p>
          <a:p>
            <a:r>
              <a:rPr lang="tr-TR" dirty="0" smtClean="0"/>
              <a:t>ya </a:t>
            </a:r>
            <a:r>
              <a:rPr lang="tr-TR" dirty="0"/>
              <a:t>da emek miktarını arttırmaksızın, aynı miktarda emeği daha üretken hale getirerek, böylece malların değerini değil de, miktarını artırarak büyütülebilir. </a:t>
            </a:r>
          </a:p>
        </p:txBody>
      </p:sp>
    </p:spTree>
    <p:extLst>
      <p:ext uri="{BB962C8B-B14F-4D97-AF65-F5344CB8AC3E}">
        <p14:creationId xmlns:p14="http://schemas.microsoft.com/office/powerpoint/2010/main" val="2911814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ticaret değer artışı yaratmaz</a:t>
            </a:r>
            <a:endParaRPr lang="tr-TR" dirty="0"/>
          </a:p>
        </p:txBody>
      </p:sp>
      <p:sp>
        <p:nvSpPr>
          <p:cNvPr id="3" name="İçerik Yer Tutucusu 2"/>
          <p:cNvSpPr>
            <a:spLocks noGrp="1"/>
          </p:cNvSpPr>
          <p:nvPr>
            <p:ph idx="1"/>
          </p:nvPr>
        </p:nvSpPr>
        <p:spPr/>
        <p:txBody>
          <a:bodyPr/>
          <a:lstStyle/>
          <a:p>
            <a:r>
              <a:rPr lang="tr-TR" dirty="0" smtClean="0"/>
              <a:t>Ne boyutta olursa olsun dış ticaretteki her genişleme, mal kütlesinin büyümesine, dolayısıyla bize doyum sağlayan malların artmasına büyük katkıda bulunacak olsa da, ülkedeki değer toplamını hemen artırmaz. </a:t>
            </a:r>
          </a:p>
          <a:p>
            <a:endParaRPr lang="tr-TR" dirty="0"/>
          </a:p>
          <a:p>
            <a:r>
              <a:rPr lang="tr-TR" dirty="0" smtClean="0"/>
              <a:t>Tüm yabancı malların değeri, karşılığında verdiğimiz ürün miktarıyla ölçüldüğünden, dış ticaret yoluyla daha büyük bir değer elde ediyor olmamamız gerekir</a:t>
            </a:r>
            <a:endParaRPr lang="tr-TR" dirty="0"/>
          </a:p>
        </p:txBody>
      </p:sp>
    </p:spTree>
    <p:extLst>
      <p:ext uri="{BB962C8B-B14F-4D97-AF65-F5344CB8AC3E}">
        <p14:creationId xmlns:p14="http://schemas.microsoft.com/office/powerpoint/2010/main" val="1738142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Sermaye birikimi</a:t>
            </a:r>
            <a:endParaRPr lang="tr-TR" dirty="0"/>
          </a:p>
        </p:txBody>
      </p:sp>
      <p:sp>
        <p:nvSpPr>
          <p:cNvPr id="3" name="İçerik Yer Tutucusu 2"/>
          <p:cNvSpPr>
            <a:spLocks noGrp="1"/>
          </p:cNvSpPr>
          <p:nvPr>
            <p:ph idx="1"/>
          </p:nvPr>
        </p:nvSpPr>
        <p:spPr/>
        <p:txBody>
          <a:bodyPr/>
          <a:lstStyle/>
          <a:p>
            <a:r>
              <a:rPr lang="tr-TR" dirty="0"/>
              <a:t>Sermaye iki yolla birikebilir; ya gelirin artmasıyla ya da tüketimin </a:t>
            </a:r>
            <a:r>
              <a:rPr lang="tr-TR" dirty="0" smtClean="0"/>
              <a:t>azalmasıyla </a:t>
            </a:r>
          </a:p>
          <a:p>
            <a:endParaRPr lang="tr-TR" dirty="0"/>
          </a:p>
          <a:p>
            <a:r>
              <a:rPr lang="tr-TR" dirty="0" smtClean="0"/>
              <a:t>Dış </a:t>
            </a:r>
            <a:r>
              <a:rPr lang="tr-TR" dirty="0"/>
              <a:t>ticaretin genişlemesi yoluyla ya da makinelerin iyileştirilmesi yoluyla emekçinin besini ve diğer temel tüketim maddeleri piyasaya daha ucuza ulaştırılabilirse, kârlar da </a:t>
            </a:r>
            <a:r>
              <a:rPr lang="tr-TR" dirty="0" smtClean="0"/>
              <a:t>yükselecektir </a:t>
            </a:r>
          </a:p>
          <a:p>
            <a:endParaRPr lang="tr-TR" dirty="0"/>
          </a:p>
          <a:p>
            <a:endParaRPr lang="tr-TR" dirty="0"/>
          </a:p>
        </p:txBody>
      </p:sp>
    </p:spTree>
    <p:extLst>
      <p:ext uri="{BB962C8B-B14F-4D97-AF65-F5344CB8AC3E}">
        <p14:creationId xmlns:p14="http://schemas.microsoft.com/office/powerpoint/2010/main" val="281049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sv-SE" dirty="0" smtClean="0"/>
              <a:t>Serbest ticaret, en etkin üretim yapısını ortaya çıkarır</a:t>
            </a:r>
            <a:endParaRPr lang="tr-TR" dirty="0"/>
          </a:p>
        </p:txBody>
      </p:sp>
      <p:sp>
        <p:nvSpPr>
          <p:cNvPr id="3" name="İçerik Yer Tutucusu 2"/>
          <p:cNvSpPr>
            <a:spLocks noGrp="1"/>
          </p:cNvSpPr>
          <p:nvPr>
            <p:ph idx="1"/>
          </p:nvPr>
        </p:nvSpPr>
        <p:spPr/>
        <p:txBody>
          <a:bodyPr/>
          <a:lstStyle/>
          <a:p>
            <a:r>
              <a:rPr lang="tr-TR" dirty="0"/>
              <a:t>Serbest ticaretin kusursuz uygulandığı bir sistemde, her ülke doğal olarak sermayesini ve emeğini kendisi için en yararlı olan işkollarına yatıracaktır. Bireysel yararını kollama yolundaki bu arayış, hayranlık uyandıran bir biçimde, bütünün genel iyiliğini de beraberinde getirir</a:t>
            </a:r>
            <a:r>
              <a:rPr lang="tr-TR" dirty="0" smtClean="0"/>
              <a:t>. </a:t>
            </a:r>
          </a:p>
          <a:p>
            <a:endParaRPr lang="tr-TR" dirty="0"/>
          </a:p>
          <a:p>
            <a:r>
              <a:rPr lang="tr-TR" dirty="0" smtClean="0"/>
              <a:t>Emeği </a:t>
            </a:r>
            <a:r>
              <a:rPr lang="tr-TR" dirty="0"/>
              <a:t>en verimli ve en tutumlu iş göreceği biçimde dağıtır; genel mal kütlesini artırarak herkese yarar sağlar, ortak çıkar ilişkileri ve etkileşim kurarak tüm uygar dünyayı evrensel bir uluslar topluluğu halinde birbirine bağlar</a:t>
            </a:r>
          </a:p>
        </p:txBody>
      </p:sp>
    </p:spTree>
    <p:extLst>
      <p:ext uri="{BB962C8B-B14F-4D97-AF65-F5344CB8AC3E}">
        <p14:creationId xmlns:p14="http://schemas.microsoft.com/office/powerpoint/2010/main" val="2849653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ticaret aracılığıyla iş bölümü </a:t>
            </a:r>
            <a:endParaRPr lang="tr-TR" dirty="0"/>
          </a:p>
        </p:txBody>
      </p:sp>
      <p:sp>
        <p:nvSpPr>
          <p:cNvPr id="3" name="İçerik Yer Tutucusu 2"/>
          <p:cNvSpPr>
            <a:spLocks noGrp="1"/>
          </p:cNvSpPr>
          <p:nvPr>
            <p:ph idx="1"/>
          </p:nvPr>
        </p:nvSpPr>
        <p:spPr/>
        <p:txBody>
          <a:bodyPr/>
          <a:lstStyle/>
          <a:p>
            <a:r>
              <a:rPr lang="tr-TR" dirty="0" smtClean="0"/>
              <a:t>Eğer Portekiz’in başka ülkelerle herhangi bir ticari bağı olmasaydı, sermayesinin ve sanayisinin bir kısmını şarap üretimine ayırmak ve şarap karşılığında kendisine kumaş ve hırdavat satın almak yerine, sermayesinin bir kısmını kumaş ve hırdavat türü malların imalatına ayırmak zorunda kalacaktı; bu durumda muhtemelen nicelikçe olduğu kadar nitelikçe de daha düşük mallar elde edecekti. </a:t>
            </a:r>
            <a:endParaRPr lang="tr-TR" dirty="0"/>
          </a:p>
        </p:txBody>
      </p:sp>
    </p:spTree>
    <p:extLst>
      <p:ext uri="{BB962C8B-B14F-4D97-AF65-F5344CB8AC3E}">
        <p14:creationId xmlns:p14="http://schemas.microsoft.com/office/powerpoint/2010/main" val="211763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ve zenginlik </a:t>
            </a:r>
            <a:endParaRPr lang="tr-TR" dirty="0"/>
          </a:p>
        </p:txBody>
      </p:sp>
      <p:sp>
        <p:nvSpPr>
          <p:cNvPr id="3" name="İçerik Yer Tutucusu 2"/>
          <p:cNvSpPr>
            <a:spLocks noGrp="1"/>
          </p:cNvSpPr>
          <p:nvPr>
            <p:ph idx="1"/>
          </p:nvPr>
        </p:nvSpPr>
        <p:spPr/>
        <p:txBody>
          <a:bodyPr/>
          <a:lstStyle/>
          <a:p>
            <a:r>
              <a:rPr lang="tr-TR" dirty="0"/>
              <a:t>“Herkes, insan yaşamı için elverişli, gerekli, hoşa giden nesnelerden yararlanabilmek üzere bulabildiği olanak ölçüsünde zengin ya da yoksuldur.” Adam Smith </a:t>
            </a:r>
          </a:p>
          <a:p>
            <a:endParaRPr lang="tr-TR" dirty="0" smtClean="0"/>
          </a:p>
          <a:p>
            <a:endParaRPr lang="tr-TR" dirty="0"/>
          </a:p>
          <a:p>
            <a:r>
              <a:rPr lang="tr-TR" dirty="0"/>
              <a:t>Öyleyse, değer, zenginlikten temel bir farklılık sergiler, çünkü değer bolluğa değil, üretimin zor ya da kolay olmasına bağlıdır. İmalathanelerdeki bir milyon insanın emeği hep aynı değeri üretir, ama hey aynı zenginliği üretmez. </a:t>
            </a:r>
          </a:p>
        </p:txBody>
      </p:sp>
    </p:spTree>
    <p:extLst>
      <p:ext uri="{BB962C8B-B14F-4D97-AF65-F5344CB8AC3E}">
        <p14:creationId xmlns:p14="http://schemas.microsoft.com/office/powerpoint/2010/main" val="1699987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artışı ve zenginlik artışı aynı şeyler değildir </a:t>
            </a:r>
            <a:endParaRPr lang="tr-TR" dirty="0"/>
          </a:p>
        </p:txBody>
      </p:sp>
      <p:sp>
        <p:nvSpPr>
          <p:cNvPr id="3" name="İçerik Yer Tutucusu 2"/>
          <p:cNvSpPr>
            <a:spLocks noGrp="1"/>
          </p:cNvSpPr>
          <p:nvPr>
            <p:ph idx="1"/>
          </p:nvPr>
        </p:nvSpPr>
        <p:spPr/>
        <p:txBody>
          <a:bodyPr/>
          <a:lstStyle/>
          <a:p>
            <a:r>
              <a:rPr lang="tr-TR" dirty="0" smtClean="0"/>
              <a:t>Aynı sayıda insanın ürettiği mal miktarının artması, bu artan mal miktarının daha büyük değere sahip olmasına neden olması </a:t>
            </a:r>
          </a:p>
          <a:p>
            <a:endParaRPr lang="tr-TR" dirty="0"/>
          </a:p>
          <a:p>
            <a:r>
              <a:rPr lang="tr-TR" dirty="0" smtClean="0"/>
              <a:t>Bir </a:t>
            </a:r>
            <a:r>
              <a:rPr lang="tr-TR" dirty="0"/>
              <a:t>şeyin </a:t>
            </a:r>
            <a:r>
              <a:rPr lang="tr-TR" dirty="0" smtClean="0"/>
              <a:t>değeri, üretilmesinde </a:t>
            </a:r>
            <a:r>
              <a:rPr lang="tr-TR" dirty="0"/>
              <a:t>harcanan emeğin miktarıyla orantılı olarak yükselir ya da düşer</a:t>
            </a:r>
          </a:p>
          <a:p>
            <a:endParaRPr lang="tr-TR" dirty="0"/>
          </a:p>
        </p:txBody>
      </p:sp>
    </p:spTree>
    <p:extLst>
      <p:ext uri="{BB962C8B-B14F-4D97-AF65-F5344CB8AC3E}">
        <p14:creationId xmlns:p14="http://schemas.microsoft.com/office/powerpoint/2010/main" val="3987500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Siyasal iktisadın temel bir hatası </a:t>
            </a:r>
            <a:endParaRPr lang="tr-TR" dirty="0"/>
          </a:p>
        </p:txBody>
      </p:sp>
      <p:sp>
        <p:nvSpPr>
          <p:cNvPr id="3" name="İçerik Yer Tutucusu 2"/>
          <p:cNvSpPr>
            <a:spLocks noGrp="1"/>
          </p:cNvSpPr>
          <p:nvPr>
            <p:ph idx="1"/>
          </p:nvPr>
        </p:nvSpPr>
        <p:spPr/>
        <p:txBody>
          <a:bodyPr/>
          <a:lstStyle/>
          <a:p>
            <a:r>
              <a:rPr lang="tr-TR" dirty="0"/>
              <a:t>Siyasal iktisattaki pek çok hata, bu konuda yapılan hatadan, zenginlikteki artışla değerdeki artışı aynı şey olarak algılamaktan ve değerin standart ölçüsünü neyin oluşturduğuna ilişkin temelsiz anlayışlardan kaynaklanır. Bazıları parayı değerin standart ölçüsü olarak görür; onlara göre bir ulus, her türlü malı az ya da çok para karşılığında değiştirebildiği oranda zenginleşir ya da yoksullaşır. </a:t>
            </a:r>
          </a:p>
        </p:txBody>
      </p:sp>
    </p:spTree>
    <p:extLst>
      <p:ext uri="{BB962C8B-B14F-4D97-AF65-F5344CB8AC3E}">
        <p14:creationId xmlns:p14="http://schemas.microsoft.com/office/powerpoint/2010/main" val="86206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Değeri değişmeyen mal </a:t>
            </a:r>
            <a:endParaRPr lang="tr-TR" dirty="0"/>
          </a:p>
        </p:txBody>
      </p:sp>
      <p:sp>
        <p:nvSpPr>
          <p:cNvPr id="3" name="İçerik Yer Tutucusu 2"/>
          <p:cNvSpPr>
            <a:spLocks noGrp="1"/>
          </p:cNvSpPr>
          <p:nvPr>
            <p:ph idx="1"/>
          </p:nvPr>
        </p:nvSpPr>
        <p:spPr/>
        <p:txBody>
          <a:bodyPr/>
          <a:lstStyle/>
          <a:p>
            <a:r>
              <a:rPr lang="tr-TR" dirty="0" smtClean="0"/>
              <a:t>Değeri değişmeyen </a:t>
            </a:r>
            <a:r>
              <a:rPr lang="tr-TR" dirty="0"/>
              <a:t>tek mal, üretilebilmesi için her zaman aynı çaba ve emek harcanması gereken </a:t>
            </a:r>
            <a:r>
              <a:rPr lang="tr-TR" dirty="0" smtClean="0"/>
              <a:t>maldır ama…</a:t>
            </a:r>
          </a:p>
          <a:p>
            <a:endParaRPr lang="tr-TR" dirty="0"/>
          </a:p>
          <a:p>
            <a:r>
              <a:rPr lang="tr-TR" dirty="0" smtClean="0"/>
              <a:t>Böyle </a:t>
            </a:r>
            <a:r>
              <a:rPr lang="tr-TR" dirty="0"/>
              <a:t>bir mal </a:t>
            </a:r>
            <a:r>
              <a:rPr lang="tr-TR" dirty="0" smtClean="0"/>
              <a:t>bilmiyoruz </a:t>
            </a:r>
            <a:endParaRPr lang="tr-TR" dirty="0"/>
          </a:p>
        </p:txBody>
      </p:sp>
    </p:spTree>
    <p:extLst>
      <p:ext uri="{BB962C8B-B14F-4D97-AF65-F5344CB8AC3E}">
        <p14:creationId xmlns:p14="http://schemas.microsoft.com/office/powerpoint/2010/main" val="23527889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523</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Dış Ticaret ve Değer Üzerine</vt:lpstr>
      <vt:lpstr>Dış ticaret değer artışı yaratmaz</vt:lpstr>
      <vt:lpstr>Sermaye birikimi</vt:lpstr>
      <vt:lpstr>Serbest ticaret, en etkin üretim yapısını ortaya çıkarır</vt:lpstr>
      <vt:lpstr>Dış ticaret aracılığıyla iş bölümü </vt:lpstr>
      <vt:lpstr>Değer ve zenginlik </vt:lpstr>
      <vt:lpstr>Değer artışı ve zenginlik artışı aynı şeyler değildir </vt:lpstr>
      <vt:lpstr>Siyasal iktisadın temel bir hatası </vt:lpstr>
      <vt:lpstr>Değeri değişmeyen mal </vt:lpstr>
      <vt:lpstr>Ülkenin servetinin artırılması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Dış Ticaret ve Değer Üzerine</dc:title>
  <dc:creator>User</dc:creator>
  <cp:lastModifiedBy>User</cp:lastModifiedBy>
  <cp:revision>4</cp:revision>
  <dcterms:created xsi:type="dcterms:W3CDTF">2019-09-05T15:58:20Z</dcterms:created>
  <dcterms:modified xsi:type="dcterms:W3CDTF">2019-09-05T16:16:26Z</dcterms:modified>
</cp:coreProperties>
</file>