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7" r:id="rId2"/>
    <p:sldId id="270" r:id="rId3"/>
    <p:sldId id="271" r:id="rId4"/>
    <p:sldId id="259" r:id="rId5"/>
    <p:sldId id="272" r:id="rId6"/>
    <p:sldId id="273" r:id="rId7"/>
    <p:sldId id="274" r:id="rId8"/>
    <p:sldId id="275" r:id="rId9"/>
    <p:sldId id="276" r:id="rId10"/>
    <p:sldId id="277" r:id="rId11"/>
    <p:sldId id="278" r:id="rId12"/>
    <p:sldId id="279" r:id="rId13"/>
    <p:sldId id="280" r:id="rId14"/>
    <p:sldId id="281" r:id="rId15"/>
    <p:sldId id="282" r:id="rId16"/>
    <p:sldId id="283" r:id="rId17"/>
    <p:sldId id="284" r:id="rId1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92" d="100"/>
          <a:sy n="92" d="100"/>
        </p:scale>
        <p:origin x="498"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sp>
          <p:nvSpPr>
            <p:cNvPr id="15" name="Freeform 14"/>
            <p:cNvSpPr/>
            <p:nvPr/>
          </p:nvSpPr>
          <p:spPr>
            <a:xfrm>
              <a:off x="0" y="-7862"/>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tr-TR"/>
              <a:t>Asıl başlık stili için tıklayın</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12/7/2017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tr-TR"/>
              <a:t>Asıl başlık stili için tıklayın</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B61BEF0D-F0BB-DE4B-95CE-6DB70DBA9567}" type="datetimeFigureOut">
              <a:rPr lang="en-US" dirty="0"/>
              <a:pPr/>
              <a:t>12/7/2017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tr-TR"/>
              <a:t>Asıl başlık stili için tıklayın</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B61BEF0D-F0BB-DE4B-95CE-6DB70DBA9567}" type="datetimeFigureOut">
              <a:rPr lang="en-US" dirty="0"/>
              <a:pPr/>
              <a:t>12/7/2017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tr-TR"/>
              <a:t>Asıl başlık stili için tıklayın</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B61BEF0D-F0BB-DE4B-95CE-6DB70DBA9567}" type="datetimeFigureOut">
              <a:rPr lang="en-US" dirty="0"/>
              <a:pPr/>
              <a:t>12/7/2017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tr-TR"/>
              <a:t>Asıl başlık stili için tıklayın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B61BEF0D-F0BB-DE4B-95CE-6DB70DBA9567}" type="datetimeFigureOut">
              <a:rPr lang="en-US" dirty="0"/>
              <a:pPr/>
              <a:t>12/7/2017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tr-TR"/>
              <a:t>Asıl başlık stili için tıklayın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B61BEF0D-F0BB-DE4B-95CE-6DB70DBA9567}" type="datetimeFigureOut">
              <a:rPr lang="en-US" dirty="0"/>
              <a:pPr/>
              <a:t>12/7/2017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tıklayın</a:t>
            </a:r>
            <a:endParaRPr lang="en-US" dirty="0"/>
          </a:p>
        </p:txBody>
      </p:sp>
      <p:sp>
        <p:nvSpPr>
          <p:cNvPr id="3" name="Vertical Text Placeholder 2"/>
          <p:cNvSpPr>
            <a:spLocks noGrp="1"/>
          </p:cNvSpPr>
          <p:nvPr>
            <p:ph type="body" orient="vert" idx="1"/>
          </p:nvPr>
        </p:nvSpPr>
        <p:spPr/>
        <p:txBody>
          <a:bodyPr vert="eaVe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dirty="0"/>
              <a:t>12/7/2017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tr-TR"/>
              <a:t>Asıl başlık stili için tıklayın</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12/7/2017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tıklayın</a:t>
            </a:r>
            <a:endParaRPr lang="en-US" dirty="0"/>
          </a:p>
        </p:txBody>
      </p:sp>
      <p:sp>
        <p:nvSpPr>
          <p:cNvPr id="3" name="Content Placeholder 2"/>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42A54C80-263E-416B-A8E0-580EDEADCBDC}" type="datetimeFigureOut">
              <a:rPr lang="en-US" dirty="0"/>
              <a:t>12/7/2017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tr-TR"/>
              <a:t>Asıl başlık stili için tıklayın</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B61BEF0D-F0BB-DE4B-95CE-6DB70DBA9567}" type="datetimeFigureOut">
              <a:rPr lang="en-US" dirty="0"/>
              <a:pPr/>
              <a:t>12/7/2017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tıklayın</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42A54C80-263E-416B-A8E0-580EDEADCBDC}" type="datetimeFigureOut">
              <a:rPr lang="en-US" dirty="0"/>
              <a:t>12/7/2017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 için tıklayın</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12/7/2017</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tr-TR"/>
              <a:t>Asıl başlık stili için tıklayın</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12/7/2017</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12/7/2017</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tr-TR"/>
              <a:t>Asıl başlık stili için tıklayın</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tr-TR"/>
              <a:t>Asıl metin stillerini düzenle</a:t>
            </a:r>
          </a:p>
        </p:txBody>
      </p:sp>
      <p:sp>
        <p:nvSpPr>
          <p:cNvPr id="5" name="Date Placeholder 4"/>
          <p:cNvSpPr>
            <a:spLocks noGrp="1"/>
          </p:cNvSpPr>
          <p:nvPr>
            <p:ph type="dt" sz="half" idx="10"/>
          </p:nvPr>
        </p:nvSpPr>
        <p:spPr/>
        <p:txBody>
          <a:bodyPr/>
          <a:lstStyle/>
          <a:p>
            <a:fld id="{42A54C80-263E-416B-A8E0-580EDEADCBDC}" type="datetimeFigureOut">
              <a:rPr lang="en-US" dirty="0"/>
              <a:t>12/7/2017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tr-TR"/>
              <a:t>Asıl başlık stili için tıklayın</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simgeye tıklayın</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12/7/2017</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44" name="Group 43"/>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tr-TR"/>
              <a:t>Asıl başlık stili için tıklayın</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12/7/2017</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65" r:id="rId2"/>
    <p:sldLayoutId id="2147483651" r:id="rId3"/>
    <p:sldLayoutId id="2147483666" r:id="rId4"/>
    <p:sldLayoutId id="2147483653" r:id="rId5"/>
    <p:sldLayoutId id="2147483654" r:id="rId6"/>
    <p:sldLayoutId id="2147483655" r:id="rId7"/>
    <p:sldLayoutId id="2147483667" r:id="rId8"/>
    <p:sldLayoutId id="2147483657" r:id="rId9"/>
    <p:sldLayoutId id="2147483660" r:id="rId10"/>
    <p:sldLayoutId id="2147483661" r:id="rId11"/>
    <p:sldLayoutId id="2147483662" r:id="rId12"/>
    <p:sldLayoutId id="2147483663" r:id="rId13"/>
    <p:sldLayoutId id="2147483664" r:id="rId14"/>
    <p:sldLayoutId id="2147483668" r:id="rId15"/>
    <p:sldLayoutId id="2147483659"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23108" y="1417983"/>
            <a:ext cx="8596668" cy="4492487"/>
          </a:xfrm>
        </p:spPr>
        <p:txBody>
          <a:bodyPr>
            <a:normAutofit/>
          </a:bodyPr>
          <a:lstStyle/>
          <a:p>
            <a:pPr algn="just"/>
            <a:r>
              <a:rPr lang="tr-TR" sz="2400" dirty="0"/>
              <a:t>Silajların besleme değerleri; bitki çeşidi, hasat zamanı, bitki enzimleri ve </a:t>
            </a:r>
            <a:r>
              <a:rPr lang="tr-TR" sz="2400" dirty="0" err="1"/>
              <a:t>mikrobiyal</a:t>
            </a:r>
            <a:r>
              <a:rPr lang="tr-TR" sz="2400" dirty="0"/>
              <a:t> enzimler tarafından etkilenir. Ancak silajların besleme değerlerini etkileyen en önemli faktör fermantasyon kalitesidir. Bu açıdan silajların besleme değerleri 3 grupta incelenebilir ;</a:t>
            </a:r>
          </a:p>
          <a:p>
            <a:pPr marL="0" indent="0" algn="just">
              <a:buNone/>
            </a:pPr>
            <a:endParaRPr lang="tr-TR" sz="2400" dirty="0"/>
          </a:p>
          <a:p>
            <a:pPr marL="0" indent="0" algn="just">
              <a:buNone/>
            </a:pPr>
            <a:r>
              <a:rPr lang="tr-TR" sz="2800" dirty="0"/>
              <a:t>      1) Doğal olarak fermente olmuş silajlar</a:t>
            </a:r>
          </a:p>
          <a:p>
            <a:pPr marL="0" indent="0" algn="just">
              <a:buNone/>
            </a:pPr>
            <a:r>
              <a:rPr lang="tr-TR" sz="2800" dirty="0"/>
              <a:t>      2)katkı maddeleri kullanılarak yapılan silajlar</a:t>
            </a:r>
          </a:p>
          <a:p>
            <a:pPr marL="0" indent="0" algn="just">
              <a:buNone/>
            </a:pPr>
            <a:r>
              <a:rPr lang="tr-TR" sz="2800" dirty="0"/>
              <a:t>      3)Hava alarak bozulmuş silajlar</a:t>
            </a:r>
          </a:p>
        </p:txBody>
      </p:sp>
    </p:spTree>
    <p:extLst>
      <p:ext uri="{BB962C8B-B14F-4D97-AF65-F5344CB8AC3E}">
        <p14:creationId xmlns:p14="http://schemas.microsoft.com/office/powerpoint/2010/main" val="324396676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Yuvarlatılmış Dikdörtgen 3"/>
          <p:cNvSpPr/>
          <p:nvPr/>
        </p:nvSpPr>
        <p:spPr>
          <a:xfrm>
            <a:off x="450573" y="477079"/>
            <a:ext cx="2610678" cy="107342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a:solidFill>
                  <a:schemeClr val="tx1"/>
                </a:solidFill>
              </a:rPr>
              <a:t>ETKİ</a:t>
            </a:r>
          </a:p>
        </p:txBody>
      </p:sp>
      <p:sp>
        <p:nvSpPr>
          <p:cNvPr id="5" name="Yuvarlatılmış Dikdörtgen 4"/>
          <p:cNvSpPr/>
          <p:nvPr/>
        </p:nvSpPr>
        <p:spPr>
          <a:xfrm>
            <a:off x="3856384" y="477078"/>
            <a:ext cx="2941982" cy="1073425"/>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a:solidFill>
                  <a:schemeClr val="tx1"/>
                </a:solidFill>
              </a:rPr>
              <a:t>ETKİNİN NEDENİ</a:t>
            </a:r>
          </a:p>
        </p:txBody>
      </p:sp>
      <p:sp>
        <p:nvSpPr>
          <p:cNvPr id="6" name="Yuvarlatılmış Dikdörtgen 5"/>
          <p:cNvSpPr/>
          <p:nvPr/>
        </p:nvSpPr>
        <p:spPr>
          <a:xfrm>
            <a:off x="7938052" y="477078"/>
            <a:ext cx="2835965" cy="107342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a:solidFill>
                  <a:schemeClr val="tx1"/>
                </a:solidFill>
              </a:rPr>
              <a:t>ETKİNİN SONUCU</a:t>
            </a:r>
          </a:p>
        </p:txBody>
      </p:sp>
      <p:sp>
        <p:nvSpPr>
          <p:cNvPr id="7" name="Metin kutusu 6"/>
          <p:cNvSpPr txBox="1"/>
          <p:nvPr/>
        </p:nvSpPr>
        <p:spPr>
          <a:xfrm>
            <a:off x="450573" y="1815549"/>
            <a:ext cx="11741426" cy="4801314"/>
          </a:xfrm>
          <a:prstGeom prst="rect">
            <a:avLst/>
          </a:prstGeom>
          <a:noFill/>
        </p:spPr>
        <p:txBody>
          <a:bodyPr wrap="square" rtlCol="0">
            <a:spAutoFit/>
          </a:bodyPr>
          <a:lstStyle/>
          <a:p>
            <a:r>
              <a:rPr lang="tr-TR" dirty="0"/>
              <a:t> SÇK düzeyinde artış                   Hücre duvarı bileşenlerinin                    Aerobik </a:t>
            </a:r>
            <a:r>
              <a:rPr lang="tr-TR" dirty="0" err="1"/>
              <a:t>stabiliteyi</a:t>
            </a:r>
            <a:r>
              <a:rPr lang="tr-TR" dirty="0"/>
              <a:t> olumsuz etkiler, </a:t>
            </a:r>
          </a:p>
          <a:p>
            <a:r>
              <a:rPr lang="tr-TR" dirty="0"/>
              <a:t>                                                  enzimler tarafından kısmen                   yem tüketimini düşürür.</a:t>
            </a:r>
          </a:p>
          <a:p>
            <a:r>
              <a:rPr lang="tr-TR" dirty="0"/>
              <a:t>                                                  sindirilmesi</a:t>
            </a:r>
          </a:p>
          <a:p>
            <a:endParaRPr lang="tr-TR" dirty="0"/>
          </a:p>
          <a:p>
            <a:r>
              <a:rPr lang="tr-TR" dirty="0"/>
              <a:t>Besin maddeleri                        Hücre duvarı bileşenlerinin                     Hücre duvarı bileşenlerinin</a:t>
            </a:r>
          </a:p>
          <a:p>
            <a:r>
              <a:rPr lang="tr-TR" dirty="0"/>
              <a:t>Sindirimindeki artış                   enzimler tarafından kısmen                    fiziksel ve kimyasal yapısı değişir</a:t>
            </a:r>
          </a:p>
          <a:p>
            <a:r>
              <a:rPr lang="tr-TR" dirty="0"/>
              <a:t>                                                sindirilmesi</a:t>
            </a:r>
          </a:p>
          <a:p>
            <a:endParaRPr lang="tr-TR" dirty="0"/>
          </a:p>
          <a:p>
            <a:r>
              <a:rPr lang="tr-TR" dirty="0"/>
              <a:t>Aerobik </a:t>
            </a:r>
            <a:r>
              <a:rPr lang="tr-TR" dirty="0" err="1"/>
              <a:t>stabilitedeki</a:t>
            </a:r>
            <a:r>
              <a:rPr lang="tr-TR" dirty="0"/>
              <a:t>                 Aerobik bozulmanın başlıca                   </a:t>
            </a:r>
            <a:r>
              <a:rPr lang="tr-TR" dirty="0" err="1"/>
              <a:t>Mikotoksin</a:t>
            </a:r>
            <a:r>
              <a:rPr lang="tr-TR" dirty="0"/>
              <a:t> gelişiminin engellemesi      </a:t>
            </a:r>
          </a:p>
          <a:p>
            <a:r>
              <a:rPr lang="tr-TR" dirty="0"/>
              <a:t>Gelişme                                    sorumlusu olan mayaların                     sonucu, besin maddelerinin</a:t>
            </a:r>
          </a:p>
          <a:p>
            <a:r>
              <a:rPr lang="tr-TR" dirty="0"/>
              <a:t>                                                gelişmelerinin engellenmesi                  tüketim potansiyelleri artar.</a:t>
            </a:r>
          </a:p>
          <a:p>
            <a:endParaRPr lang="tr-TR" dirty="0"/>
          </a:p>
          <a:p>
            <a:endParaRPr lang="tr-TR" dirty="0"/>
          </a:p>
          <a:p>
            <a:r>
              <a:rPr lang="tr-TR" dirty="0"/>
              <a:t>İstenmeyen                               Organik asit üreten katkılar                   Yem tüketimi ve besin maddelerinin     </a:t>
            </a:r>
          </a:p>
          <a:p>
            <a:r>
              <a:rPr lang="tr-TR" dirty="0"/>
              <a:t>mikroorganizmaların                 veya direk organik asit                         hayvansal organizmadaki</a:t>
            </a:r>
          </a:p>
          <a:p>
            <a:r>
              <a:rPr lang="tr-TR" dirty="0"/>
              <a:t>çoğalmalarının engellenmesi      kullanımı                                             değerlendirilme etkinliği artar.</a:t>
            </a:r>
          </a:p>
          <a:p>
            <a:endParaRPr lang="tr-TR" dirty="0"/>
          </a:p>
        </p:txBody>
      </p:sp>
    </p:spTree>
    <p:extLst>
      <p:ext uri="{BB962C8B-B14F-4D97-AF65-F5344CB8AC3E}">
        <p14:creationId xmlns:p14="http://schemas.microsoft.com/office/powerpoint/2010/main" val="196377872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94237" y="371060"/>
            <a:ext cx="10056928" cy="636105"/>
          </a:xfrm>
        </p:spPr>
        <p:txBody>
          <a:bodyPr>
            <a:normAutofit fontScale="90000"/>
          </a:bodyPr>
          <a:lstStyle/>
          <a:p>
            <a:r>
              <a:rPr lang="tr-TR" dirty="0"/>
              <a:t>2-A ) BAKTERİYEL İNOKULANT KULLANILMIŞ SİLAJLAR</a:t>
            </a:r>
          </a:p>
        </p:txBody>
      </p:sp>
      <p:sp>
        <p:nvSpPr>
          <p:cNvPr id="3" name="İçerik Yer Tutucusu 2"/>
          <p:cNvSpPr>
            <a:spLocks noGrp="1"/>
          </p:cNvSpPr>
          <p:nvPr>
            <p:ph idx="1"/>
          </p:nvPr>
        </p:nvSpPr>
        <p:spPr>
          <a:xfrm>
            <a:off x="425543" y="1258957"/>
            <a:ext cx="8596668" cy="4835414"/>
          </a:xfrm>
        </p:spPr>
        <p:txBody>
          <a:bodyPr/>
          <a:lstStyle/>
          <a:p>
            <a:pPr algn="just"/>
            <a:r>
              <a:rPr lang="tr-TR" dirty="0" err="1"/>
              <a:t>Homofermantatif</a:t>
            </a:r>
            <a:r>
              <a:rPr lang="tr-TR" dirty="0"/>
              <a:t> LAB </a:t>
            </a:r>
            <a:r>
              <a:rPr lang="tr-TR" dirty="0" err="1"/>
              <a:t>inokulantı</a:t>
            </a:r>
            <a:r>
              <a:rPr lang="tr-TR" dirty="0"/>
              <a:t> kullanılmış silajlarda başlıca fermantasyon ürünü laktik asit olup, az miktarda asetik asit görülür. </a:t>
            </a:r>
            <a:r>
              <a:rPr lang="tr-TR" dirty="0" err="1"/>
              <a:t>Bütrik</a:t>
            </a:r>
            <a:r>
              <a:rPr lang="tr-TR" dirty="0"/>
              <a:t> asit, </a:t>
            </a:r>
            <a:r>
              <a:rPr lang="tr-TR" dirty="0" err="1"/>
              <a:t>propiyonik</a:t>
            </a:r>
            <a:r>
              <a:rPr lang="tr-TR" dirty="0"/>
              <a:t> asit ve etanol ya çok az yada hiç görülmez. Diğer yandan silajların hem amonyak-azotu konsantrasyonları hem de </a:t>
            </a:r>
            <a:r>
              <a:rPr lang="tr-TR" dirty="0" err="1"/>
              <a:t>pH’ları</a:t>
            </a:r>
            <a:r>
              <a:rPr lang="tr-TR" dirty="0"/>
              <a:t> düşüktür. Ancak LAB </a:t>
            </a:r>
            <a:r>
              <a:rPr lang="tr-TR" dirty="0" err="1"/>
              <a:t>inokulantlarının</a:t>
            </a:r>
            <a:r>
              <a:rPr lang="tr-TR" dirty="0"/>
              <a:t> çalışabilmesi için </a:t>
            </a:r>
            <a:r>
              <a:rPr lang="tr-TR" dirty="0" err="1"/>
              <a:t>silolanan</a:t>
            </a:r>
            <a:r>
              <a:rPr lang="tr-TR" dirty="0"/>
              <a:t> ürünün SÇK içeriğinin fermantasyon için yeterli olması gerekir.</a:t>
            </a:r>
          </a:p>
          <a:p>
            <a:pPr algn="just"/>
            <a:r>
              <a:rPr lang="tr-TR" dirty="0"/>
              <a:t>Bu silajların, amonyak-azotu ve </a:t>
            </a:r>
            <a:r>
              <a:rPr lang="tr-TR" dirty="0" err="1"/>
              <a:t>pH</a:t>
            </a:r>
            <a:r>
              <a:rPr lang="tr-TR" dirty="0"/>
              <a:t> düzeyleri düşük olmalıdır. Bakteriyel </a:t>
            </a:r>
            <a:r>
              <a:rPr lang="tr-TR" dirty="0" err="1"/>
              <a:t>inokulant</a:t>
            </a:r>
            <a:r>
              <a:rPr lang="tr-TR" dirty="0"/>
              <a:t> kullanılarak yapılan silajların brüt enerji içerikleri genellikle </a:t>
            </a:r>
            <a:r>
              <a:rPr lang="tr-TR" dirty="0" err="1"/>
              <a:t>silolanan</a:t>
            </a:r>
            <a:r>
              <a:rPr lang="tr-TR" dirty="0"/>
              <a:t> ürünlerin tazeleri ile benzerlik gösterir. </a:t>
            </a:r>
            <a:r>
              <a:rPr lang="tr-TR" dirty="0" err="1"/>
              <a:t>İnokulant</a:t>
            </a:r>
            <a:r>
              <a:rPr lang="tr-TR" dirty="0"/>
              <a:t> kullanılan silajların içerdiği nitrojen bunu tüketen hayvanlar tarafından, </a:t>
            </a:r>
            <a:r>
              <a:rPr lang="tr-TR" dirty="0" err="1"/>
              <a:t>inokulant</a:t>
            </a:r>
            <a:r>
              <a:rPr lang="tr-TR" dirty="0"/>
              <a:t> kullanılmayan silajlara göre daha yüksek bir oranda değerlendirilmektedir.</a:t>
            </a:r>
          </a:p>
          <a:p>
            <a:pPr algn="just"/>
            <a:r>
              <a:rPr lang="tr-TR" dirty="0"/>
              <a:t>Bu silajları tüketen hayvanlarda silaj </a:t>
            </a:r>
            <a:r>
              <a:rPr lang="tr-TR" dirty="0" err="1"/>
              <a:t>KM’si</a:t>
            </a:r>
            <a:r>
              <a:rPr lang="tr-TR" dirty="0"/>
              <a:t> tüketimini artırırlar.</a:t>
            </a:r>
          </a:p>
          <a:p>
            <a:pPr algn="just"/>
            <a:r>
              <a:rPr lang="tr-TR" dirty="0" err="1"/>
              <a:t>İnokulantlar</a:t>
            </a:r>
            <a:r>
              <a:rPr lang="tr-TR" dirty="0"/>
              <a:t> silajların sindirilme derecelerini artırarak bu silajların hayvanlar tarafından daha iyi bir şekilde değerlendirilmelerini sağlarlar.</a:t>
            </a:r>
          </a:p>
          <a:p>
            <a:pPr marL="0" indent="0">
              <a:buNone/>
            </a:pPr>
            <a:endParaRPr lang="tr-TR" dirty="0"/>
          </a:p>
        </p:txBody>
      </p:sp>
    </p:spTree>
    <p:extLst>
      <p:ext uri="{BB962C8B-B14F-4D97-AF65-F5344CB8AC3E}">
        <p14:creationId xmlns:p14="http://schemas.microsoft.com/office/powerpoint/2010/main" val="279923365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064167" y="397565"/>
            <a:ext cx="8596668" cy="821635"/>
          </a:xfrm>
        </p:spPr>
        <p:txBody>
          <a:bodyPr>
            <a:normAutofit/>
          </a:bodyPr>
          <a:lstStyle/>
          <a:p>
            <a:r>
              <a:rPr lang="tr-TR" sz="4000" dirty="0"/>
              <a:t>2-B) ENZİM KULLANILMIŞ SİLAJLAR</a:t>
            </a:r>
          </a:p>
        </p:txBody>
      </p:sp>
      <p:sp>
        <p:nvSpPr>
          <p:cNvPr id="4" name="Metin kutusu 3"/>
          <p:cNvSpPr txBox="1"/>
          <p:nvPr/>
        </p:nvSpPr>
        <p:spPr>
          <a:xfrm>
            <a:off x="743595" y="1861929"/>
            <a:ext cx="8983501" cy="4093428"/>
          </a:xfrm>
          <a:prstGeom prst="rect">
            <a:avLst/>
          </a:prstGeom>
          <a:noFill/>
        </p:spPr>
        <p:txBody>
          <a:bodyPr wrap="square" rtlCol="0">
            <a:spAutoFit/>
          </a:bodyPr>
          <a:lstStyle/>
          <a:p>
            <a:pPr algn="just"/>
            <a:r>
              <a:rPr lang="tr-TR" sz="2000" dirty="0"/>
              <a:t>  Silaj fermantasyonunda kullanılan başlıca enzimler </a:t>
            </a:r>
            <a:r>
              <a:rPr lang="tr-TR" sz="2000" dirty="0" err="1"/>
              <a:t>sellülaz</a:t>
            </a:r>
            <a:r>
              <a:rPr lang="tr-TR" sz="2000" dirty="0"/>
              <a:t>, </a:t>
            </a:r>
            <a:r>
              <a:rPr lang="tr-TR" sz="2000" dirty="0" err="1"/>
              <a:t>hemisellülaz</a:t>
            </a:r>
            <a:r>
              <a:rPr lang="tr-TR" sz="2000" dirty="0"/>
              <a:t>, </a:t>
            </a:r>
            <a:r>
              <a:rPr lang="tr-TR" sz="2000" dirty="0" err="1"/>
              <a:t>pektinaz</a:t>
            </a:r>
            <a:r>
              <a:rPr lang="tr-TR" sz="2000" dirty="0"/>
              <a:t> ve </a:t>
            </a:r>
            <a:r>
              <a:rPr lang="tr-TR" sz="2000" dirty="0" err="1"/>
              <a:t>ksilanaz</a:t>
            </a:r>
            <a:r>
              <a:rPr lang="tr-TR" sz="2000" dirty="0"/>
              <a:t> gibi bitki hücre duvarlarını parçalayan enzimler ile amilaz gibi nişastayı parçalayan enzimlerdir. Bitki hücre duvarını parçalayıcı enzim kullanılarak yapılan silajların genel olarak </a:t>
            </a:r>
            <a:r>
              <a:rPr lang="tr-TR" sz="2000" dirty="0" err="1"/>
              <a:t>pH</a:t>
            </a:r>
            <a:r>
              <a:rPr lang="tr-TR" sz="2000" dirty="0"/>
              <a:t> değerleri düşük olurken, laktik asit içerikleri yüksek, asetik asit ve amonyak içerikleri düşük olmaktadır. </a:t>
            </a:r>
          </a:p>
          <a:p>
            <a:pPr algn="just"/>
            <a:endParaRPr lang="tr-TR" sz="2000" dirty="0"/>
          </a:p>
          <a:p>
            <a:pPr algn="just"/>
            <a:r>
              <a:rPr lang="tr-TR" sz="2000" dirty="0"/>
              <a:t>    Enzim katılan silajların enerji ve protein düzeyleri genellikle silodaki fermantasyon süresinin uzunluğuna ve silo suyu ile ortaya çıkan KM kayıplarına bağlı olmakla birlikte genel olarak iyi yapılan silajların enerji ve protein içerikleri enzim katılmadan yapılan silajlarınkinden daha yüksek olur.</a:t>
            </a:r>
          </a:p>
          <a:p>
            <a:pPr algn="just"/>
            <a:endParaRPr lang="tr-TR" sz="2000" dirty="0"/>
          </a:p>
          <a:p>
            <a:pPr algn="just"/>
            <a:r>
              <a:rPr lang="tr-TR" sz="2000" dirty="0"/>
              <a:t>    Enzim kullanılan silajlar hayvanlarda KM tüketimini artırırlar. </a:t>
            </a:r>
          </a:p>
        </p:txBody>
      </p:sp>
      <p:sp>
        <p:nvSpPr>
          <p:cNvPr id="5" name="Oval 4"/>
          <p:cNvSpPr/>
          <p:nvPr/>
        </p:nvSpPr>
        <p:spPr>
          <a:xfrm>
            <a:off x="719666" y="2001898"/>
            <a:ext cx="239275" cy="18471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6" name="Oval 5"/>
          <p:cNvSpPr/>
          <p:nvPr/>
        </p:nvSpPr>
        <p:spPr>
          <a:xfrm>
            <a:off x="866912" y="4118113"/>
            <a:ext cx="184057" cy="172279"/>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7" name="Oval 6"/>
          <p:cNvSpPr/>
          <p:nvPr/>
        </p:nvSpPr>
        <p:spPr>
          <a:xfrm>
            <a:off x="798499" y="5658680"/>
            <a:ext cx="224863" cy="17227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Tree>
    <p:extLst>
      <p:ext uri="{BB962C8B-B14F-4D97-AF65-F5344CB8AC3E}">
        <p14:creationId xmlns:p14="http://schemas.microsoft.com/office/powerpoint/2010/main" val="391376498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463825" y="159026"/>
            <a:ext cx="10613518" cy="981146"/>
          </a:xfrm>
        </p:spPr>
        <p:txBody>
          <a:bodyPr>
            <a:normAutofit fontScale="90000"/>
          </a:bodyPr>
          <a:lstStyle/>
          <a:p>
            <a:r>
              <a:rPr lang="tr-TR" dirty="0"/>
              <a:t>2-C) BAKTERİYAL İNEKULANT-ENZİM KARIŞIMI</a:t>
            </a:r>
            <a:br>
              <a:rPr lang="tr-TR" dirty="0"/>
            </a:br>
            <a:r>
              <a:rPr lang="tr-TR" dirty="0"/>
              <a:t>                  KULLANILMIŞ SİLAJLAR</a:t>
            </a:r>
          </a:p>
        </p:txBody>
      </p:sp>
      <p:sp>
        <p:nvSpPr>
          <p:cNvPr id="3" name="İçerik Yer Tutucusu 2"/>
          <p:cNvSpPr>
            <a:spLocks noGrp="1"/>
          </p:cNvSpPr>
          <p:nvPr>
            <p:ph idx="1"/>
          </p:nvPr>
        </p:nvSpPr>
        <p:spPr>
          <a:xfrm>
            <a:off x="5486401" y="2140712"/>
            <a:ext cx="4929808" cy="4611271"/>
          </a:xfrm>
        </p:spPr>
        <p:txBody>
          <a:bodyPr>
            <a:normAutofit/>
          </a:bodyPr>
          <a:lstStyle/>
          <a:p>
            <a:r>
              <a:rPr lang="tr-TR" sz="2000" dirty="0"/>
              <a:t>Özellikle LAB </a:t>
            </a:r>
            <a:r>
              <a:rPr lang="tr-TR" sz="2000" dirty="0" err="1"/>
              <a:t>inokulantları</a:t>
            </a:r>
            <a:r>
              <a:rPr lang="tr-TR" sz="2000" dirty="0"/>
              <a:t>, enzimler ile birlikte bir kombinasyon şeklinde silaj katkı maddesi olarak kullanılabilmektedir. Bu karışımlar çoğunlukla bakteri olarak </a:t>
            </a:r>
            <a:r>
              <a:rPr lang="tr-TR" sz="2000" dirty="0" err="1"/>
              <a:t>homofermantatif</a:t>
            </a:r>
            <a:r>
              <a:rPr lang="tr-TR" sz="2000" dirty="0"/>
              <a:t> </a:t>
            </a:r>
            <a:r>
              <a:rPr lang="tr-TR" sz="2000" dirty="0" err="1"/>
              <a:t>LAB’ni</a:t>
            </a:r>
            <a:r>
              <a:rPr lang="tr-TR" sz="2000" dirty="0"/>
              <a:t>, enzim olarak ise </a:t>
            </a:r>
            <a:r>
              <a:rPr lang="tr-TR" sz="2000" dirty="0" err="1"/>
              <a:t>sellülaz</a:t>
            </a:r>
            <a:r>
              <a:rPr lang="tr-TR" sz="2000" dirty="0"/>
              <a:t>, </a:t>
            </a:r>
            <a:r>
              <a:rPr lang="tr-TR" sz="2000" dirty="0" err="1"/>
              <a:t>hemisellülaz</a:t>
            </a:r>
            <a:r>
              <a:rPr lang="tr-TR" sz="2000" dirty="0"/>
              <a:t>, </a:t>
            </a:r>
            <a:r>
              <a:rPr lang="tr-TR" sz="2000" dirty="0" err="1"/>
              <a:t>pektinaz</a:t>
            </a:r>
            <a:r>
              <a:rPr lang="tr-TR" sz="2000" dirty="0"/>
              <a:t>, </a:t>
            </a:r>
            <a:r>
              <a:rPr lang="tr-TR" sz="2000" dirty="0" err="1"/>
              <a:t>ksilanaz</a:t>
            </a:r>
            <a:r>
              <a:rPr lang="tr-TR" sz="2000" dirty="0"/>
              <a:t> ve amilaz enzimlerini içerirler. Bu karışımlar hayvanlarının verim performansları üzerinde yalnızca LAB </a:t>
            </a:r>
            <a:r>
              <a:rPr lang="tr-TR" sz="2000" dirty="0" err="1"/>
              <a:t>inokulantları</a:t>
            </a:r>
            <a:r>
              <a:rPr lang="tr-TR" sz="2000" dirty="0"/>
              <a:t> veya yalnızca enzim kullanılmasına göre daha etkili olurlar. </a:t>
            </a:r>
          </a:p>
        </p:txBody>
      </p:sp>
      <p:pic>
        <p:nvPicPr>
          <p:cNvPr id="4" name="Resim 3"/>
          <p:cNvPicPr>
            <a:picLocks noChangeAspect="1"/>
          </p:cNvPicPr>
          <p:nvPr/>
        </p:nvPicPr>
        <p:blipFill>
          <a:blip r:embed="rId2"/>
          <a:stretch>
            <a:fillRect/>
          </a:stretch>
        </p:blipFill>
        <p:spPr>
          <a:xfrm>
            <a:off x="304799" y="1944399"/>
            <a:ext cx="4890051" cy="4416644"/>
          </a:xfrm>
          <a:prstGeom prst="rect">
            <a:avLst/>
          </a:prstGeom>
        </p:spPr>
      </p:pic>
    </p:spTree>
    <p:extLst>
      <p:ext uri="{BB962C8B-B14F-4D97-AF65-F5344CB8AC3E}">
        <p14:creationId xmlns:p14="http://schemas.microsoft.com/office/powerpoint/2010/main" val="414297945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77334" y="609600"/>
            <a:ext cx="8596668" cy="848139"/>
          </a:xfrm>
        </p:spPr>
        <p:txBody>
          <a:bodyPr/>
          <a:lstStyle/>
          <a:p>
            <a:r>
              <a:rPr lang="tr-TR" dirty="0"/>
              <a:t>2-D) ÜRE KULLANILMIŞ SİLAJLAR</a:t>
            </a:r>
          </a:p>
        </p:txBody>
      </p:sp>
      <p:sp>
        <p:nvSpPr>
          <p:cNvPr id="3" name="İçerik Yer Tutucusu 2"/>
          <p:cNvSpPr>
            <a:spLocks noGrp="1"/>
          </p:cNvSpPr>
          <p:nvPr>
            <p:ph idx="1"/>
          </p:nvPr>
        </p:nvSpPr>
        <p:spPr>
          <a:xfrm>
            <a:off x="677334" y="1457739"/>
            <a:ext cx="8596668" cy="4583623"/>
          </a:xfrm>
        </p:spPr>
        <p:txBody>
          <a:bodyPr/>
          <a:lstStyle/>
          <a:p>
            <a:r>
              <a:rPr lang="tr-TR" dirty="0"/>
              <a:t>Üre ve amonyak özellikle başta mısır olmak üzere sorgun ve protein içeriği düşük diğer bitkilerin silajlarında, bu bitkilerin ham protein içeriğini arttırmak amacı ile kullanılmaktadır. Ülkemizde bu amaç için yalnızca üre kullanılmaktadır. </a:t>
            </a:r>
          </a:p>
          <a:p>
            <a:r>
              <a:rPr lang="tr-TR" dirty="0"/>
              <a:t>Üre ve amonyak silajlardaki protein parçalanmasını azaltmakta, silajların aerobik </a:t>
            </a:r>
            <a:r>
              <a:rPr lang="tr-TR" dirty="0" err="1"/>
              <a:t>stabilitesini</a:t>
            </a:r>
            <a:r>
              <a:rPr lang="tr-TR" dirty="0"/>
              <a:t> geliştirmekte, silajların ısınmasını önlemekte ve silajlardaki </a:t>
            </a:r>
            <a:r>
              <a:rPr lang="tr-TR" dirty="0" err="1"/>
              <a:t>mikrobiyal</a:t>
            </a:r>
            <a:r>
              <a:rPr lang="tr-TR" dirty="0"/>
              <a:t> büyümeyi azaltmaktadır.</a:t>
            </a:r>
          </a:p>
          <a:p>
            <a:r>
              <a:rPr lang="tr-TR" dirty="0"/>
              <a:t>Genel olarak üre ve amonyak, silajların KM ve hücre duvarı bileşenlerinin sindirilme derecelerini artırırlar.</a:t>
            </a:r>
          </a:p>
          <a:p>
            <a:r>
              <a:rPr lang="tr-TR" dirty="0"/>
              <a:t>Üre ve amonyağın, silaj fermantasyonu üzerinde olumlu etkileri varken, hayvanların performanslarını artırıcı ise herhangi bir etkileri yoktur.</a:t>
            </a:r>
          </a:p>
        </p:txBody>
      </p:sp>
    </p:spTree>
    <p:extLst>
      <p:ext uri="{BB962C8B-B14F-4D97-AF65-F5344CB8AC3E}">
        <p14:creationId xmlns:p14="http://schemas.microsoft.com/office/powerpoint/2010/main" val="345556551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77334" y="609600"/>
            <a:ext cx="8596668" cy="821635"/>
          </a:xfrm>
        </p:spPr>
        <p:txBody>
          <a:bodyPr/>
          <a:lstStyle/>
          <a:p>
            <a:r>
              <a:rPr lang="tr-TR" dirty="0"/>
              <a:t>2-E) FORMİK ASİT KULLANILMIŞ SİLAJLAR</a:t>
            </a:r>
          </a:p>
        </p:txBody>
      </p:sp>
      <p:sp>
        <p:nvSpPr>
          <p:cNvPr id="3" name="İçerik Yer Tutucusu 2"/>
          <p:cNvSpPr>
            <a:spLocks noGrp="1"/>
          </p:cNvSpPr>
          <p:nvPr>
            <p:ph idx="1"/>
          </p:nvPr>
        </p:nvSpPr>
        <p:spPr>
          <a:xfrm>
            <a:off x="558065" y="1749772"/>
            <a:ext cx="8596668" cy="3880773"/>
          </a:xfrm>
        </p:spPr>
        <p:txBody>
          <a:bodyPr/>
          <a:lstStyle/>
          <a:p>
            <a:r>
              <a:rPr lang="tr-TR" sz="2000" dirty="0"/>
              <a:t>Bir fermantasyon engelleyicisi olup, katıldığı silajlarda çok büyük bir hızla </a:t>
            </a:r>
            <a:r>
              <a:rPr lang="tr-TR" sz="2000" dirty="0" err="1"/>
              <a:t>pH’ı</a:t>
            </a:r>
            <a:r>
              <a:rPr lang="tr-TR" sz="2000" dirty="0"/>
              <a:t> düşürerek asidik bir ortam yaratır. Formik asit silo içerisindeki fermantasyonu sınırladığı için elde edilen silajların brüt enerji içerikleri formik asit katılmamış silajlara göre daha düşük olabilir. Ancak </a:t>
            </a:r>
            <a:r>
              <a:rPr lang="tr-TR" sz="2000" dirty="0" err="1"/>
              <a:t>sindirilebilirliği</a:t>
            </a:r>
            <a:r>
              <a:rPr lang="tr-TR" sz="2000" dirty="0"/>
              <a:t> ise daha yüksektir.</a:t>
            </a:r>
          </a:p>
          <a:p>
            <a:r>
              <a:rPr lang="tr-TR" sz="2000" dirty="0" err="1"/>
              <a:t>Silolanan</a:t>
            </a:r>
            <a:r>
              <a:rPr lang="tr-TR" sz="2000" dirty="0"/>
              <a:t> bitkideki proteinleri korumaktadır.</a:t>
            </a:r>
          </a:p>
          <a:p>
            <a:r>
              <a:rPr lang="tr-TR" sz="2000" dirty="0"/>
              <a:t>Formik asit katılan silajları tüketen süt ineklerinin süt veriminde küçük bir miktar artış sağlanmaktadır.</a:t>
            </a:r>
          </a:p>
          <a:p>
            <a:r>
              <a:rPr lang="tr-TR" sz="2000" dirty="0"/>
              <a:t>Ayrıca silo ortamında </a:t>
            </a:r>
            <a:r>
              <a:rPr lang="tr-TR" sz="2000" dirty="0" err="1"/>
              <a:t>clostridia</a:t>
            </a:r>
            <a:r>
              <a:rPr lang="tr-TR" sz="2000" dirty="0"/>
              <a:t> sporlarının gelişip çoğalmasını da engellemektedir</a:t>
            </a:r>
            <a:r>
              <a:rPr lang="tr-TR" dirty="0"/>
              <a:t>.</a:t>
            </a:r>
          </a:p>
        </p:txBody>
      </p:sp>
    </p:spTree>
    <p:extLst>
      <p:ext uri="{BB962C8B-B14F-4D97-AF65-F5344CB8AC3E}">
        <p14:creationId xmlns:p14="http://schemas.microsoft.com/office/powerpoint/2010/main" val="35191190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6360" y="397566"/>
            <a:ext cx="8596668" cy="622852"/>
          </a:xfrm>
        </p:spPr>
        <p:txBody>
          <a:bodyPr>
            <a:noAutofit/>
          </a:bodyPr>
          <a:lstStyle/>
          <a:p>
            <a:r>
              <a:rPr lang="tr-TR" sz="4000" dirty="0"/>
              <a:t>3) HAVA ALARAK BOZULMUŞ SİLAJLAR</a:t>
            </a:r>
          </a:p>
        </p:txBody>
      </p:sp>
      <p:sp>
        <p:nvSpPr>
          <p:cNvPr id="3" name="İçerik Yer Tutucusu 2"/>
          <p:cNvSpPr>
            <a:spLocks noGrp="1"/>
          </p:cNvSpPr>
          <p:nvPr>
            <p:ph idx="1"/>
          </p:nvPr>
        </p:nvSpPr>
        <p:spPr>
          <a:xfrm>
            <a:off x="677334" y="1338471"/>
            <a:ext cx="8596668" cy="4702892"/>
          </a:xfrm>
        </p:spPr>
        <p:txBody>
          <a:bodyPr>
            <a:normAutofit/>
          </a:bodyPr>
          <a:lstStyle/>
          <a:p>
            <a:r>
              <a:rPr lang="tr-TR" sz="2400" dirty="0"/>
              <a:t>Kapatılarak fermantasyona bırakılan bir silaja herhangi bir şekilde hava girişi olduğunda silaj </a:t>
            </a:r>
            <a:r>
              <a:rPr lang="tr-TR" sz="2400" dirty="0" err="1"/>
              <a:t>bozolmaya</a:t>
            </a:r>
            <a:r>
              <a:rPr lang="tr-TR" sz="2400" dirty="0"/>
              <a:t> başlar. Şayet siloya uzun süreli bir hava girişi olduysa silajın besleme değeri düşer. Böyle bir durumda silajın özellikle küf ve maya </a:t>
            </a:r>
            <a:r>
              <a:rPr lang="tr-TR" sz="2400" dirty="0" err="1"/>
              <a:t>populasyanu</a:t>
            </a:r>
            <a:r>
              <a:rPr lang="tr-TR" sz="2400" dirty="0"/>
              <a:t> içeriği artar. Ayrıca diğer mikroorganizma popülasyonlarında da değişiklikler görülür. Silajda büyük oranda ve gözle görülür bir küflenme meydana gelir.</a:t>
            </a:r>
          </a:p>
          <a:p>
            <a:r>
              <a:rPr lang="tr-TR" sz="2400" dirty="0"/>
              <a:t>Silajların içerdiği besin maddeleri azalır ve silajların ham </a:t>
            </a:r>
            <a:r>
              <a:rPr lang="tr-TR" sz="2400" dirty="0" err="1"/>
              <a:t>sellüloz</a:t>
            </a:r>
            <a:r>
              <a:rPr lang="tr-TR" sz="2400" dirty="0"/>
              <a:t> ile ham kür içerikleri artar. Ayrıca bu tür silajların hem </a:t>
            </a:r>
            <a:r>
              <a:rPr lang="tr-TR" sz="2400" dirty="0" err="1"/>
              <a:t>pH</a:t>
            </a:r>
            <a:r>
              <a:rPr lang="tr-TR" sz="2400" dirty="0"/>
              <a:t> değerleri hem de amonyak-azotu düzeyleri yüksek olur.</a:t>
            </a:r>
          </a:p>
        </p:txBody>
      </p:sp>
    </p:spTree>
    <p:extLst>
      <p:ext uri="{BB962C8B-B14F-4D97-AF65-F5344CB8AC3E}">
        <p14:creationId xmlns:p14="http://schemas.microsoft.com/office/powerpoint/2010/main" val="151160457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çerik Yer Tutucusu 3"/>
          <p:cNvPicPr>
            <a:picLocks noGrp="1" noChangeAspect="1"/>
          </p:cNvPicPr>
          <p:nvPr>
            <p:ph idx="1"/>
          </p:nvPr>
        </p:nvPicPr>
        <p:blipFill>
          <a:blip r:embed="rId2"/>
          <a:stretch>
            <a:fillRect/>
          </a:stretch>
        </p:blipFill>
        <p:spPr>
          <a:xfrm>
            <a:off x="1908314" y="-1"/>
            <a:ext cx="6573078" cy="3604591"/>
          </a:xfrm>
        </p:spPr>
      </p:pic>
      <p:sp>
        <p:nvSpPr>
          <p:cNvPr id="5" name="Metin kutusu 4"/>
          <p:cNvSpPr txBox="1"/>
          <p:nvPr/>
        </p:nvSpPr>
        <p:spPr>
          <a:xfrm>
            <a:off x="556591" y="3167270"/>
            <a:ext cx="9886122" cy="3108543"/>
          </a:xfrm>
          <a:prstGeom prst="rect">
            <a:avLst/>
          </a:prstGeom>
          <a:noFill/>
        </p:spPr>
        <p:txBody>
          <a:bodyPr wrap="square" rtlCol="0">
            <a:spAutoFit/>
          </a:bodyPr>
          <a:lstStyle/>
          <a:p>
            <a:pPr algn="just"/>
            <a:r>
              <a:rPr lang="tr-TR" dirty="0"/>
              <a:t>    </a:t>
            </a:r>
            <a:r>
              <a:rPr lang="tr-TR" sz="2800" dirty="0"/>
              <a:t>Hava alarak bozulmuş silajların enerji ve protein düzeyleri oldukça düşüktür. Ayrıca bu silajlarda büyük miktarlarda </a:t>
            </a:r>
            <a:r>
              <a:rPr lang="el-GR" sz="2800" dirty="0"/>
              <a:t>β</a:t>
            </a:r>
            <a:r>
              <a:rPr lang="tr-TR" sz="2800" dirty="0"/>
              <a:t>-</a:t>
            </a:r>
            <a:r>
              <a:rPr lang="tr-TR" sz="2800" dirty="0" err="1"/>
              <a:t>karotin</a:t>
            </a:r>
            <a:r>
              <a:rPr lang="tr-TR" sz="2800" dirty="0"/>
              <a:t> kaybı görülmektedir. Diğer yandan bu tür silajları tüketen hayvanlarda hem kuru madde tüketimi hem de organik maddelerin sindirilme derecesi düşmektedir. Hava alarak bozulmuş silajlarda çeşitli mayaların ürettiği </a:t>
            </a:r>
            <a:r>
              <a:rPr lang="tr-TR" sz="2800" dirty="0" err="1"/>
              <a:t>mikotoksinler</a:t>
            </a:r>
            <a:r>
              <a:rPr lang="tr-TR" sz="2800" dirty="0"/>
              <a:t> ile patojen mikroorganizmalar bulunabilirler. </a:t>
            </a:r>
          </a:p>
        </p:txBody>
      </p:sp>
    </p:spTree>
    <p:extLst>
      <p:ext uri="{BB962C8B-B14F-4D97-AF65-F5344CB8AC3E}">
        <p14:creationId xmlns:p14="http://schemas.microsoft.com/office/powerpoint/2010/main" val="99243132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77334" y="609600"/>
            <a:ext cx="8596668" cy="702365"/>
          </a:xfrm>
        </p:spPr>
        <p:txBody>
          <a:bodyPr>
            <a:normAutofit fontScale="90000"/>
          </a:bodyPr>
          <a:lstStyle/>
          <a:p>
            <a:r>
              <a:rPr lang="tr-TR" dirty="0"/>
              <a:t>1)DOĞAL OLARAK FERMENTE OLMUŞ SİLAJLAR</a:t>
            </a:r>
          </a:p>
        </p:txBody>
      </p:sp>
      <p:sp>
        <p:nvSpPr>
          <p:cNvPr id="3" name="İçerik Yer Tutucusu 2"/>
          <p:cNvSpPr>
            <a:spLocks noGrp="1"/>
          </p:cNvSpPr>
          <p:nvPr>
            <p:ph idx="1"/>
          </p:nvPr>
        </p:nvSpPr>
        <p:spPr>
          <a:xfrm>
            <a:off x="677334" y="1311965"/>
            <a:ext cx="8596668" cy="4729397"/>
          </a:xfrm>
        </p:spPr>
        <p:txBody>
          <a:bodyPr/>
          <a:lstStyle/>
          <a:p>
            <a:endParaRPr lang="tr-TR" dirty="0"/>
          </a:p>
          <a:p>
            <a:pPr marL="0" indent="0">
              <a:buNone/>
            </a:pPr>
            <a:r>
              <a:rPr lang="tr-TR" dirty="0"/>
              <a:t>       </a:t>
            </a:r>
            <a:r>
              <a:rPr lang="tr-TR" sz="2400" dirty="0"/>
              <a:t>BU tip silajlar 3 gruba ayrılır </a:t>
            </a:r>
            <a:endParaRPr lang="tr-TR" dirty="0"/>
          </a:p>
          <a:p>
            <a:pPr marL="0" indent="0">
              <a:buNone/>
            </a:pPr>
            <a:r>
              <a:rPr lang="tr-TR" dirty="0"/>
              <a:t>             </a:t>
            </a:r>
            <a:r>
              <a:rPr lang="tr-TR" sz="2000" dirty="0"/>
              <a:t>Soldurulmamış ürünlerden yapılan iyi fermente olmuş silajlar</a:t>
            </a:r>
          </a:p>
          <a:p>
            <a:pPr marL="0" indent="0">
              <a:buNone/>
            </a:pPr>
            <a:r>
              <a:rPr lang="tr-TR" sz="2000" dirty="0"/>
              <a:t>            Soldurulmuş ürünlerden yapılan iyi fermente olmuş silajlar</a:t>
            </a:r>
          </a:p>
          <a:p>
            <a:pPr marL="0" indent="0">
              <a:buNone/>
            </a:pPr>
            <a:r>
              <a:rPr lang="tr-TR" sz="2000" dirty="0"/>
              <a:t>            Kötü fermente olmuş silajlar</a:t>
            </a:r>
          </a:p>
        </p:txBody>
      </p:sp>
      <p:sp>
        <p:nvSpPr>
          <p:cNvPr id="4" name="Oval 3"/>
          <p:cNvSpPr/>
          <p:nvPr/>
        </p:nvSpPr>
        <p:spPr>
          <a:xfrm>
            <a:off x="1139686" y="2295938"/>
            <a:ext cx="278296" cy="238539"/>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5" name="Oval 4"/>
          <p:cNvSpPr/>
          <p:nvPr/>
        </p:nvSpPr>
        <p:spPr>
          <a:xfrm>
            <a:off x="1162877" y="2759792"/>
            <a:ext cx="271670" cy="225287"/>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6" name="Oval 5"/>
          <p:cNvSpPr/>
          <p:nvPr/>
        </p:nvSpPr>
        <p:spPr>
          <a:xfrm>
            <a:off x="1159564" y="3197983"/>
            <a:ext cx="271669" cy="251791"/>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pic>
        <p:nvPicPr>
          <p:cNvPr id="7" name="İçerik Yer Tutucusu 3"/>
          <p:cNvPicPr>
            <a:picLocks noChangeAspect="1"/>
          </p:cNvPicPr>
          <p:nvPr/>
        </p:nvPicPr>
        <p:blipFill>
          <a:blip r:embed="rId2"/>
          <a:stretch>
            <a:fillRect/>
          </a:stretch>
        </p:blipFill>
        <p:spPr>
          <a:xfrm>
            <a:off x="815211" y="3676663"/>
            <a:ext cx="7832035" cy="2875722"/>
          </a:xfrm>
          <a:prstGeom prst="rect">
            <a:avLst/>
          </a:prstGeom>
        </p:spPr>
      </p:pic>
    </p:spTree>
    <p:extLst>
      <p:ext uri="{BB962C8B-B14F-4D97-AF65-F5344CB8AC3E}">
        <p14:creationId xmlns:p14="http://schemas.microsoft.com/office/powerpoint/2010/main" val="59180283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77334" y="371061"/>
            <a:ext cx="8596668" cy="1086678"/>
          </a:xfrm>
        </p:spPr>
        <p:txBody>
          <a:bodyPr>
            <a:noAutofit/>
          </a:bodyPr>
          <a:lstStyle/>
          <a:p>
            <a:r>
              <a:rPr lang="tr-TR" sz="3200" dirty="0"/>
              <a:t>A) SOLDURULMAMIŞ ÜRÜNLERDEN YAPILAN İYİ</a:t>
            </a:r>
            <a:br>
              <a:rPr lang="tr-TR" sz="3200" dirty="0"/>
            </a:br>
            <a:r>
              <a:rPr lang="tr-TR" sz="3200" dirty="0"/>
              <a:t>          FERMENTE OLMUŞ SİLAJLAR</a:t>
            </a:r>
            <a:br>
              <a:rPr lang="tr-TR" sz="3200" dirty="0"/>
            </a:br>
            <a:r>
              <a:rPr lang="tr-TR" sz="3200" dirty="0"/>
              <a:t>                                                          </a:t>
            </a:r>
            <a:br>
              <a:rPr lang="tr-TR" sz="3200" dirty="0"/>
            </a:br>
            <a:endParaRPr lang="tr-TR" sz="3200" dirty="0"/>
          </a:p>
        </p:txBody>
      </p:sp>
      <p:sp>
        <p:nvSpPr>
          <p:cNvPr id="3" name="İçerik Yer Tutucusu 2"/>
          <p:cNvSpPr>
            <a:spLocks noGrp="1"/>
          </p:cNvSpPr>
          <p:nvPr>
            <p:ph idx="1"/>
          </p:nvPr>
        </p:nvSpPr>
        <p:spPr>
          <a:xfrm>
            <a:off x="677334" y="1457739"/>
            <a:ext cx="8596668" cy="4996070"/>
          </a:xfrm>
        </p:spPr>
        <p:txBody>
          <a:bodyPr>
            <a:normAutofit lnSpcReduction="10000"/>
          </a:bodyPr>
          <a:lstStyle/>
          <a:p>
            <a:r>
              <a:rPr lang="tr-TR" sz="2000" dirty="0"/>
              <a:t>Bu tür silajlar genellikle SÇK yüksek ürünlerden yapılan ve laktik asit bakterilerinin dominant olduğu silajlardır. Bu silajların </a:t>
            </a:r>
            <a:r>
              <a:rPr lang="tr-TR" sz="2000" dirty="0" err="1"/>
              <a:t>pH’ları</a:t>
            </a:r>
            <a:r>
              <a:rPr lang="tr-TR" sz="2000" dirty="0"/>
              <a:t> genellikle 3.7-4.2 arasındadır. Bu silajlarda başlıca fermantasyon ürünü laktik asittir. Bu silajlarda önemli miktarda asetik asit ile birlikte değişik miktarlarda </a:t>
            </a:r>
            <a:r>
              <a:rPr lang="tr-TR" sz="2000" dirty="0" err="1"/>
              <a:t>propiyonik</a:t>
            </a:r>
            <a:r>
              <a:rPr lang="tr-TR" sz="2000" dirty="0"/>
              <a:t> asit, </a:t>
            </a:r>
            <a:r>
              <a:rPr lang="tr-TR" sz="2000" dirty="0" err="1"/>
              <a:t>bütrik</a:t>
            </a:r>
            <a:r>
              <a:rPr lang="tr-TR" sz="2000" dirty="0"/>
              <a:t> asit ve alkol içerirler.</a:t>
            </a:r>
          </a:p>
          <a:p>
            <a:r>
              <a:rPr lang="tr-TR" sz="2000" dirty="0"/>
              <a:t>Fermantasyon sonucu oluşan asitler </a:t>
            </a:r>
            <a:r>
              <a:rPr lang="tr-TR" sz="2000" dirty="0" err="1"/>
              <a:t>silolanan</a:t>
            </a:r>
            <a:r>
              <a:rPr lang="tr-TR" sz="2000" dirty="0"/>
              <a:t> bitkilerdeki klorofili, magnezyum içermeyen kahverengi bir pigment olan </a:t>
            </a:r>
            <a:r>
              <a:rPr lang="tr-TR" sz="2000" dirty="0" err="1"/>
              <a:t>fateptine</a:t>
            </a:r>
            <a:r>
              <a:rPr lang="tr-TR" sz="2000" dirty="0"/>
              <a:t> dönüştürdükleri için soldurulmamış ürünlerden yapılan silajların renkleri kahverengi olur. Mineral madde içerikleri ise genellikle büyük değişiklikler gösterirler. Soldurulmamış ürünlerin silajlarının brüt içerikleri aynı ürünün tazesine göre daha yüksektir. </a:t>
            </a:r>
          </a:p>
          <a:p>
            <a:r>
              <a:rPr lang="tr-TR" sz="2000" dirty="0"/>
              <a:t>Bu tür silajlardaki proteinler büyük ölçüde aminoasitlere dönüştürülmüş durumdadır. Bu da silaj kaynaklı nitrojenin </a:t>
            </a:r>
            <a:r>
              <a:rPr lang="tr-TR" sz="2000" dirty="0" err="1"/>
              <a:t>rumendeki</a:t>
            </a:r>
            <a:r>
              <a:rPr lang="tr-TR" sz="2000" dirty="0"/>
              <a:t> </a:t>
            </a:r>
            <a:r>
              <a:rPr lang="tr-TR" sz="2000" dirty="0" err="1"/>
              <a:t>parçalanabilirliğini</a:t>
            </a:r>
            <a:r>
              <a:rPr lang="tr-TR" sz="2000" dirty="0"/>
              <a:t> artırır. Bu nedenle silaj bünyesinde değişik miktarlarda amonyak bulunur.</a:t>
            </a:r>
          </a:p>
        </p:txBody>
      </p:sp>
    </p:spTree>
    <p:extLst>
      <p:ext uri="{BB962C8B-B14F-4D97-AF65-F5344CB8AC3E}">
        <p14:creationId xmlns:p14="http://schemas.microsoft.com/office/powerpoint/2010/main" val="103792728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Metin kutusu 4"/>
          <p:cNvSpPr txBox="1"/>
          <p:nvPr/>
        </p:nvSpPr>
        <p:spPr>
          <a:xfrm>
            <a:off x="5738190" y="641105"/>
            <a:ext cx="6175513" cy="6247864"/>
          </a:xfrm>
          <a:prstGeom prst="rect">
            <a:avLst/>
          </a:prstGeom>
          <a:noFill/>
        </p:spPr>
        <p:txBody>
          <a:bodyPr wrap="square" rtlCol="0">
            <a:spAutoFit/>
          </a:bodyPr>
          <a:lstStyle/>
          <a:p>
            <a:pPr algn="just"/>
            <a:r>
              <a:rPr lang="tr-TR" sz="2000" dirty="0"/>
              <a:t>   Silajların hayvanlar tarafından değerlendirilmesini etkileyen en önemli faktör hayvanların silaj </a:t>
            </a:r>
            <a:r>
              <a:rPr lang="tr-TR" sz="2000" dirty="0" err="1"/>
              <a:t>KM’si</a:t>
            </a:r>
            <a:r>
              <a:rPr lang="tr-TR" sz="2000" dirty="0"/>
              <a:t> tüketimleridir. Hayvanların KM tüketimlerini de büyük ölçüde silaj partiküllerinin </a:t>
            </a:r>
            <a:r>
              <a:rPr lang="tr-TR" sz="2000" dirty="0" err="1"/>
              <a:t>rumen</a:t>
            </a:r>
            <a:r>
              <a:rPr lang="tr-TR" sz="2000" dirty="0"/>
              <a:t> ve </a:t>
            </a:r>
            <a:r>
              <a:rPr lang="tr-TR" sz="2000" dirty="0" err="1"/>
              <a:t>retikulumdan</a:t>
            </a:r>
            <a:r>
              <a:rPr lang="tr-TR" sz="2000" dirty="0"/>
              <a:t> geçiş hızları etkiler .Bu geçiş hızı ise silajların kimyasal yapısı, partikül büyüklüğü, sindirilebilir kısımların sindirim hızı ve sindirilemeyen kısımların hayvansal organizmadan atılma hızına bağlıdır. Ancak genel olarak hayvanlarda silaj kuru maddesi tüketimi aynı yemin tazesine göre daha düşük düzeyde olur.</a:t>
            </a:r>
          </a:p>
          <a:p>
            <a:pPr algn="just"/>
            <a:endParaRPr lang="tr-TR" sz="2000" dirty="0"/>
          </a:p>
          <a:p>
            <a:pPr algn="just"/>
            <a:r>
              <a:rPr lang="tr-TR" sz="2000" dirty="0"/>
              <a:t>   </a:t>
            </a:r>
            <a:r>
              <a:rPr lang="tr-TR" sz="2000" dirty="0" err="1"/>
              <a:t>Silolanan</a:t>
            </a:r>
            <a:r>
              <a:rPr lang="tr-TR" sz="2000" dirty="0"/>
              <a:t> materyalin parçalanma boyutları da hayvanların kuru madde tüketimi üzerinde etkilidir. Normal boyutlar (0.8-2.5 cm) Bu boyutlardaki partiküller hem fermantasyon kalitesini artırırlar hem de tüketilen silajın </a:t>
            </a:r>
            <a:r>
              <a:rPr lang="tr-TR" sz="2000" dirty="0" err="1"/>
              <a:t>rumenden</a:t>
            </a:r>
            <a:r>
              <a:rPr lang="tr-TR" sz="2000" dirty="0"/>
              <a:t> geçiş hızını artırarak silaj tüketiminin artmasını sağlarlar.</a:t>
            </a:r>
          </a:p>
          <a:p>
            <a:r>
              <a:rPr lang="tr-TR" sz="2000" dirty="0"/>
              <a:t>   </a:t>
            </a:r>
          </a:p>
          <a:p>
            <a:endParaRPr lang="tr-TR" sz="2000" dirty="0"/>
          </a:p>
        </p:txBody>
      </p:sp>
      <p:pic>
        <p:nvPicPr>
          <p:cNvPr id="7" name="Resim 6"/>
          <p:cNvPicPr>
            <a:picLocks noChangeAspect="1"/>
          </p:cNvPicPr>
          <p:nvPr/>
        </p:nvPicPr>
        <p:blipFill>
          <a:blip r:embed="rId2"/>
          <a:stretch>
            <a:fillRect/>
          </a:stretch>
        </p:blipFill>
        <p:spPr>
          <a:xfrm>
            <a:off x="922606" y="945369"/>
            <a:ext cx="4616803" cy="4572000"/>
          </a:xfrm>
          <a:prstGeom prst="rect">
            <a:avLst/>
          </a:prstGeom>
        </p:spPr>
      </p:pic>
      <p:sp>
        <p:nvSpPr>
          <p:cNvPr id="2" name="Oval 1"/>
          <p:cNvSpPr/>
          <p:nvPr/>
        </p:nvSpPr>
        <p:spPr>
          <a:xfrm>
            <a:off x="5777945" y="786343"/>
            <a:ext cx="212036" cy="15902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3" name="Oval 2"/>
          <p:cNvSpPr/>
          <p:nvPr/>
        </p:nvSpPr>
        <p:spPr>
          <a:xfrm>
            <a:off x="5738190" y="4373216"/>
            <a:ext cx="212034" cy="219329"/>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Tree>
    <p:extLst>
      <p:ext uri="{BB962C8B-B14F-4D97-AF65-F5344CB8AC3E}">
        <p14:creationId xmlns:p14="http://schemas.microsoft.com/office/powerpoint/2010/main" val="403115445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008639" y="238539"/>
            <a:ext cx="7684788" cy="1126435"/>
          </a:xfrm>
        </p:spPr>
        <p:txBody>
          <a:bodyPr>
            <a:normAutofit fontScale="90000"/>
          </a:bodyPr>
          <a:lstStyle/>
          <a:p>
            <a:r>
              <a:rPr lang="tr-TR" dirty="0"/>
              <a:t>B) SOLDURULMUŞ ÜRÜNLERDEN YAPILAN </a:t>
            </a:r>
            <a:br>
              <a:rPr lang="tr-TR" dirty="0"/>
            </a:br>
            <a:r>
              <a:rPr lang="tr-TR" dirty="0"/>
              <a:t>       İYİ FERMENTE OLMUŞ SİLAJLAR</a:t>
            </a:r>
          </a:p>
        </p:txBody>
      </p:sp>
      <p:sp>
        <p:nvSpPr>
          <p:cNvPr id="3" name="İçerik Yer Tutucusu 2"/>
          <p:cNvSpPr>
            <a:spLocks noGrp="1"/>
          </p:cNvSpPr>
          <p:nvPr>
            <p:ph idx="1"/>
          </p:nvPr>
        </p:nvSpPr>
        <p:spPr>
          <a:xfrm>
            <a:off x="677334" y="1364975"/>
            <a:ext cx="8596668" cy="5261112"/>
          </a:xfrm>
        </p:spPr>
        <p:txBody>
          <a:bodyPr>
            <a:noAutofit/>
          </a:bodyPr>
          <a:lstStyle/>
          <a:p>
            <a:pPr algn="just"/>
            <a:r>
              <a:rPr lang="tr-TR" sz="2000" dirty="0"/>
              <a:t>Soldurularak </a:t>
            </a:r>
            <a:r>
              <a:rPr lang="tr-TR" sz="2000" dirty="0" err="1"/>
              <a:t>silolanan</a:t>
            </a:r>
            <a:r>
              <a:rPr lang="tr-TR" sz="2000" dirty="0"/>
              <a:t> ürünlerde sınırlı düzeyde bir fermantasyon gerçekleşir. Bu tür silajların </a:t>
            </a:r>
            <a:r>
              <a:rPr lang="tr-TR" sz="2000" dirty="0" err="1"/>
              <a:t>pH</a:t>
            </a:r>
            <a:r>
              <a:rPr lang="tr-TR" sz="2000" dirty="0"/>
              <a:t> ve SÇK düzeyleri yüksek olurken, fermantasyon asitleri oranı düşür olur.  Soldurma işlemi, </a:t>
            </a:r>
            <a:r>
              <a:rPr lang="tr-TR" sz="2000" dirty="0" err="1"/>
              <a:t>silolanan</a:t>
            </a:r>
            <a:r>
              <a:rPr lang="tr-TR" sz="2000" dirty="0"/>
              <a:t> </a:t>
            </a:r>
            <a:r>
              <a:rPr lang="tr-TR" sz="2000" dirty="0" err="1"/>
              <a:t>metaryelin</a:t>
            </a:r>
            <a:r>
              <a:rPr lang="tr-TR" sz="2000" dirty="0"/>
              <a:t> kuru madde içeriğini artırır. Kuru madde içeriğinde meydana gelen bu artış, hayvanlarsa silaj  kuru maddesi tüketiminin artmasına yol açar. Bu silajların hem brüt </a:t>
            </a:r>
            <a:r>
              <a:rPr lang="tr-TR" sz="2000" dirty="0" err="1"/>
              <a:t>hemde</a:t>
            </a:r>
            <a:r>
              <a:rPr lang="tr-TR" sz="2000" dirty="0"/>
              <a:t> </a:t>
            </a:r>
            <a:r>
              <a:rPr lang="tr-TR" sz="2000" dirty="0" err="1"/>
              <a:t>metabolik</a:t>
            </a:r>
            <a:r>
              <a:rPr lang="tr-TR" sz="2000" dirty="0"/>
              <a:t> enerji içerikleri aynı ürünün tazesine göre daha düşük düzeydedir.</a:t>
            </a:r>
          </a:p>
          <a:p>
            <a:pPr algn="just"/>
            <a:r>
              <a:rPr lang="tr-TR" sz="2000" dirty="0"/>
              <a:t>Soldurma işlemi sonucunda </a:t>
            </a:r>
            <a:r>
              <a:rPr lang="tr-TR" sz="2000" dirty="0" err="1"/>
              <a:t>silolanacak</a:t>
            </a:r>
            <a:r>
              <a:rPr lang="tr-TR" sz="2000" dirty="0"/>
              <a:t> materyalin oransal olarak nitrojen ve SÇK içeriği artar ve böylece </a:t>
            </a:r>
            <a:r>
              <a:rPr lang="tr-TR" sz="2000" dirty="0" err="1"/>
              <a:t>mikrobiyal</a:t>
            </a:r>
            <a:r>
              <a:rPr lang="tr-TR" sz="2000" dirty="0"/>
              <a:t> protein sentezi için bir kaynak yaratılmış olur. Soldurma işleminin silaj oluşumu sırasında protein parçalanmasının engellenmesi herhangi bir etkisi yoktur. Ancak soldurma işlemi, silaj nitrojeninin hayvanlar tarafından değerlendirme oranını artırır.</a:t>
            </a:r>
          </a:p>
          <a:p>
            <a:pPr algn="just"/>
            <a:r>
              <a:rPr lang="tr-TR" sz="2000" dirty="0"/>
              <a:t>Soldurma işleminin bitkilerde </a:t>
            </a:r>
            <a:r>
              <a:rPr lang="el-GR" sz="2000" dirty="0"/>
              <a:t>β</a:t>
            </a:r>
            <a:r>
              <a:rPr lang="tr-TR" sz="2000" dirty="0"/>
              <a:t>-</a:t>
            </a:r>
            <a:r>
              <a:rPr lang="tr-TR" sz="2000" dirty="0" err="1"/>
              <a:t>karotin</a:t>
            </a:r>
            <a:r>
              <a:rPr lang="tr-TR" sz="2000" dirty="0"/>
              <a:t> kaybına neden olduğu bilinse de, son yıllarda yapılan </a:t>
            </a:r>
            <a:r>
              <a:rPr lang="tr-TR" sz="2000" dirty="0" err="1"/>
              <a:t>çalışmar</a:t>
            </a:r>
            <a:r>
              <a:rPr lang="tr-TR" sz="2000" dirty="0"/>
              <a:t> soldurmanın silajların </a:t>
            </a:r>
            <a:r>
              <a:rPr lang="el-GR" sz="2000" dirty="0"/>
              <a:t>β</a:t>
            </a:r>
            <a:r>
              <a:rPr lang="tr-TR" sz="2000" dirty="0"/>
              <a:t>-</a:t>
            </a:r>
            <a:r>
              <a:rPr lang="tr-TR" sz="2000" dirty="0" err="1"/>
              <a:t>karotin</a:t>
            </a:r>
            <a:r>
              <a:rPr lang="tr-TR" sz="2000" dirty="0"/>
              <a:t> içeriğinde herhangi bir değişikliğe neden olmadığını ortaya koymuştur.</a:t>
            </a:r>
          </a:p>
        </p:txBody>
      </p:sp>
    </p:spTree>
    <p:extLst>
      <p:ext uri="{BB962C8B-B14F-4D97-AF65-F5344CB8AC3E}">
        <p14:creationId xmlns:p14="http://schemas.microsoft.com/office/powerpoint/2010/main" val="307338528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Resim 3"/>
          <p:cNvPicPr>
            <a:picLocks noChangeAspect="1"/>
          </p:cNvPicPr>
          <p:nvPr/>
        </p:nvPicPr>
        <p:blipFill>
          <a:blip r:embed="rId2"/>
          <a:stretch>
            <a:fillRect/>
          </a:stretch>
        </p:blipFill>
        <p:spPr>
          <a:xfrm>
            <a:off x="1840931" y="338844"/>
            <a:ext cx="6230764" cy="3106721"/>
          </a:xfrm>
          <a:prstGeom prst="rect">
            <a:avLst/>
          </a:prstGeom>
        </p:spPr>
      </p:pic>
      <p:sp>
        <p:nvSpPr>
          <p:cNvPr id="5" name="Metin kutusu 4"/>
          <p:cNvSpPr txBox="1"/>
          <p:nvPr/>
        </p:nvSpPr>
        <p:spPr>
          <a:xfrm>
            <a:off x="1404730" y="3670852"/>
            <a:ext cx="7818783" cy="2862322"/>
          </a:xfrm>
          <a:prstGeom prst="rect">
            <a:avLst/>
          </a:prstGeom>
          <a:noFill/>
        </p:spPr>
        <p:txBody>
          <a:bodyPr wrap="square" rtlCol="0">
            <a:spAutoFit/>
          </a:bodyPr>
          <a:lstStyle/>
          <a:p>
            <a:pPr algn="just"/>
            <a:r>
              <a:rPr lang="tr-TR" dirty="0"/>
              <a:t>   Soldurulmuş ürünlerden yapılan silajların KM </a:t>
            </a:r>
            <a:r>
              <a:rPr lang="tr-TR" dirty="0" err="1"/>
              <a:t>sindirilebilirliği</a:t>
            </a:r>
            <a:r>
              <a:rPr lang="tr-TR" dirty="0"/>
              <a:t>, soldurulmamış ürünlerin silajlarından biraz daha düşüktür. Bunun nedeni soldurma sırasında özellikle su kaybı ve </a:t>
            </a:r>
            <a:r>
              <a:rPr lang="tr-TR" dirty="0" err="1"/>
              <a:t>oksidasyon</a:t>
            </a:r>
            <a:r>
              <a:rPr lang="tr-TR" dirty="0"/>
              <a:t> ile oluşan besin maddeleri kayıplarıdır. Kötü hava koşullarında ve uzun süreli yapılan soldurmalardaki besin maddeleri kayıpları daha da yüksek olur. </a:t>
            </a:r>
          </a:p>
          <a:p>
            <a:pPr algn="just"/>
            <a:endParaRPr lang="tr-TR" dirty="0"/>
          </a:p>
          <a:p>
            <a:pPr algn="just"/>
            <a:r>
              <a:rPr lang="tr-TR" dirty="0"/>
              <a:t>   Soldurma gereken ürünlerde yeteri kadar soldurma yapılmazsa büyük ölçüde besin maddeleri ve enerji kayıpları olan, aerobik </a:t>
            </a:r>
            <a:r>
              <a:rPr lang="tr-TR" dirty="0" err="1"/>
              <a:t>stabilitesi</a:t>
            </a:r>
            <a:r>
              <a:rPr lang="tr-TR" dirty="0"/>
              <a:t> yetersiz ve hijyenik açıdan hayvanlara yedirilmesi riskli silaj oluşumu kaçınılmazdır.</a:t>
            </a:r>
          </a:p>
        </p:txBody>
      </p:sp>
      <p:sp>
        <p:nvSpPr>
          <p:cNvPr id="6" name="Oval 5"/>
          <p:cNvSpPr/>
          <p:nvPr/>
        </p:nvSpPr>
        <p:spPr>
          <a:xfrm>
            <a:off x="1404730" y="5406888"/>
            <a:ext cx="172278" cy="17227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7" name="Oval 6"/>
          <p:cNvSpPr/>
          <p:nvPr/>
        </p:nvSpPr>
        <p:spPr>
          <a:xfrm>
            <a:off x="1404730" y="3790122"/>
            <a:ext cx="172278" cy="19878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Tree>
    <p:extLst>
      <p:ext uri="{BB962C8B-B14F-4D97-AF65-F5344CB8AC3E}">
        <p14:creationId xmlns:p14="http://schemas.microsoft.com/office/powerpoint/2010/main" val="221581419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77334" y="450574"/>
            <a:ext cx="8596668" cy="768626"/>
          </a:xfrm>
        </p:spPr>
        <p:txBody>
          <a:bodyPr/>
          <a:lstStyle/>
          <a:p>
            <a:r>
              <a:rPr lang="tr-TR" dirty="0"/>
              <a:t>   C) KÖTÜ FERMENTE OLMUŞ SİLAJLAR</a:t>
            </a:r>
          </a:p>
        </p:txBody>
      </p:sp>
      <p:sp>
        <p:nvSpPr>
          <p:cNvPr id="3" name="İçerik Yer Tutucusu 2"/>
          <p:cNvSpPr>
            <a:spLocks noGrp="1"/>
          </p:cNvSpPr>
          <p:nvPr>
            <p:ph idx="1"/>
          </p:nvPr>
        </p:nvSpPr>
        <p:spPr>
          <a:xfrm>
            <a:off x="677334" y="1550505"/>
            <a:ext cx="8596668" cy="4490858"/>
          </a:xfrm>
        </p:spPr>
        <p:txBody>
          <a:bodyPr>
            <a:normAutofit/>
          </a:bodyPr>
          <a:lstStyle/>
          <a:p>
            <a:r>
              <a:rPr lang="tr-TR" sz="2000" dirty="0"/>
              <a:t>Kötü fermente olmuş bir silaj demek ; silajın </a:t>
            </a:r>
            <a:r>
              <a:rPr lang="tr-TR" sz="2000" dirty="0" err="1"/>
              <a:t>enterobacteria</a:t>
            </a:r>
            <a:r>
              <a:rPr lang="tr-TR" sz="2000" dirty="0"/>
              <a:t> ve </a:t>
            </a:r>
            <a:r>
              <a:rPr lang="tr-TR" sz="2000" dirty="0" err="1"/>
              <a:t>clostridia</a:t>
            </a:r>
            <a:r>
              <a:rPr lang="tr-TR" sz="2000" dirty="0"/>
              <a:t> cinsi mikroorganizmalardan birini veya her ikisini yoğun olarak içermesidir. Kötü fermantasyon genellikle KM,SÇK ve LAB içerikleri düşük olan ürünlerde görülür. Bu silajların asetik asit içerikleri laktik asit içeriklerinden daima fazladır. Kötü fermente olmuş silajların en belirgin özelliklerinden birisi 5-7 arasında değişen yüksek </a:t>
            </a:r>
            <a:r>
              <a:rPr lang="tr-TR" sz="2000" dirty="0" err="1"/>
              <a:t>pH</a:t>
            </a:r>
            <a:r>
              <a:rPr lang="tr-TR" sz="2000" dirty="0"/>
              <a:t> değerleridir. Bunda </a:t>
            </a:r>
            <a:r>
              <a:rPr lang="tr-TR" sz="2000" dirty="0" err="1"/>
              <a:t>clostridia</a:t>
            </a:r>
            <a:r>
              <a:rPr lang="tr-TR" sz="2000" dirty="0"/>
              <a:t> sporlarının payı büyüktür.</a:t>
            </a:r>
          </a:p>
          <a:p>
            <a:pPr algn="just"/>
            <a:r>
              <a:rPr lang="tr-TR" sz="2000" dirty="0"/>
              <a:t>Genellikle yeteri kadar soldurulmamış, su içeriği yüksek ürünler kullanıldığı için silo suyu çıkışı ile birlikte yüksek düzeyde besin maddeleri kaybı görülür. Bu durum aynı zamanda gaz formunda kayıplara da neden olduğu için silajların lignin ve hücre duvarını oluşturan diğer bileşikler içeriğinin artmasına yol açar.</a:t>
            </a:r>
          </a:p>
        </p:txBody>
      </p:sp>
    </p:spTree>
    <p:extLst>
      <p:ext uri="{BB962C8B-B14F-4D97-AF65-F5344CB8AC3E}">
        <p14:creationId xmlns:p14="http://schemas.microsoft.com/office/powerpoint/2010/main" val="247870964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265043" y="231914"/>
            <a:ext cx="9116023" cy="556591"/>
          </a:xfrm>
        </p:spPr>
        <p:txBody>
          <a:bodyPr>
            <a:noAutofit/>
          </a:bodyPr>
          <a:lstStyle/>
          <a:p>
            <a:r>
              <a:rPr lang="tr-TR" sz="2800" dirty="0"/>
              <a:t>2) KATKI MADDELERİ KULLANILARAK YAPILMIŞ SİLAJLAR</a:t>
            </a:r>
          </a:p>
        </p:txBody>
      </p:sp>
      <p:sp>
        <p:nvSpPr>
          <p:cNvPr id="4" name="Yuvarlatılmış Dikdörtgen 3"/>
          <p:cNvSpPr/>
          <p:nvPr/>
        </p:nvSpPr>
        <p:spPr>
          <a:xfrm>
            <a:off x="636106" y="788505"/>
            <a:ext cx="2239617" cy="602973"/>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a:solidFill>
                  <a:schemeClr val="tx1"/>
                </a:solidFill>
              </a:rPr>
              <a:t>ETKİ</a:t>
            </a:r>
          </a:p>
        </p:txBody>
      </p:sp>
      <p:sp>
        <p:nvSpPr>
          <p:cNvPr id="6" name="Yuvarlatılmış Dikdörtgen 5"/>
          <p:cNvSpPr/>
          <p:nvPr/>
        </p:nvSpPr>
        <p:spPr>
          <a:xfrm>
            <a:off x="3882888" y="788505"/>
            <a:ext cx="2464904" cy="602973"/>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a:solidFill>
                  <a:schemeClr val="tx1"/>
                </a:solidFill>
              </a:rPr>
              <a:t>ETKİNİN NEDENİ</a:t>
            </a:r>
          </a:p>
        </p:txBody>
      </p:sp>
      <p:sp>
        <p:nvSpPr>
          <p:cNvPr id="7" name="Yuvarlatılmış Dikdörtgen 6"/>
          <p:cNvSpPr/>
          <p:nvPr/>
        </p:nvSpPr>
        <p:spPr>
          <a:xfrm>
            <a:off x="7832035" y="788505"/>
            <a:ext cx="2292626" cy="602973"/>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a:solidFill>
                  <a:schemeClr val="tx1"/>
                </a:solidFill>
              </a:rPr>
              <a:t>ETKİNİN SONUCU</a:t>
            </a:r>
          </a:p>
        </p:txBody>
      </p:sp>
      <p:sp>
        <p:nvSpPr>
          <p:cNvPr id="8" name="Metin kutusu 7"/>
          <p:cNvSpPr txBox="1"/>
          <p:nvPr/>
        </p:nvSpPr>
        <p:spPr>
          <a:xfrm>
            <a:off x="265043" y="1391478"/>
            <a:ext cx="10972800" cy="5293757"/>
          </a:xfrm>
          <a:prstGeom prst="rect">
            <a:avLst/>
          </a:prstGeom>
          <a:noFill/>
        </p:spPr>
        <p:txBody>
          <a:bodyPr wrap="square" rtlCol="0">
            <a:spAutoFit/>
          </a:bodyPr>
          <a:lstStyle/>
          <a:p>
            <a:r>
              <a:rPr lang="tr-TR" dirty="0"/>
              <a:t> </a:t>
            </a:r>
            <a:r>
              <a:rPr lang="tr-TR" sz="1600" dirty="0"/>
              <a:t>Hızlı </a:t>
            </a:r>
            <a:r>
              <a:rPr lang="tr-TR" sz="1600" dirty="0" err="1"/>
              <a:t>pH</a:t>
            </a:r>
            <a:r>
              <a:rPr lang="tr-TR" sz="1600" dirty="0"/>
              <a:t> düşüşü ve düşük </a:t>
            </a:r>
            <a:r>
              <a:rPr lang="tr-TR" sz="1600" dirty="0" err="1"/>
              <a:t>pH</a:t>
            </a:r>
            <a:r>
              <a:rPr lang="tr-TR" sz="1600" dirty="0"/>
              <a:t>              Silajda </a:t>
            </a:r>
            <a:r>
              <a:rPr lang="tr-TR" sz="1600" dirty="0" err="1"/>
              <a:t>homofermantatif</a:t>
            </a:r>
            <a:r>
              <a:rPr lang="tr-TR" sz="1600" dirty="0"/>
              <a:t> </a:t>
            </a:r>
            <a:r>
              <a:rPr lang="tr-TR" sz="1600" dirty="0" err="1"/>
              <a:t>LAB’nin</a:t>
            </a:r>
            <a:r>
              <a:rPr lang="tr-TR" sz="1600" dirty="0"/>
              <a:t>                İstenmeyen mikroorganizmaların</a:t>
            </a:r>
          </a:p>
          <a:p>
            <a:r>
              <a:rPr lang="tr-TR" sz="1600" dirty="0"/>
              <a:t>                                                         dominant olması                                       gelişmesi ve proteinlerin</a:t>
            </a:r>
          </a:p>
          <a:p>
            <a:r>
              <a:rPr lang="tr-TR" sz="1600" dirty="0"/>
              <a:t>                                                                                                                        parçalanması önlenir.</a:t>
            </a:r>
          </a:p>
          <a:p>
            <a:endParaRPr lang="tr-TR" sz="1600" dirty="0"/>
          </a:p>
          <a:p>
            <a:r>
              <a:rPr lang="tr-TR" sz="1600" dirty="0"/>
              <a:t> Fermantasyonun engellenmesi           </a:t>
            </a:r>
            <a:r>
              <a:rPr lang="tr-TR" sz="1600" dirty="0" err="1"/>
              <a:t>Mikrobiyal</a:t>
            </a:r>
            <a:r>
              <a:rPr lang="tr-TR" sz="1600" dirty="0"/>
              <a:t> büyümenin                               Fermantasyon son ürünlerinin</a:t>
            </a:r>
          </a:p>
          <a:p>
            <a:r>
              <a:rPr lang="tr-TR" sz="1600" dirty="0"/>
              <a:t>                                                        önlenmesi                                                 azalması ve asitliğin düşmesi</a:t>
            </a:r>
          </a:p>
          <a:p>
            <a:r>
              <a:rPr lang="tr-TR" sz="1600" dirty="0"/>
              <a:t>                                                                                                                       sonucu yem tüketimi artar</a:t>
            </a:r>
          </a:p>
          <a:p>
            <a:endParaRPr lang="tr-TR" sz="1600" dirty="0"/>
          </a:p>
          <a:p>
            <a:r>
              <a:rPr lang="tr-TR" sz="1600" dirty="0"/>
              <a:t> Laktik asit konsantrasyonunda           Silajda </a:t>
            </a:r>
            <a:r>
              <a:rPr lang="tr-TR" sz="1600" dirty="0" err="1"/>
              <a:t>homofermantatif</a:t>
            </a:r>
            <a:r>
              <a:rPr lang="tr-TR" sz="1600" dirty="0"/>
              <a:t>                           Düşük asetat düzeyi </a:t>
            </a:r>
            <a:r>
              <a:rPr lang="tr-TR" sz="1600" dirty="0" err="1"/>
              <a:t>rumendeki</a:t>
            </a:r>
            <a:endParaRPr lang="tr-TR" sz="1600" dirty="0"/>
          </a:p>
          <a:p>
            <a:r>
              <a:rPr lang="tr-TR" sz="1600" dirty="0"/>
              <a:t> artış, asetik asit                                 </a:t>
            </a:r>
            <a:r>
              <a:rPr lang="tr-TR" sz="1600" dirty="0" err="1"/>
              <a:t>LAB’nin</a:t>
            </a:r>
            <a:r>
              <a:rPr lang="tr-TR" sz="1600" dirty="0"/>
              <a:t> dominant olması                         </a:t>
            </a:r>
            <a:r>
              <a:rPr lang="tr-TR" sz="1600" dirty="0" err="1"/>
              <a:t>mikrobiyal</a:t>
            </a:r>
            <a:r>
              <a:rPr lang="tr-TR" sz="1600" dirty="0"/>
              <a:t> fermantasyonu </a:t>
            </a:r>
          </a:p>
          <a:p>
            <a:r>
              <a:rPr lang="tr-TR" sz="1600" dirty="0"/>
              <a:t> Konsantrasyonunda düşüş                                                                                 geliştirir. Böylece silajın</a:t>
            </a:r>
          </a:p>
          <a:p>
            <a:r>
              <a:rPr lang="tr-TR" sz="1600" dirty="0"/>
              <a:t>                                                                                                                        lezzeti ve KM tüketimi artar. </a:t>
            </a:r>
          </a:p>
          <a:p>
            <a:endParaRPr lang="tr-TR" sz="1600" dirty="0"/>
          </a:p>
          <a:p>
            <a:r>
              <a:rPr lang="tr-TR" sz="1600" dirty="0"/>
              <a:t> </a:t>
            </a:r>
            <a:r>
              <a:rPr lang="tr-TR" sz="1600" dirty="0" err="1"/>
              <a:t>Propiyonat</a:t>
            </a:r>
            <a:r>
              <a:rPr lang="tr-TR" sz="1600" dirty="0"/>
              <a:t> konsantrasyonundaki          </a:t>
            </a:r>
            <a:r>
              <a:rPr lang="tr-TR" sz="1600" dirty="0" err="1"/>
              <a:t>Propiyonik</a:t>
            </a:r>
            <a:r>
              <a:rPr lang="tr-TR" sz="1600" dirty="0"/>
              <a:t> asit katılması                        Silajlardaki bozulmanın azalarak</a:t>
            </a:r>
          </a:p>
          <a:p>
            <a:r>
              <a:rPr lang="tr-TR" sz="1600" dirty="0"/>
              <a:t>                artış                                    veya </a:t>
            </a:r>
            <a:r>
              <a:rPr lang="tr-TR" sz="1600" dirty="0" err="1"/>
              <a:t>mikrobiyal</a:t>
            </a:r>
            <a:r>
              <a:rPr lang="tr-TR" sz="1600" dirty="0"/>
              <a:t> üretim                          aerobik </a:t>
            </a:r>
            <a:r>
              <a:rPr lang="tr-TR" sz="1600" dirty="0" err="1"/>
              <a:t>stabilitenin</a:t>
            </a:r>
            <a:r>
              <a:rPr lang="tr-TR" sz="1600" dirty="0"/>
              <a:t> geliştirilmesi</a:t>
            </a:r>
          </a:p>
          <a:p>
            <a:r>
              <a:rPr lang="tr-TR" sz="1600" dirty="0"/>
              <a:t>                                                                                                                      sonucu yem tüketimi artar.</a:t>
            </a:r>
          </a:p>
          <a:p>
            <a:endParaRPr lang="tr-TR" sz="1600" dirty="0"/>
          </a:p>
          <a:p>
            <a:r>
              <a:rPr lang="tr-TR" sz="1600" dirty="0"/>
              <a:t> </a:t>
            </a:r>
            <a:r>
              <a:rPr lang="tr-TR" sz="1600" dirty="0" err="1"/>
              <a:t>Bütrik</a:t>
            </a:r>
            <a:r>
              <a:rPr lang="tr-TR" sz="1600" dirty="0"/>
              <a:t> asit konsantrasyonunda           Düşük </a:t>
            </a:r>
            <a:r>
              <a:rPr lang="tr-TR" sz="1600" dirty="0" err="1"/>
              <a:t>pH</a:t>
            </a:r>
            <a:r>
              <a:rPr lang="tr-TR" sz="1600" dirty="0"/>
              <a:t> ve asidik                                 Düşük </a:t>
            </a:r>
            <a:r>
              <a:rPr lang="tr-TR" sz="1600" dirty="0" err="1"/>
              <a:t>bütrik</a:t>
            </a:r>
            <a:r>
              <a:rPr lang="tr-TR" sz="1600" dirty="0"/>
              <a:t> asit konsantrasyonu yem                        </a:t>
            </a:r>
          </a:p>
          <a:p>
            <a:r>
              <a:rPr lang="tr-TR" sz="1600" dirty="0"/>
              <a:t>         düşüş                                       ortamın </a:t>
            </a:r>
            <a:r>
              <a:rPr lang="tr-TR" sz="1600" dirty="0" err="1"/>
              <a:t>clostridia</a:t>
            </a:r>
            <a:r>
              <a:rPr lang="tr-TR" sz="1600" dirty="0"/>
              <a:t> gelişimini                  tüketimini artırırken yüksek </a:t>
            </a:r>
            <a:r>
              <a:rPr lang="tr-TR" sz="1600" dirty="0" err="1"/>
              <a:t>bütrik</a:t>
            </a:r>
            <a:r>
              <a:rPr lang="tr-TR" sz="1600" dirty="0"/>
              <a:t> asit </a:t>
            </a:r>
          </a:p>
          <a:p>
            <a:r>
              <a:rPr lang="tr-TR" sz="1600" dirty="0"/>
              <a:t>                                                        engellemesi                                          konsantrasyonu ise aminlerin ve bazı</a:t>
            </a:r>
          </a:p>
          <a:p>
            <a:r>
              <a:rPr lang="tr-TR" sz="1600" dirty="0"/>
              <a:t>                                                                                                                    </a:t>
            </a:r>
            <a:r>
              <a:rPr lang="tr-TR" sz="1600" dirty="0" err="1"/>
              <a:t>toksik</a:t>
            </a:r>
            <a:r>
              <a:rPr lang="tr-TR" sz="1600" dirty="0"/>
              <a:t> bileşikleri çoğaltır. </a:t>
            </a:r>
          </a:p>
        </p:txBody>
      </p:sp>
    </p:spTree>
    <p:extLst>
      <p:ext uri="{BB962C8B-B14F-4D97-AF65-F5344CB8AC3E}">
        <p14:creationId xmlns:p14="http://schemas.microsoft.com/office/powerpoint/2010/main" val="182152980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Yuvarlatılmış Dikdörtgen 3"/>
          <p:cNvSpPr/>
          <p:nvPr/>
        </p:nvSpPr>
        <p:spPr>
          <a:xfrm>
            <a:off x="331304" y="251792"/>
            <a:ext cx="2716696" cy="78187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a:solidFill>
                  <a:schemeClr val="tx1"/>
                </a:solidFill>
              </a:rPr>
              <a:t>ETKİ</a:t>
            </a:r>
          </a:p>
        </p:txBody>
      </p:sp>
      <p:sp>
        <p:nvSpPr>
          <p:cNvPr id="5" name="Yuvarlatılmış Dikdörtgen 4"/>
          <p:cNvSpPr/>
          <p:nvPr/>
        </p:nvSpPr>
        <p:spPr>
          <a:xfrm>
            <a:off x="4346713" y="251792"/>
            <a:ext cx="2968487" cy="78187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a:solidFill>
                  <a:schemeClr val="tx1"/>
                </a:solidFill>
              </a:rPr>
              <a:t>ETKİNİN NEDENİ</a:t>
            </a:r>
          </a:p>
        </p:txBody>
      </p:sp>
      <p:sp>
        <p:nvSpPr>
          <p:cNvPr id="6" name="Yuvarlatılmış Dikdörtgen 5"/>
          <p:cNvSpPr/>
          <p:nvPr/>
        </p:nvSpPr>
        <p:spPr>
          <a:xfrm>
            <a:off x="8613913" y="251792"/>
            <a:ext cx="2875722" cy="78187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a:solidFill>
                  <a:schemeClr val="tx1"/>
                </a:solidFill>
              </a:rPr>
              <a:t>ETKİNİN SONUCU</a:t>
            </a:r>
          </a:p>
        </p:txBody>
      </p:sp>
      <p:sp>
        <p:nvSpPr>
          <p:cNvPr id="7" name="Metin kutusu 6"/>
          <p:cNvSpPr txBox="1"/>
          <p:nvPr/>
        </p:nvSpPr>
        <p:spPr>
          <a:xfrm>
            <a:off x="145773" y="1192696"/>
            <a:ext cx="11873949" cy="4247317"/>
          </a:xfrm>
          <a:prstGeom prst="rect">
            <a:avLst/>
          </a:prstGeom>
          <a:noFill/>
        </p:spPr>
        <p:txBody>
          <a:bodyPr wrap="square" rtlCol="0">
            <a:spAutoFit/>
          </a:bodyPr>
          <a:lstStyle/>
          <a:p>
            <a:r>
              <a:rPr lang="tr-TR" dirty="0"/>
              <a:t> Amonyak-azotu, amin ve serbest         Silajda </a:t>
            </a:r>
            <a:r>
              <a:rPr lang="tr-TR" dirty="0" err="1"/>
              <a:t>homofermantatif</a:t>
            </a:r>
            <a:r>
              <a:rPr lang="tr-TR" dirty="0"/>
              <a:t>                         Düşük protein çözünürlüğü</a:t>
            </a:r>
          </a:p>
          <a:p>
            <a:r>
              <a:rPr lang="tr-TR" dirty="0"/>
              <a:t>  </a:t>
            </a:r>
            <a:r>
              <a:rPr lang="tr-TR" dirty="0" err="1"/>
              <a:t>aa</a:t>
            </a:r>
            <a:r>
              <a:rPr lang="tr-TR" dirty="0"/>
              <a:t> konsantrasyonlarında düşüş           </a:t>
            </a:r>
            <a:r>
              <a:rPr lang="tr-TR" dirty="0" err="1"/>
              <a:t>LAB’nin</a:t>
            </a:r>
            <a:r>
              <a:rPr lang="tr-TR" dirty="0"/>
              <a:t> </a:t>
            </a:r>
            <a:r>
              <a:rPr lang="tr-TR" dirty="0" err="1"/>
              <a:t>dominat</a:t>
            </a:r>
            <a:r>
              <a:rPr lang="tr-TR" dirty="0"/>
              <a:t> olması sonucu              ve serbest </a:t>
            </a:r>
            <a:r>
              <a:rPr lang="tr-TR" dirty="0" err="1"/>
              <a:t>aa</a:t>
            </a:r>
            <a:r>
              <a:rPr lang="tr-TR" dirty="0"/>
              <a:t> konsantrasyonu</a:t>
            </a:r>
          </a:p>
          <a:p>
            <a:r>
              <a:rPr lang="tr-TR" dirty="0"/>
              <a:t>                                                           </a:t>
            </a:r>
            <a:r>
              <a:rPr lang="tr-TR" dirty="0" err="1"/>
              <a:t>pH</a:t>
            </a:r>
            <a:r>
              <a:rPr lang="tr-TR" dirty="0"/>
              <a:t>’ </a:t>
            </a:r>
            <a:r>
              <a:rPr lang="tr-TR" dirty="0" err="1"/>
              <a:t>daki</a:t>
            </a:r>
            <a:r>
              <a:rPr lang="tr-TR" dirty="0"/>
              <a:t> hızlı </a:t>
            </a:r>
            <a:r>
              <a:rPr lang="tr-TR" dirty="0" err="1"/>
              <a:t>düşüşün,bitkilerdeki</a:t>
            </a:r>
            <a:r>
              <a:rPr lang="tr-TR" dirty="0"/>
              <a:t>         nitrojen metabolizmasını geliştirir</a:t>
            </a:r>
          </a:p>
          <a:p>
            <a:r>
              <a:rPr lang="tr-TR" dirty="0"/>
              <a:t>                                                           </a:t>
            </a:r>
            <a:r>
              <a:rPr lang="tr-TR" dirty="0" err="1"/>
              <a:t>proteaz</a:t>
            </a:r>
            <a:r>
              <a:rPr lang="tr-TR" dirty="0"/>
              <a:t> aktivitesini engellemesi</a:t>
            </a:r>
          </a:p>
          <a:p>
            <a:endParaRPr lang="tr-TR" dirty="0"/>
          </a:p>
          <a:p>
            <a:r>
              <a:rPr lang="tr-TR" dirty="0"/>
              <a:t> </a:t>
            </a:r>
            <a:r>
              <a:rPr lang="tr-TR" dirty="0" err="1"/>
              <a:t>Peptid</a:t>
            </a:r>
            <a:r>
              <a:rPr lang="tr-TR" dirty="0"/>
              <a:t> konsantrasyonunda                  Silajda </a:t>
            </a:r>
            <a:r>
              <a:rPr lang="tr-TR" dirty="0" err="1"/>
              <a:t>homofermantatif</a:t>
            </a:r>
            <a:r>
              <a:rPr lang="tr-TR" dirty="0"/>
              <a:t> </a:t>
            </a:r>
            <a:r>
              <a:rPr lang="tr-TR" dirty="0" err="1"/>
              <a:t>LAB’nin</a:t>
            </a:r>
            <a:r>
              <a:rPr lang="tr-TR" dirty="0"/>
              <a:t>             </a:t>
            </a:r>
            <a:r>
              <a:rPr lang="tr-TR" dirty="0" err="1"/>
              <a:t>Peptidler</a:t>
            </a:r>
            <a:r>
              <a:rPr lang="tr-TR" dirty="0"/>
              <a:t> </a:t>
            </a:r>
            <a:r>
              <a:rPr lang="tr-TR" dirty="0" err="1"/>
              <a:t>mikrobiyal</a:t>
            </a:r>
            <a:r>
              <a:rPr lang="tr-TR" dirty="0"/>
              <a:t> protein          </a:t>
            </a:r>
          </a:p>
          <a:p>
            <a:r>
              <a:rPr lang="tr-TR" dirty="0"/>
              <a:t>      artış                                              dominant olması ve </a:t>
            </a:r>
            <a:r>
              <a:rPr lang="tr-TR" dirty="0" err="1"/>
              <a:t>pH’daki</a:t>
            </a:r>
            <a:r>
              <a:rPr lang="tr-TR" dirty="0"/>
              <a:t> düşüş          üretimini sağlayabilirler</a:t>
            </a:r>
          </a:p>
          <a:p>
            <a:endParaRPr lang="tr-TR" dirty="0"/>
          </a:p>
          <a:p>
            <a:r>
              <a:rPr lang="tr-TR" dirty="0"/>
              <a:t>Alkol konsantrasyonunda ki                 Aerobik bozulmanın başlıca sorumlusu       Aerobik </a:t>
            </a:r>
            <a:r>
              <a:rPr lang="tr-TR" dirty="0" err="1"/>
              <a:t>stabiliteyi</a:t>
            </a:r>
            <a:r>
              <a:rPr lang="tr-TR" dirty="0"/>
              <a:t> geliştirir,</a:t>
            </a:r>
          </a:p>
          <a:p>
            <a:r>
              <a:rPr lang="tr-TR" dirty="0"/>
              <a:t>   düşüş                                               mayaların gelişmesinin engellenmesi        yem tüketimini artırabilir.</a:t>
            </a:r>
          </a:p>
          <a:p>
            <a:endParaRPr lang="tr-TR" dirty="0"/>
          </a:p>
          <a:p>
            <a:endParaRPr lang="tr-TR" dirty="0"/>
          </a:p>
          <a:p>
            <a:r>
              <a:rPr lang="tr-TR" dirty="0"/>
              <a:t>Hücre duvarı bileşenlerinde                 Hücre duvarı bileşenlerinin                      Besin maddelerinin hayvansal </a:t>
            </a:r>
          </a:p>
          <a:p>
            <a:r>
              <a:rPr lang="tr-TR" dirty="0"/>
              <a:t>           düşüş                                        enzimler tarafından kısmen                  organizmadaki değerlendirilme </a:t>
            </a:r>
          </a:p>
          <a:p>
            <a:r>
              <a:rPr lang="tr-TR" dirty="0"/>
              <a:t>                                                            sindirilmesi                                            etkinliği artar</a:t>
            </a:r>
          </a:p>
        </p:txBody>
      </p:sp>
    </p:spTree>
    <p:extLst>
      <p:ext uri="{BB962C8B-B14F-4D97-AF65-F5344CB8AC3E}">
        <p14:creationId xmlns:p14="http://schemas.microsoft.com/office/powerpoint/2010/main" val="173394580"/>
      </p:ext>
    </p:extLst>
  </p:cSld>
  <p:clrMapOvr>
    <a:masterClrMapping/>
  </p:clrMapOvr>
</p:sld>
</file>

<file path=ppt/theme/theme1.xml><?xml version="1.0" encoding="utf-8"?>
<a:theme xmlns:a="http://schemas.openxmlformats.org/drawingml/2006/main" name="Yüzeyler">
  <a:themeElements>
    <a:clrScheme name="Facet">
      <a:dk1>
        <a:sysClr val="windowText" lastClr="000000"/>
      </a:dk1>
      <a:lt1>
        <a:sysClr val="window" lastClr="FFFFFF"/>
      </a:lt1>
      <a:dk2>
        <a:srgbClr val="2C3C43"/>
      </a:dk2>
      <a:lt2>
        <a:srgbClr val="EBEBEB"/>
      </a:lt2>
      <a:accent1>
        <a:srgbClr val="5FCBEF"/>
      </a:accent1>
      <a:accent2>
        <a:srgbClr val="2E83C3"/>
      </a:accent2>
      <a:accent3>
        <a:srgbClr val="42D0A2"/>
      </a:accent3>
      <a:accent4>
        <a:srgbClr val="2E946B"/>
      </a:accent4>
      <a:accent5>
        <a:srgbClr val="42B051"/>
      </a:accent5>
      <a:accent6>
        <a:srgbClr val="96D141"/>
      </a:accent6>
      <a:hlink>
        <a:srgbClr val="3FCDE7"/>
      </a:hlink>
      <a:folHlink>
        <a:srgbClr val="A9D3E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0B5AB586-D108-4FC1-8368-649FE654B894}"/>
    </a:ext>
  </a:extLst>
</a:theme>
</file>

<file path=docProps/app.xml><?xml version="1.0" encoding="utf-8"?>
<Properties xmlns="http://schemas.openxmlformats.org/officeDocument/2006/extended-properties" xmlns:vt="http://schemas.openxmlformats.org/officeDocument/2006/docPropsVTypes">
  <Template>Facet</Template>
  <TotalTime>585</TotalTime>
  <Words>1646</Words>
  <Application>Microsoft Office PowerPoint</Application>
  <PresentationFormat>Geniş ekran</PresentationFormat>
  <Paragraphs>118</Paragraphs>
  <Slides>17</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17</vt:i4>
      </vt:variant>
    </vt:vector>
  </HeadingPairs>
  <TitlesOfParts>
    <vt:vector size="21" baseType="lpstr">
      <vt:lpstr>Arial</vt:lpstr>
      <vt:lpstr>Trebuchet MS</vt:lpstr>
      <vt:lpstr>Wingdings 3</vt:lpstr>
      <vt:lpstr>Yüzeyler</vt:lpstr>
      <vt:lpstr>PowerPoint Sunusu</vt:lpstr>
      <vt:lpstr>1)DOĞAL OLARAK FERMENTE OLMUŞ SİLAJLAR</vt:lpstr>
      <vt:lpstr>A) SOLDURULMAMIŞ ÜRÜNLERDEN YAPILAN İYİ           FERMENTE OLMUŞ SİLAJLAR                                                            </vt:lpstr>
      <vt:lpstr>PowerPoint Sunusu</vt:lpstr>
      <vt:lpstr>B) SOLDURULMUŞ ÜRÜNLERDEN YAPILAN         İYİ FERMENTE OLMUŞ SİLAJLAR</vt:lpstr>
      <vt:lpstr>PowerPoint Sunusu</vt:lpstr>
      <vt:lpstr>   C) KÖTÜ FERMENTE OLMUŞ SİLAJLAR</vt:lpstr>
      <vt:lpstr>2) KATKI MADDELERİ KULLANILARAK YAPILMIŞ SİLAJLAR</vt:lpstr>
      <vt:lpstr>PowerPoint Sunusu</vt:lpstr>
      <vt:lpstr>PowerPoint Sunusu</vt:lpstr>
      <vt:lpstr>2-A ) BAKTERİYEL İNOKULANT KULLANILMIŞ SİLAJLAR</vt:lpstr>
      <vt:lpstr>2-B) ENZİM KULLANILMIŞ SİLAJLAR</vt:lpstr>
      <vt:lpstr>2-C) BAKTERİYAL İNEKULANT-ENZİM KARIŞIMI                   KULLANILMIŞ SİLAJLAR</vt:lpstr>
      <vt:lpstr>2-D) ÜRE KULLANILMIŞ SİLAJLAR</vt:lpstr>
      <vt:lpstr>2-E) FORMİK ASİT KULLANILMIŞ SİLAJLAR</vt:lpstr>
      <vt:lpstr>3) HAVA ALARAK BOZULMUŞ SİLAJLAR</vt:lpstr>
      <vt:lpstr>PowerPoint Sunusu</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NEDİME ŞUMUR</dc:creator>
  <cp:lastModifiedBy>Suzan Altınok</cp:lastModifiedBy>
  <cp:revision>58</cp:revision>
  <dcterms:created xsi:type="dcterms:W3CDTF">2016-05-13T08:19:07Z</dcterms:created>
  <dcterms:modified xsi:type="dcterms:W3CDTF">2017-12-07T12:25:45Z</dcterms:modified>
</cp:coreProperties>
</file>