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256" r:id="rId4"/>
    <p:sldId id="316" r:id="rId5"/>
    <p:sldId id="257" r:id="rId6"/>
    <p:sldId id="258" r:id="rId7"/>
    <p:sldId id="273" r:id="rId8"/>
    <p:sldId id="259" r:id="rId9"/>
    <p:sldId id="261" r:id="rId10"/>
    <p:sldId id="262" r:id="rId11"/>
    <p:sldId id="264" r:id="rId12"/>
    <p:sldId id="265" r:id="rId13"/>
    <p:sldId id="267" r:id="rId14"/>
    <p:sldId id="268" r:id="rId15"/>
    <p:sldId id="269" r:id="rId16"/>
    <p:sldId id="270" r:id="rId17"/>
    <p:sldId id="275" r:id="rId18"/>
    <p:sldId id="271" r:id="rId19"/>
    <p:sldId id="272" r:id="rId20"/>
    <p:sldId id="31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123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96719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54257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88542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525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3403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941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5063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87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2447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7264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882468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7664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8142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6240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28166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85063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3134060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51770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74893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31647985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5829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114534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67918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87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04347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8465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0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92535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400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20075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461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package" Target="../embeddings/Microsoft_Word_Belgesi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328386" y="2436126"/>
            <a:ext cx="4589836" cy="733446"/>
          </a:xfrm>
        </p:spPr>
        <p:txBody>
          <a:bodyPr>
            <a:normAutofit/>
          </a:bodyPr>
          <a:lstStyle/>
          <a:p>
            <a:pPr algn="l"/>
            <a:r>
              <a:rPr lang="en-US" dirty="0" err="1" smtClean="0">
                <a:solidFill>
                  <a:srgbClr val="77933C"/>
                </a:solidFill>
                <a:latin typeface="Palatino Linotype"/>
                <a:cs typeface="Palatino Linotype"/>
              </a:rPr>
              <a:t>Bölüm</a:t>
            </a:r>
            <a:r>
              <a:rPr lang="en-US" dirty="0" smtClean="0">
                <a:solidFill>
                  <a:srgbClr val="77933C"/>
                </a:solidFill>
                <a:latin typeface="Palatino Linotype"/>
                <a:cs typeface="Palatino Linotype"/>
              </a:rPr>
              <a:t> 1: </a:t>
            </a:r>
            <a:r>
              <a:rPr lang="en-US" dirty="0" err="1" smtClean="0">
                <a:solidFill>
                  <a:srgbClr val="77933C"/>
                </a:solidFill>
                <a:latin typeface="Palatino Linotype"/>
                <a:cs typeface="Palatino Linotype"/>
              </a:rPr>
              <a:t>Temel</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Kavramlar</a:t>
            </a:r>
            <a:endParaRPr lang="en-US" dirty="0" smtClean="0">
              <a:solidFill>
                <a:srgbClr val="77933C"/>
              </a:solidFill>
              <a:latin typeface="Palatino Linotype"/>
              <a:cs typeface="Palatino Linotype"/>
            </a:endParaRPr>
          </a:p>
        </p:txBody>
      </p:sp>
      <p:sp>
        <p:nvSpPr>
          <p:cNvPr id="2" name="Title 1"/>
          <p:cNvSpPr>
            <a:spLocks noGrp="1"/>
          </p:cNvSpPr>
          <p:nvPr>
            <p:ph type="title"/>
          </p:nvPr>
        </p:nvSpPr>
        <p:spPr>
          <a:xfrm>
            <a:off x="1604792" y="259002"/>
            <a:ext cx="6232792" cy="598639"/>
          </a:xfrm>
        </p:spPr>
        <p:txBody>
          <a:bodyPr/>
          <a:lstStyle/>
          <a:p>
            <a:pPr algn="l"/>
            <a:r>
              <a:rPr lang="tr-TR" dirty="0" smtClean="0">
                <a:latin typeface="Palatino Linotype"/>
                <a:cs typeface="Palatino Linotype"/>
              </a:rPr>
              <a:t>GGY207 </a:t>
            </a:r>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4173165" y="3470575"/>
            <a:ext cx="4589836" cy="21738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0850" indent="-266700" algn="l">
              <a:buFont typeface="+mj-lt"/>
              <a:buAutoNum type="alphaUcPeriod"/>
            </a:pP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Örgüt</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Kavramı</a:t>
            </a:r>
            <a:endParaRPr lang="en-US" sz="2400" b="1" dirty="0" smtClean="0">
              <a:solidFill>
                <a:srgbClr val="FF0000"/>
              </a:solidFill>
              <a:latin typeface="Palatino Linotype"/>
              <a:cs typeface="Palatino Linotype"/>
            </a:endParaRPr>
          </a:p>
          <a:p>
            <a:pPr marL="450850" indent="-266700" algn="l">
              <a:buFont typeface="+mj-lt"/>
              <a:buAutoNum type="alphaUcPeriod"/>
            </a:pP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Yönetim</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Kavramı</a:t>
            </a:r>
            <a:endParaRPr lang="en-US" sz="2400" b="1" dirty="0" smtClean="0">
              <a:solidFill>
                <a:srgbClr val="FF0000"/>
              </a:solidFill>
              <a:latin typeface="Palatino Linotype"/>
              <a:cs typeface="Palatino Linotype"/>
            </a:endParaRPr>
          </a:p>
          <a:p>
            <a:pPr marL="450850" indent="-266700" algn="l">
              <a:buFont typeface="+mj-lt"/>
              <a:buAutoNum type="alphaUcPeriod"/>
            </a:pP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Yönetici</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Kavramı</a:t>
            </a:r>
            <a:endParaRPr lang="en-US" sz="2400" b="1" dirty="0" smtClean="0">
              <a:solidFill>
                <a:srgbClr val="FF0000"/>
              </a:solidFill>
              <a:latin typeface="Palatino Linotype"/>
              <a:cs typeface="Palatino Linotype"/>
            </a:endParaRPr>
          </a:p>
          <a:p>
            <a:pPr marL="450850" indent="-266700" algn="l">
              <a:buFont typeface="+mj-lt"/>
              <a:buAutoNum type="alphaUcPeriod"/>
            </a:pP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Lider</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Yönetici</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Kavramı</a:t>
            </a:r>
            <a:endParaRPr lang="en-US" sz="2400" b="1" dirty="0" smtClean="0">
              <a:solidFill>
                <a:srgbClr val="FF0000"/>
              </a:solidFill>
              <a:latin typeface="Palatino Linotype"/>
              <a:cs typeface="Palatino Linotype"/>
            </a:endParaRPr>
          </a:p>
          <a:p>
            <a:pPr marL="450850" indent="-266700" algn="l">
              <a:buFont typeface="+mj-lt"/>
              <a:buAutoNum type="alphaUcPeriod"/>
            </a:pP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Güç</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ve</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Yetki</a:t>
            </a:r>
            <a:r>
              <a:rPr lang="en-US" sz="2400" b="1" dirty="0" smtClean="0">
                <a:solidFill>
                  <a:srgbClr val="FF0000"/>
                </a:solidFill>
                <a:latin typeface="Palatino Linotype"/>
                <a:cs typeface="Palatino Linotype"/>
              </a:rPr>
              <a:t> </a:t>
            </a:r>
            <a:r>
              <a:rPr lang="en-US" sz="2400" b="1" dirty="0" err="1" smtClean="0">
                <a:solidFill>
                  <a:srgbClr val="FF0000"/>
                </a:solidFill>
                <a:latin typeface="Palatino Linotype"/>
                <a:cs typeface="Palatino Linotype"/>
              </a:rPr>
              <a:t>Kavramı</a:t>
            </a:r>
            <a:endParaRPr lang="en-US" sz="2400" b="1" dirty="0">
              <a:solidFill>
                <a:srgbClr val="FF0000"/>
              </a:solidFill>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5366011"/>
            <a:ext cx="1219200" cy="535354"/>
          </a:xfrm>
          <a:prstGeom prst="rect">
            <a:avLst/>
          </a:prstGeom>
        </p:spPr>
      </p:pic>
      <p:pic>
        <p:nvPicPr>
          <p:cNvPr id="9" name="Picture 8" descr="Ekran Resmi 2017-09-07 17.26.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31" y="1307462"/>
            <a:ext cx="2992800" cy="4326226"/>
          </a:xfrm>
          <a:prstGeom prst="rect">
            <a:avLst/>
          </a:prstGeom>
        </p:spPr>
      </p:pic>
    </p:spTree>
    <p:extLst>
      <p:ext uri="{BB962C8B-B14F-4D97-AF65-F5344CB8AC3E}">
        <p14:creationId xmlns:p14="http://schemas.microsoft.com/office/powerpoint/2010/main" val="593754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Örgütsel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Yapı</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ve</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Dinamikler</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8-01 11.23.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469" y="1197509"/>
            <a:ext cx="6489700" cy="3860800"/>
          </a:xfrm>
          <a:prstGeom prst="rect">
            <a:avLst/>
          </a:prstGeom>
        </p:spPr>
      </p:pic>
      <p:pic>
        <p:nvPicPr>
          <p:cNvPr id="5" name="Picture 4" descr="Ekran Resmi 2017-08-01 11.24.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602" y="4876801"/>
            <a:ext cx="6311103" cy="1413932"/>
          </a:xfrm>
          <a:prstGeom prst="rect">
            <a:avLst/>
          </a:prstGeom>
        </p:spPr>
      </p:pic>
    </p:spTree>
    <p:extLst>
      <p:ext uri="{BB962C8B-B14F-4D97-AF65-F5344CB8AC3E}">
        <p14:creationId xmlns:p14="http://schemas.microsoft.com/office/powerpoint/2010/main" val="323496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Görev</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a:xfrm>
            <a:off x="2130779" y="1783644"/>
            <a:ext cx="6556022" cy="4185356"/>
          </a:xfrm>
        </p:spPr>
        <p:txBody>
          <a:bodyPr>
            <a:normAutofit fontScale="85000" lnSpcReduction="10000"/>
          </a:bodyPr>
          <a:lstStyle/>
          <a:p>
            <a:pPr marL="0" indent="0" algn="just">
              <a:buNone/>
            </a:pPr>
            <a:r>
              <a:rPr lang="en-US" b="1" dirty="0" err="1" smtClean="0">
                <a:latin typeface="Palatino Linotype"/>
                <a:cs typeface="Palatino Linotype"/>
              </a:rPr>
              <a:t>Görev</a:t>
            </a:r>
            <a:r>
              <a:rPr lang="en-US" b="1" dirty="0" smtClean="0">
                <a:latin typeface="Palatino Linotype"/>
                <a:cs typeface="Palatino Linotype"/>
              </a:rPr>
              <a:t>: </a:t>
            </a:r>
            <a:r>
              <a:rPr lang="en-US" dirty="0" err="1" smtClean="0">
                <a:latin typeface="Palatino Linotype"/>
                <a:cs typeface="Palatino Linotype"/>
              </a:rPr>
              <a:t>Bireyin</a:t>
            </a:r>
            <a:r>
              <a:rPr lang="en-US" dirty="0" smtClean="0">
                <a:latin typeface="Palatino Linotype"/>
                <a:cs typeface="Palatino Linotype"/>
              </a:rPr>
              <a:t> </a:t>
            </a:r>
            <a:r>
              <a:rPr lang="en-US" dirty="0" err="1" smtClean="0">
                <a:latin typeface="Palatino Linotype"/>
                <a:cs typeface="Palatino Linotype"/>
              </a:rPr>
              <a:t>içinde</a:t>
            </a:r>
            <a:r>
              <a:rPr lang="en-US" dirty="0" smtClean="0">
                <a:latin typeface="Palatino Linotype"/>
                <a:cs typeface="Palatino Linotype"/>
              </a:rPr>
              <a:t> </a:t>
            </a:r>
            <a:r>
              <a:rPr lang="en-US" dirty="0" err="1" smtClean="0">
                <a:latin typeface="Palatino Linotype"/>
                <a:cs typeface="Palatino Linotype"/>
              </a:rPr>
              <a:t>bulunduğu</a:t>
            </a:r>
            <a:r>
              <a:rPr lang="en-US" dirty="0" smtClean="0">
                <a:latin typeface="Palatino Linotype"/>
                <a:cs typeface="Palatino Linotype"/>
              </a:rPr>
              <a:t> </a:t>
            </a:r>
            <a:r>
              <a:rPr lang="en-US" dirty="0" err="1" smtClean="0">
                <a:latin typeface="Palatino Linotype"/>
                <a:cs typeface="Palatino Linotype"/>
              </a:rPr>
              <a:t>örgütte</a:t>
            </a:r>
            <a:r>
              <a:rPr lang="en-US" dirty="0" smtClean="0">
                <a:latin typeface="Palatino Linotype"/>
                <a:cs typeface="Palatino Linotype"/>
              </a:rPr>
              <a:t> </a:t>
            </a:r>
            <a:r>
              <a:rPr lang="en-US" dirty="0" err="1" smtClean="0">
                <a:latin typeface="Palatino Linotype"/>
                <a:cs typeface="Palatino Linotype"/>
              </a:rPr>
              <a:t>yerine</a:t>
            </a:r>
            <a:r>
              <a:rPr lang="en-US" dirty="0" smtClean="0">
                <a:latin typeface="Palatino Linotype"/>
                <a:cs typeface="Palatino Linotype"/>
              </a:rPr>
              <a:t> </a:t>
            </a:r>
            <a:r>
              <a:rPr lang="en-US" dirty="0" err="1" smtClean="0">
                <a:latin typeface="Palatino Linotype"/>
                <a:cs typeface="Palatino Linotype"/>
              </a:rPr>
              <a:t>getirmekle</a:t>
            </a:r>
            <a:r>
              <a:rPr lang="en-US" dirty="0" smtClean="0">
                <a:latin typeface="Palatino Linotype"/>
                <a:cs typeface="Palatino Linotype"/>
              </a:rPr>
              <a:t> </a:t>
            </a:r>
            <a:r>
              <a:rPr lang="en-US" dirty="0" err="1" smtClean="0">
                <a:latin typeface="Palatino Linotype"/>
                <a:cs typeface="Palatino Linotype"/>
              </a:rPr>
              <a:t>yükümlü</a:t>
            </a:r>
            <a:r>
              <a:rPr lang="en-US" dirty="0" smtClean="0">
                <a:latin typeface="Palatino Linotype"/>
                <a:cs typeface="Palatino Linotype"/>
              </a:rPr>
              <a:t> </a:t>
            </a:r>
            <a:r>
              <a:rPr lang="en-US" dirty="0" err="1" smtClean="0">
                <a:latin typeface="Palatino Linotype"/>
                <a:cs typeface="Palatino Linotype"/>
              </a:rPr>
              <a:t>olduğu</a:t>
            </a:r>
            <a:r>
              <a:rPr lang="en-US" dirty="0" smtClean="0">
                <a:latin typeface="Palatino Linotype"/>
                <a:cs typeface="Palatino Linotype"/>
              </a:rPr>
              <a:t> </a:t>
            </a:r>
            <a:r>
              <a:rPr lang="en-US" dirty="0" err="1" smtClean="0">
                <a:latin typeface="Palatino Linotype"/>
                <a:cs typeface="Palatino Linotype"/>
              </a:rPr>
              <a:t>iş</a:t>
            </a:r>
            <a:r>
              <a:rPr lang="en-US" dirty="0" smtClean="0">
                <a:latin typeface="Palatino Linotype"/>
                <a:cs typeface="Palatino Linotype"/>
              </a:rPr>
              <a:t>, </a:t>
            </a:r>
            <a:r>
              <a:rPr lang="en-US" dirty="0" err="1" smtClean="0">
                <a:latin typeface="Palatino Linotype"/>
                <a:cs typeface="Palatino Linotype"/>
              </a:rPr>
              <a:t>işlem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faaliyetlerin</a:t>
            </a:r>
            <a:r>
              <a:rPr lang="en-US" dirty="0" smtClean="0">
                <a:latin typeface="Palatino Linotype"/>
                <a:cs typeface="Palatino Linotype"/>
              </a:rPr>
              <a:t> </a:t>
            </a:r>
            <a:r>
              <a:rPr lang="en-US" dirty="0" err="1" smtClean="0">
                <a:latin typeface="Palatino Linotype"/>
                <a:cs typeface="Palatino Linotype"/>
              </a:rPr>
              <a:t>tümüne</a:t>
            </a:r>
            <a:r>
              <a:rPr lang="en-US" dirty="0" smtClean="0">
                <a:latin typeface="Palatino Linotype"/>
                <a:cs typeface="Palatino Linotype"/>
              </a:rPr>
              <a:t> </a:t>
            </a:r>
            <a:r>
              <a:rPr lang="en-US" dirty="0" err="1" smtClean="0">
                <a:latin typeface="Palatino Linotype"/>
                <a:cs typeface="Palatino Linotype"/>
              </a:rPr>
              <a:t>denir</a:t>
            </a:r>
            <a:r>
              <a:rPr lang="en-US" dirty="0" smtClean="0">
                <a:latin typeface="Palatino Linotype"/>
                <a:cs typeface="Palatino Linotype"/>
              </a:rPr>
              <a:t>.</a:t>
            </a:r>
          </a:p>
          <a:p>
            <a:pPr algn="just"/>
            <a:endParaRPr lang="en-US" dirty="0" smtClean="0">
              <a:latin typeface="Palatino Linotype"/>
              <a:cs typeface="Palatino Linotype"/>
            </a:endParaRPr>
          </a:p>
          <a:p>
            <a:pPr marL="0" indent="0" algn="just">
              <a:buNone/>
            </a:pPr>
            <a:r>
              <a:rPr lang="tr-TR" b="1" dirty="0">
                <a:latin typeface="Palatino Linotype"/>
                <a:cs typeface="Palatino Linotype"/>
              </a:rPr>
              <a:t>Görev: </a:t>
            </a:r>
            <a:r>
              <a:rPr lang="tr-TR" dirty="0" smtClean="0">
                <a:latin typeface="Palatino Linotype"/>
                <a:cs typeface="Palatino Linotype"/>
              </a:rPr>
              <a:t>Bireylerin </a:t>
            </a:r>
            <a:r>
              <a:rPr lang="tr-TR" dirty="0">
                <a:latin typeface="Palatino Linotype"/>
                <a:cs typeface="Palatino Linotype"/>
              </a:rPr>
              <a:t>işlevsel çevre içerisinde (işyeri) yetki ve sorumluluklarının yüklediği iş görme faaliyetlerinin tümüdür. </a:t>
            </a:r>
            <a:endParaRPr lang="tr-TR" dirty="0" smtClean="0">
              <a:latin typeface="Palatino Linotype"/>
              <a:cs typeface="Palatino Linotype"/>
            </a:endParaRP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Örneğin</a:t>
            </a:r>
            <a:r>
              <a:rPr lang="tr-TR" dirty="0">
                <a:latin typeface="Palatino Linotype"/>
                <a:cs typeface="Palatino Linotype"/>
              </a:rPr>
              <a:t>, bir öğretmenin eğitim öğretim faaliyetleri sürecinde yetki ve sorumlulukları dahilinde üzerine yüklenen işleri yerine getirmesi, bir doktorun hastanede  kendine yüklenen yetki ve sorumluluklar dahilinde doktorluk görevini yerine getirmesi gibi. </a:t>
            </a:r>
            <a:endParaRPr lang="tr-TR" dirty="0" smtClean="0">
              <a:latin typeface="Palatino Linotype"/>
              <a:cs typeface="Palatino Linotype"/>
            </a:endParaRP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Örgütsel </a:t>
            </a:r>
            <a:r>
              <a:rPr lang="tr-TR" dirty="0">
                <a:latin typeface="Palatino Linotype"/>
                <a:cs typeface="Palatino Linotype"/>
              </a:rPr>
              <a:t>yapı ister doğal, isterse biçimsel olsun bireylere çeşitli görevler yüklemektedir. Bu görevler ise, bireylerin işlevsel çevrenin çizdiği sınırlar içerisinde yetki ve sorumlulukları ile donatılması ile gerçekleştirilmektedir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Donut 8"/>
          <p:cNvSpPr/>
          <p:nvPr/>
        </p:nvSpPr>
        <p:spPr>
          <a:xfrm>
            <a:off x="457201" y="1600200"/>
            <a:ext cx="1440000" cy="1440000"/>
          </a:xfrm>
          <a:prstGeom prst="donut">
            <a:avLst>
              <a:gd name="adj" fmla="val 9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452491" y="3124866"/>
            <a:ext cx="1440000" cy="1440000"/>
          </a:xfrm>
          <a:prstGeom prst="donut">
            <a:avLst>
              <a:gd name="adj" fmla="val 9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457201" y="4687266"/>
            <a:ext cx="1440000" cy="1440000"/>
          </a:xfrm>
          <a:prstGeom prst="donut">
            <a:avLst>
              <a:gd name="adj" fmla="val 9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973665" y="2088444"/>
            <a:ext cx="536222" cy="369332"/>
          </a:xfrm>
          <a:prstGeom prst="rect">
            <a:avLst/>
          </a:prstGeom>
          <a:noFill/>
        </p:spPr>
        <p:txBody>
          <a:bodyPr wrap="square" rtlCol="0">
            <a:spAutoFit/>
          </a:bodyPr>
          <a:lstStyle/>
          <a:p>
            <a:r>
              <a:rPr lang="en-US" b="1" dirty="0" err="1" smtClean="0">
                <a:latin typeface="Palatino Linotype"/>
                <a:cs typeface="Palatino Linotype"/>
              </a:rPr>
              <a:t>İş</a:t>
            </a:r>
            <a:endParaRPr lang="en-US" b="1" dirty="0">
              <a:latin typeface="Palatino Linotype"/>
              <a:cs typeface="Palatino Linotype"/>
            </a:endParaRPr>
          </a:p>
        </p:txBody>
      </p:sp>
      <p:sp>
        <p:nvSpPr>
          <p:cNvPr id="13" name="TextBox 12"/>
          <p:cNvSpPr txBox="1"/>
          <p:nvPr/>
        </p:nvSpPr>
        <p:spPr>
          <a:xfrm>
            <a:off x="759176" y="3694289"/>
            <a:ext cx="807157" cy="369332"/>
          </a:xfrm>
          <a:prstGeom prst="rect">
            <a:avLst/>
          </a:prstGeom>
          <a:noFill/>
        </p:spPr>
        <p:txBody>
          <a:bodyPr wrap="square" rtlCol="0">
            <a:spAutoFit/>
          </a:bodyPr>
          <a:lstStyle/>
          <a:p>
            <a:r>
              <a:rPr lang="en-US" b="1" dirty="0" err="1" smtClean="0">
                <a:latin typeface="Palatino Linotype"/>
                <a:cs typeface="Palatino Linotype"/>
              </a:rPr>
              <a:t>İşlem</a:t>
            </a:r>
            <a:endParaRPr lang="en-US" b="1" dirty="0">
              <a:latin typeface="Palatino Linotype"/>
              <a:cs typeface="Palatino Linotype"/>
            </a:endParaRPr>
          </a:p>
        </p:txBody>
      </p:sp>
      <p:sp>
        <p:nvSpPr>
          <p:cNvPr id="14" name="TextBox 13"/>
          <p:cNvSpPr txBox="1"/>
          <p:nvPr/>
        </p:nvSpPr>
        <p:spPr>
          <a:xfrm>
            <a:off x="682974" y="5242462"/>
            <a:ext cx="1349025" cy="369332"/>
          </a:xfrm>
          <a:prstGeom prst="rect">
            <a:avLst/>
          </a:prstGeom>
          <a:noFill/>
        </p:spPr>
        <p:txBody>
          <a:bodyPr wrap="square" rtlCol="0">
            <a:spAutoFit/>
          </a:bodyPr>
          <a:lstStyle/>
          <a:p>
            <a:r>
              <a:rPr lang="en-US" b="1" dirty="0" err="1" smtClean="0">
                <a:latin typeface="Palatino Linotype"/>
                <a:cs typeface="Palatino Linotype"/>
              </a:rPr>
              <a:t>Faaliyet</a:t>
            </a:r>
            <a:endParaRPr lang="en-US" b="1" dirty="0">
              <a:latin typeface="Palatino Linotype"/>
              <a:cs typeface="Palatino Linotype"/>
            </a:endParaRPr>
          </a:p>
        </p:txBody>
      </p:sp>
    </p:spTree>
    <p:extLst>
      <p:ext uri="{BB962C8B-B14F-4D97-AF65-F5344CB8AC3E}">
        <p14:creationId xmlns:p14="http://schemas.microsoft.com/office/powerpoint/2010/main" val="119709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Rol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a:xfrm>
            <a:off x="428978" y="1543756"/>
            <a:ext cx="3973689" cy="4527066"/>
          </a:xfrm>
        </p:spPr>
        <p:txBody>
          <a:bodyPr>
            <a:normAutofit lnSpcReduction="10000"/>
          </a:bodyPr>
          <a:lstStyle/>
          <a:p>
            <a:pPr marL="0" indent="0" algn="just">
              <a:buNone/>
            </a:pPr>
            <a:r>
              <a:rPr lang="tr-TR" b="1" dirty="0">
                <a:latin typeface="Palatino Linotype"/>
                <a:cs typeface="Palatino Linotype"/>
              </a:rPr>
              <a:t>Rol: </a:t>
            </a:r>
            <a:r>
              <a:rPr lang="tr-TR" dirty="0" smtClean="0">
                <a:latin typeface="Palatino Linotype"/>
                <a:cs typeface="Palatino Linotype"/>
              </a:rPr>
              <a:t>Toplumdaki </a:t>
            </a:r>
            <a:r>
              <a:rPr lang="tr-TR" dirty="0">
                <a:latin typeface="Palatino Linotype"/>
                <a:cs typeface="Palatino Linotype"/>
              </a:rPr>
              <a:t>diğer bireylerin bir bireyden beklediklerin davranış kalıplarının tümüne rol denir. </a:t>
            </a:r>
            <a:endParaRPr lang="tr-TR" dirty="0" smtClean="0">
              <a:latin typeface="Palatino Linotype"/>
              <a:cs typeface="Palatino Linotype"/>
            </a:endParaRP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Diğer </a:t>
            </a:r>
            <a:r>
              <a:rPr lang="tr-TR" dirty="0">
                <a:latin typeface="Palatino Linotype"/>
                <a:cs typeface="Palatino Linotype"/>
              </a:rPr>
              <a:t>bir ifade ile bu toplumsal rolü ifade eder. Ayrıca, işlevsel çevrede (işyerinde) bulunan bireylerin bir o bireyden bekledikleri davranış kalıpları ise işlevsel rolü oluşturur. İnsanların bir görevi bulunabilir. Bu görev işlevsel çevrenin diğer bir ifade ile bulunduğu örgütün amaçları doğrultusunda yerine getirmek zorunda olduğu faaliyetlerin tümünü ifade eder.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8-01 12.59.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44" y="1557867"/>
            <a:ext cx="4713111" cy="3549294"/>
          </a:xfrm>
          <a:prstGeom prst="rect">
            <a:avLst/>
          </a:prstGeom>
        </p:spPr>
      </p:pic>
    </p:spTree>
    <p:extLst>
      <p:ext uri="{BB962C8B-B14F-4D97-AF65-F5344CB8AC3E}">
        <p14:creationId xmlns:p14="http://schemas.microsoft.com/office/powerpoint/2010/main" val="95969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Ortam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a:xfrm>
            <a:off x="457200" y="1332092"/>
            <a:ext cx="8229600" cy="2336798"/>
          </a:xfrm>
        </p:spPr>
        <p:txBody>
          <a:bodyPr>
            <a:normAutofit fontScale="55000" lnSpcReduction="20000"/>
          </a:bodyPr>
          <a:lstStyle/>
          <a:p>
            <a:pPr marL="0" indent="0" algn="just">
              <a:buNone/>
            </a:pPr>
            <a:r>
              <a:rPr lang="tr-TR" b="1" dirty="0">
                <a:latin typeface="Palatino Linotype"/>
                <a:cs typeface="Palatino Linotype"/>
              </a:rPr>
              <a:t>Ortam: </a:t>
            </a:r>
            <a:r>
              <a:rPr lang="tr-TR" dirty="0" smtClean="0">
                <a:latin typeface="Palatino Linotype"/>
                <a:cs typeface="Palatino Linotype"/>
              </a:rPr>
              <a:t>Toplumsal </a:t>
            </a:r>
            <a:r>
              <a:rPr lang="tr-TR" dirty="0">
                <a:latin typeface="Palatino Linotype"/>
                <a:cs typeface="Palatino Linotype"/>
              </a:rPr>
              <a:t>çevre ile işlevsel çevrenin birleşiminden ortaya çıkmaktadır. Diğer bir ifade ile ortam, örgütsel faaliyetlerin yapıldığı ve bireylerin görevlerini yerine getirdikleri yer olarak tanımlanmaktadır.</a:t>
            </a:r>
          </a:p>
          <a:p>
            <a:pPr marL="0" indent="0" algn="just">
              <a:buNone/>
            </a:pPr>
            <a:endParaRPr lang="tr-TR" sz="3100" dirty="0">
              <a:latin typeface="Palatino Linotype"/>
              <a:cs typeface="Palatino Linotype"/>
            </a:endParaRPr>
          </a:p>
          <a:p>
            <a:pPr marL="0" indent="0" algn="just">
              <a:buNone/>
            </a:pPr>
            <a:r>
              <a:rPr lang="tr-TR" sz="3100" dirty="0">
                <a:latin typeface="Palatino Linotype"/>
                <a:cs typeface="Palatino Linotype"/>
              </a:rPr>
              <a:t>Örgütlerde ortam, </a:t>
            </a:r>
            <a:r>
              <a:rPr lang="tr-TR" sz="3100" b="1" dirty="0" smtClean="0">
                <a:latin typeface="Palatino Linotype"/>
                <a:cs typeface="Palatino Linotype"/>
              </a:rPr>
              <a:t>Fiziksel </a:t>
            </a:r>
            <a:r>
              <a:rPr lang="tr-TR" sz="3100" b="1" dirty="0">
                <a:latin typeface="Palatino Linotype"/>
                <a:cs typeface="Palatino Linotype"/>
              </a:rPr>
              <a:t>ortam </a:t>
            </a:r>
            <a:r>
              <a:rPr lang="tr-TR" sz="3100" dirty="0">
                <a:latin typeface="Palatino Linotype"/>
                <a:cs typeface="Palatino Linotype"/>
              </a:rPr>
              <a:t>ve psikolojik ortam olarak iki gruba ayrılır. Fiziksel ortam çalışanların iş görmek için içinde bulundukları fiziki mekanları ifade etmektedir. Diğer yandan bu fiziksel ortam </a:t>
            </a:r>
            <a:r>
              <a:rPr lang="tr-TR" sz="3100" dirty="0" err="1">
                <a:latin typeface="Palatino Linotype"/>
                <a:cs typeface="Palatino Linotype"/>
              </a:rPr>
              <a:t>işgörenler</a:t>
            </a:r>
            <a:r>
              <a:rPr lang="tr-TR" sz="3100" dirty="0">
                <a:latin typeface="Palatino Linotype"/>
                <a:cs typeface="Palatino Linotype"/>
              </a:rPr>
              <a:t> açısından sabit bir mekan dışında işin yapıldığı alanları da kapsayabilir. Örneğin, bir dok tor için fiziki çalışma ortamı hastanenler iken, bir pazarlama elemanı için çalışılan fiziksel ortam ziyaret edilen müşterilerin bulunduğu mekanlardır. </a:t>
            </a:r>
            <a:r>
              <a:rPr lang="tr-TR" sz="3100" b="1" dirty="0">
                <a:latin typeface="Palatino Linotype"/>
                <a:cs typeface="Palatino Linotype"/>
              </a:rPr>
              <a:t>Psikolojik ortam </a:t>
            </a:r>
            <a:r>
              <a:rPr lang="tr-TR" sz="3100" dirty="0">
                <a:latin typeface="Palatino Linotype"/>
                <a:cs typeface="Palatino Linotype"/>
              </a:rPr>
              <a:t>ise, </a:t>
            </a:r>
            <a:r>
              <a:rPr lang="tr-TR" sz="3100" dirty="0" err="1">
                <a:latin typeface="Palatino Linotype"/>
                <a:cs typeface="Palatino Linotype"/>
              </a:rPr>
              <a:t>işgörenlerin</a:t>
            </a:r>
            <a:r>
              <a:rPr lang="tr-TR" sz="3100" dirty="0">
                <a:latin typeface="Palatino Linotype"/>
                <a:cs typeface="Palatino Linotype"/>
              </a:rPr>
              <a:t> içinde bulundukları örgütün iklimi ve kültüründen oluşan sosyal ortamı ifade etmektedir.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8-01 13.07.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27779"/>
            <a:ext cx="8229600" cy="2571266"/>
          </a:xfrm>
          <a:prstGeom prst="rect">
            <a:avLst/>
          </a:prstGeom>
        </p:spPr>
      </p:pic>
    </p:spTree>
    <p:extLst>
      <p:ext uri="{BB962C8B-B14F-4D97-AF65-F5344CB8AC3E}">
        <p14:creationId xmlns:p14="http://schemas.microsoft.com/office/powerpoint/2010/main" val="268633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Tutum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ve</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Davranış</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p:txBody>
          <a:bodyPr>
            <a:normAutofit/>
          </a:bodyPr>
          <a:lstStyle/>
          <a:p>
            <a:pPr marL="0" indent="0" algn="just">
              <a:buNone/>
            </a:pPr>
            <a:r>
              <a:rPr lang="tr-TR" dirty="0">
                <a:latin typeface="Palatino Linotype"/>
                <a:cs typeface="Palatino Linotype"/>
              </a:rPr>
              <a:t>Tutum ve Davranış</a:t>
            </a:r>
            <a:r>
              <a:rPr lang="tr-TR" b="1" dirty="0">
                <a:latin typeface="Palatino Linotype"/>
                <a:cs typeface="Palatino Linotype"/>
              </a:rPr>
              <a:t>:</a:t>
            </a:r>
            <a:r>
              <a:rPr lang="tr-TR" dirty="0">
                <a:latin typeface="Palatino Linotype"/>
                <a:cs typeface="Palatino Linotype"/>
              </a:rPr>
              <a:t> bireyin bir olaya, duruma, kişiye ya da fikre karşı sergilemiş olduğu zihinsel tepkilere “tutum”, fiziksel tepkilere ise “davranış” denir</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dirty="0">
                <a:latin typeface="Palatino Linotype"/>
                <a:cs typeface="Palatino Linotype"/>
              </a:rPr>
              <a:t>Tutumu toplumsallaşma süreciyle ilişkilendirerek tanımlamaya çalışan </a:t>
            </a:r>
            <a:r>
              <a:rPr lang="tr-TR" dirty="0" err="1">
                <a:latin typeface="Palatino Linotype"/>
                <a:cs typeface="Palatino Linotype"/>
              </a:rPr>
              <a:t>Katz’a</a:t>
            </a:r>
            <a:r>
              <a:rPr lang="tr-TR" dirty="0">
                <a:latin typeface="Palatino Linotype"/>
                <a:cs typeface="Palatino Linotype"/>
              </a:rPr>
              <a:t> göre, “</a:t>
            </a:r>
            <a:r>
              <a:rPr lang="tr-TR" i="1" dirty="0">
                <a:latin typeface="Palatino Linotype"/>
                <a:cs typeface="Palatino Linotype"/>
              </a:rPr>
              <a:t>bireyin çevresindeki bir simgeyi, bir nesneyi ya da bir olayı olumlu ya da olumsuz bir şekilde değerlendirme eğilimidir’. </a:t>
            </a:r>
            <a:r>
              <a:rPr lang="tr-TR" dirty="0">
                <a:latin typeface="Palatino Linotype"/>
                <a:cs typeface="Palatino Linotype"/>
              </a:rPr>
              <a:t>Bu tanımda bireyin, içinde yaşadığı çevreye karşı aldığı tavır, sergilediği duruş ön plana çıkmaktadır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98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rgbClr val="002060"/>
                </a:solidFill>
                <a:latin typeface="Palatino Linotype"/>
                <a:cs typeface="Palatino Linotype"/>
              </a:rPr>
              <a:t>Size </a:t>
            </a:r>
            <a:r>
              <a:rPr lang="en-US" sz="2700" b="1" dirty="0" err="1" smtClean="0">
                <a:solidFill>
                  <a:srgbClr val="002060"/>
                </a:solidFill>
                <a:latin typeface="Palatino Linotype"/>
                <a:cs typeface="Palatino Linotype"/>
              </a:rPr>
              <a:t>göre</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5080000" y="1600201"/>
            <a:ext cx="3606799" cy="1126957"/>
          </a:xfrm>
        </p:spPr>
        <p:txBody>
          <a:bodyPr>
            <a:normAutofit fontScale="92500" lnSpcReduction="10000"/>
          </a:bodyPr>
          <a:lstStyle/>
          <a:p>
            <a:pPr marL="0" indent="0" algn="just">
              <a:buNone/>
            </a:pPr>
            <a:r>
              <a:rPr lang="tr-TR" b="1" dirty="0" smtClean="0">
                <a:latin typeface="Palatino Linotype"/>
                <a:cs typeface="Palatino Linotype"/>
              </a:rPr>
              <a:t>Soru: </a:t>
            </a:r>
            <a:r>
              <a:rPr lang="tr-TR" dirty="0" smtClean="0">
                <a:latin typeface="Palatino Linotype"/>
                <a:cs typeface="Palatino Linotype"/>
              </a:rPr>
              <a:t>Kırmızı ışıkta geçmenin yanlış olduğu tutumuna sahip insanlar Neden böyle bir davranış sergilerler?</a:t>
            </a:r>
            <a:endParaRPr lang="tr-TR" dirty="0">
              <a:latin typeface="Palatino Linotype"/>
              <a:cs typeface="Palatino Linotype"/>
            </a:endParaRPr>
          </a:p>
          <a:p>
            <a:pPr algn="just"/>
            <a:endParaRPr lang="tr-TR"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5085352" y="4292521"/>
            <a:ext cx="3606799" cy="112695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b="1" dirty="0" smtClean="0">
                <a:latin typeface="Palatino Linotype"/>
                <a:cs typeface="Palatino Linotype"/>
              </a:rPr>
              <a:t>Soru: </a:t>
            </a:r>
            <a:r>
              <a:rPr lang="tr-TR" dirty="0" smtClean="0">
                <a:latin typeface="Palatino Linotype"/>
                <a:cs typeface="Palatino Linotype"/>
              </a:rPr>
              <a:t>Sokaklara çöp atmanın yanlış olduğu tutumuna sahip insanlar Neden böyle bir davranış sergilerler?</a:t>
            </a:r>
          </a:p>
          <a:p>
            <a:pPr algn="just"/>
            <a:endParaRPr lang="tr-TR" dirty="0" smtClean="0"/>
          </a:p>
          <a:p>
            <a:endParaRPr lang="en-US" dirty="0" smtClean="0"/>
          </a:p>
          <a:p>
            <a:endParaRPr lang="en-US" dirty="0" smtClean="0"/>
          </a:p>
          <a:p>
            <a:endParaRPr lang="en-US" dirty="0"/>
          </a:p>
        </p:txBody>
      </p:sp>
      <p:pic>
        <p:nvPicPr>
          <p:cNvPr id="11" name="Content Placeholder 3" descr="Ekran Resmi 2015-09-17 23.55.10.png"/>
          <p:cNvPicPr>
            <a:picLocks noChangeAspect="1"/>
          </p:cNvPicPr>
          <p:nvPr/>
        </p:nvPicPr>
        <p:blipFill>
          <a:blip r:embed="rId3">
            <a:extLst>
              <a:ext uri="{28A0092B-C50C-407E-A947-70E740481C1C}">
                <a14:useLocalDpi xmlns:a14="http://schemas.microsoft.com/office/drawing/2010/main" val="0"/>
              </a:ext>
            </a:extLst>
          </a:blip>
          <a:srcRect t="844" b="844"/>
          <a:stretch>
            <a:fillRect/>
          </a:stretch>
        </p:blipFill>
        <p:spPr>
          <a:xfrm>
            <a:off x="457201" y="1296807"/>
            <a:ext cx="4254844" cy="2340000"/>
          </a:xfrm>
          <a:prstGeom prst="rect">
            <a:avLst/>
          </a:prstGeom>
        </p:spPr>
      </p:pic>
      <p:pic>
        <p:nvPicPr>
          <p:cNvPr id="12" name="Picture 11" descr="Ekran Resmi 2017-08-01 11.57.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3" y="3749546"/>
            <a:ext cx="4271536" cy="2506875"/>
          </a:xfrm>
          <a:prstGeom prst="rect">
            <a:avLst/>
          </a:prstGeom>
        </p:spPr>
      </p:pic>
    </p:spTree>
    <p:extLst>
      <p:ext uri="{BB962C8B-B14F-4D97-AF65-F5344CB8AC3E}">
        <p14:creationId xmlns:p14="http://schemas.microsoft.com/office/powerpoint/2010/main" val="583797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Örgütsel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Davranış</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a:xfrm>
            <a:off x="4924777" y="1417638"/>
            <a:ext cx="3889021" cy="4708525"/>
          </a:xfrm>
        </p:spPr>
        <p:txBody>
          <a:bodyPr>
            <a:normAutofit fontScale="92500" lnSpcReduction="20000"/>
          </a:bodyPr>
          <a:lstStyle/>
          <a:p>
            <a:pPr marL="0" indent="0" algn="just">
              <a:buNone/>
            </a:pPr>
            <a:r>
              <a:rPr lang="tr-TR" b="1" dirty="0">
                <a:latin typeface="Palatino Linotype"/>
                <a:cs typeface="Palatino Linotype"/>
              </a:rPr>
              <a:t>Örgütsel Davranış: </a:t>
            </a:r>
            <a:r>
              <a:rPr lang="tr-TR" dirty="0">
                <a:latin typeface="Palatino Linotype"/>
                <a:cs typeface="Palatino Linotype"/>
              </a:rPr>
              <a:t>örgütsel yapıyı oluşturan dinamiklerden insan, işlevsel çevre ve toplumsal çevrenin bir araya gelerek oluşturduğu sonuca davranış denir. </a:t>
            </a:r>
            <a:r>
              <a:rPr lang="tr-TR" dirty="0" smtClean="0">
                <a:latin typeface="Palatino Linotype"/>
                <a:cs typeface="Palatino Linotype"/>
              </a:rPr>
              <a:t>Örgütlerde davranış</a:t>
            </a:r>
            <a:r>
              <a:rPr lang="tr-TR" dirty="0">
                <a:latin typeface="Palatino Linotype"/>
                <a:cs typeface="Palatino Linotype"/>
              </a:rPr>
              <a:t>, organizasyonun yapısı içerisinde işlevsel çevreden ve toplumsal çevreden etkilenen ve şekillenen insan davranışlarını anlamaya ve açıklamaya çalışan akademik bir disiplindir</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dirty="0">
                <a:latin typeface="Palatino Linotype"/>
                <a:cs typeface="Palatino Linotype"/>
              </a:rPr>
              <a:t>Organizasyon yapısı ile ilgili çalışmalar daha çok organizasyonların formel yapıları ile ilgili iken, davranışı esas alan çalışmalar organizasyonların </a:t>
            </a:r>
            <a:r>
              <a:rPr lang="tr-TR" dirty="0" err="1">
                <a:latin typeface="Palatino Linotype"/>
                <a:cs typeface="Palatino Linotype"/>
              </a:rPr>
              <a:t>informal</a:t>
            </a:r>
            <a:r>
              <a:rPr lang="tr-TR" dirty="0">
                <a:latin typeface="Palatino Linotype"/>
                <a:cs typeface="Palatino Linotype"/>
              </a:rPr>
              <a:t> yönleri ile organizasyonun işleyişi ile ilgilidir.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Content Placeholder 3" descr="Ekran Resmi 2015-09-21 22.46.04.png"/>
          <p:cNvPicPr>
            <a:picLocks noChangeAspect="1"/>
          </p:cNvPicPr>
          <p:nvPr/>
        </p:nvPicPr>
        <p:blipFill rotWithShape="1">
          <a:blip r:embed="rId3">
            <a:extLst>
              <a:ext uri="{28A0092B-C50C-407E-A947-70E740481C1C}">
                <a14:useLocalDpi xmlns:a14="http://schemas.microsoft.com/office/drawing/2010/main" val="0"/>
              </a:ext>
            </a:extLst>
          </a:blip>
          <a:srcRect t="-754" b="10115"/>
          <a:stretch/>
        </p:blipFill>
        <p:spPr>
          <a:xfrm>
            <a:off x="452492" y="1659254"/>
            <a:ext cx="4472286" cy="4098075"/>
          </a:xfrm>
          <a:prstGeom prst="rect">
            <a:avLst/>
          </a:prstGeom>
        </p:spPr>
      </p:pic>
      <p:sp>
        <p:nvSpPr>
          <p:cNvPr id="10" name="TextBox 9"/>
          <p:cNvSpPr txBox="1"/>
          <p:nvPr/>
        </p:nvSpPr>
        <p:spPr>
          <a:xfrm>
            <a:off x="824138" y="3220827"/>
            <a:ext cx="1569785" cy="369332"/>
          </a:xfrm>
          <a:prstGeom prst="rect">
            <a:avLst/>
          </a:prstGeom>
          <a:noFill/>
        </p:spPr>
        <p:txBody>
          <a:bodyPr wrap="square" rtlCol="0">
            <a:spAutoFit/>
          </a:bodyPr>
          <a:lstStyle/>
          <a:p>
            <a:pPr algn="ctr"/>
            <a:r>
              <a:rPr lang="en-US" dirty="0" err="1" smtClean="0">
                <a:solidFill>
                  <a:srgbClr val="FFFFFF"/>
                </a:solidFill>
              </a:rPr>
              <a:t>Görev</a:t>
            </a:r>
            <a:endParaRPr lang="en-US" dirty="0">
              <a:solidFill>
                <a:srgbClr val="FFFFFF"/>
              </a:solidFill>
            </a:endParaRPr>
          </a:p>
        </p:txBody>
      </p:sp>
      <p:sp>
        <p:nvSpPr>
          <p:cNvPr id="11" name="TextBox 10"/>
          <p:cNvSpPr txBox="1"/>
          <p:nvPr/>
        </p:nvSpPr>
        <p:spPr>
          <a:xfrm>
            <a:off x="2020761" y="2314895"/>
            <a:ext cx="1569785" cy="369332"/>
          </a:xfrm>
          <a:prstGeom prst="rect">
            <a:avLst/>
          </a:prstGeom>
          <a:noFill/>
        </p:spPr>
        <p:txBody>
          <a:bodyPr wrap="square" rtlCol="0">
            <a:spAutoFit/>
          </a:bodyPr>
          <a:lstStyle/>
          <a:p>
            <a:pPr algn="ctr"/>
            <a:r>
              <a:rPr lang="en-US" dirty="0" err="1" smtClean="0">
                <a:solidFill>
                  <a:schemeClr val="bg1"/>
                </a:solidFill>
              </a:rPr>
              <a:t>Rol</a:t>
            </a:r>
            <a:endParaRPr lang="en-US" dirty="0">
              <a:solidFill>
                <a:schemeClr val="bg1"/>
              </a:solidFill>
            </a:endParaRPr>
          </a:p>
        </p:txBody>
      </p:sp>
      <p:sp>
        <p:nvSpPr>
          <p:cNvPr id="12" name="TextBox 11"/>
          <p:cNvSpPr txBox="1"/>
          <p:nvPr/>
        </p:nvSpPr>
        <p:spPr>
          <a:xfrm>
            <a:off x="2229605" y="4160627"/>
            <a:ext cx="1569785" cy="369332"/>
          </a:xfrm>
          <a:prstGeom prst="rect">
            <a:avLst/>
          </a:prstGeom>
          <a:noFill/>
        </p:spPr>
        <p:txBody>
          <a:bodyPr wrap="square" rtlCol="0">
            <a:spAutoFit/>
          </a:bodyPr>
          <a:lstStyle/>
          <a:p>
            <a:pPr algn="ctr"/>
            <a:r>
              <a:rPr lang="en-US" dirty="0" err="1" smtClean="0">
                <a:solidFill>
                  <a:srgbClr val="FFFFFF"/>
                </a:solidFill>
              </a:rPr>
              <a:t>Birey</a:t>
            </a:r>
            <a:endParaRPr lang="en-US" dirty="0">
              <a:solidFill>
                <a:srgbClr val="FFFFFF"/>
              </a:solidFill>
            </a:endParaRPr>
          </a:p>
        </p:txBody>
      </p:sp>
      <p:sp>
        <p:nvSpPr>
          <p:cNvPr id="13" name="TextBox 12"/>
          <p:cNvSpPr txBox="1"/>
          <p:nvPr/>
        </p:nvSpPr>
        <p:spPr>
          <a:xfrm>
            <a:off x="3270326" y="3118006"/>
            <a:ext cx="1569785" cy="369332"/>
          </a:xfrm>
          <a:prstGeom prst="rect">
            <a:avLst/>
          </a:prstGeom>
          <a:noFill/>
        </p:spPr>
        <p:txBody>
          <a:bodyPr wrap="square" rtlCol="0">
            <a:spAutoFit/>
          </a:bodyPr>
          <a:lstStyle/>
          <a:p>
            <a:pPr algn="ctr"/>
            <a:r>
              <a:rPr lang="en-US" dirty="0" err="1" smtClean="0">
                <a:solidFill>
                  <a:srgbClr val="FFFFFF"/>
                </a:solidFill>
              </a:rPr>
              <a:t>Ortam</a:t>
            </a:r>
            <a:endParaRPr lang="en-US" dirty="0">
              <a:solidFill>
                <a:srgbClr val="FFFFFF"/>
              </a:solidFill>
            </a:endParaRPr>
          </a:p>
        </p:txBody>
      </p:sp>
    </p:spTree>
    <p:extLst>
      <p:ext uri="{BB962C8B-B14F-4D97-AF65-F5344CB8AC3E}">
        <p14:creationId xmlns:p14="http://schemas.microsoft.com/office/powerpoint/2010/main" val="118750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Örgütsel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Amaç</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ve</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Hedefler</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p:txBody>
          <a:bodyPr>
            <a:normAutofit fontScale="92500" lnSpcReduction="20000"/>
          </a:bodyPr>
          <a:lstStyle/>
          <a:p>
            <a:pPr marL="0" indent="0" algn="just">
              <a:buNone/>
            </a:pPr>
            <a:r>
              <a:rPr lang="tr-TR" dirty="0">
                <a:latin typeface="Palatino Linotype"/>
                <a:cs typeface="Palatino Linotype"/>
              </a:rPr>
              <a:t>Örgütler varoluşlarını sahip oldukları amaç ve hedeflere borçludur. Örgütler belirli bir amaç ve hedefi gerçekleştirmek için bir araya gelen insanlardan oluşur. Ancak amaç ve hedefler bir birinden farklı iki kavram ve ulaşılması gereken noktadır</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b="1" dirty="0">
                <a:latin typeface="Palatino Linotype"/>
                <a:cs typeface="Palatino Linotype"/>
              </a:rPr>
              <a:t>Amaç</a:t>
            </a:r>
            <a:r>
              <a:rPr lang="tr-TR" dirty="0">
                <a:latin typeface="Palatino Linotype"/>
                <a:cs typeface="Palatino Linotype"/>
              </a:rPr>
              <a:t>; bireyin veya örgütün ulaşmak istediği sayısal olmayan bir noktayı ifade eder. Örneğin, yüz metre koşucusunun yarışı kazanması, üniversite hazırlık öğrencisinin bir programı kazanması, beyaz eşya üreticisi bir fabrikanın yeni teknoloji ile daha kaliteli ürünler üretmesi gibi</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b="1" dirty="0">
                <a:latin typeface="Palatino Linotype"/>
                <a:cs typeface="Palatino Linotype"/>
              </a:rPr>
              <a:t>Hedef</a:t>
            </a:r>
            <a:r>
              <a:rPr lang="tr-TR" dirty="0">
                <a:latin typeface="Palatino Linotype"/>
                <a:cs typeface="Palatino Linotype"/>
              </a:rPr>
              <a:t> ise; bireyin veya örgütün ulaşmak istediği sayısal bir noktayı örneğin, yüz metre koşucusunun 9.77 saniyelik dünya rekorunu kırması, üniversite hazırlık öğrencisinin 350 puan alması veya beyaz eşya üreticisi bir fabrikanın yeni yılda 10000 adet ürün üretmesi gibi. rakamsal bir değeri olan ulaşılacak noktayı ifade eder.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567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5562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1: </a:t>
            </a:r>
            <a:r>
              <a:rPr lang="en-US" dirty="0" err="1" smtClean="0">
                <a:solidFill>
                  <a:srgbClr val="000000"/>
                </a:solidFill>
                <a:latin typeface="Palatino Linotype"/>
                <a:cs typeface="Palatino Linotype"/>
              </a:rPr>
              <a:t>Temel</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Kavramlar</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114778" y="3329466"/>
            <a:ext cx="6810022"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A. </a:t>
            </a:r>
          </a:p>
          <a:p>
            <a:r>
              <a:rPr lang="en-US" b="1" dirty="0" err="1" smtClean="0">
                <a:solidFill>
                  <a:srgbClr val="FF0000"/>
                </a:solidFill>
                <a:latin typeface="Palatino Linotype"/>
                <a:cs typeface="Palatino Linotype"/>
              </a:rPr>
              <a:t>Örgüt</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Kavramı</a:t>
            </a:r>
            <a:endParaRPr lang="en-US" b="1" dirty="0">
              <a:solidFill>
                <a:srgbClr val="FF0000"/>
              </a:solidFill>
              <a:latin typeface="Palatino Linotype"/>
              <a:cs typeface="Palatino Linotype"/>
            </a:endParaRPr>
          </a:p>
        </p:txBody>
      </p:sp>
      <p:sp>
        <p:nvSpPr>
          <p:cNvPr id="5" name="Title 1"/>
          <p:cNvSpPr txBox="1">
            <a:spLocks/>
          </p:cNvSpPr>
          <p:nvPr/>
        </p:nvSpPr>
        <p:spPr>
          <a:xfrm>
            <a:off x="465667" y="5954888"/>
            <a:ext cx="7168444" cy="7792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214832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a:latin typeface="Palatino Linotype"/>
                <a:cs typeface="Palatino Linotype"/>
              </a:rPr>
              <a:t>İçindekiler</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10000"/>
          </a:bodyPr>
          <a:lstStyle/>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Çeşitleri</a:t>
            </a:r>
            <a:r>
              <a:rPr lang="en-US" dirty="0" smtClean="0">
                <a:latin typeface="Palatino Linotype"/>
                <a:cs typeface="Palatino Linotype"/>
              </a:rPr>
              <a:t> </a:t>
            </a:r>
            <a:r>
              <a:rPr lang="en-US" dirty="0" err="1" smtClean="0">
                <a:latin typeface="Palatino Linotype"/>
                <a:cs typeface="Palatino Linotype"/>
              </a:rPr>
              <a:t>nelerdir</a:t>
            </a:r>
            <a:r>
              <a:rPr lang="en-US" dirty="0" smtClean="0">
                <a:latin typeface="Palatino Linotype"/>
                <a:cs typeface="Palatino Linotype"/>
              </a:rPr>
              <a:t>?</a:t>
            </a:r>
          </a:p>
          <a:p>
            <a:r>
              <a:rPr lang="en-US" dirty="0" err="1" smtClean="0">
                <a:latin typeface="Palatino Linotype"/>
                <a:cs typeface="Palatino Linotype"/>
              </a:rPr>
              <a:t>İş</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Meslek</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İşgören</a:t>
            </a:r>
            <a:r>
              <a:rPr lang="en-US" dirty="0" smtClean="0">
                <a:latin typeface="Palatino Linotype"/>
                <a:cs typeface="Palatino Linotype"/>
              </a:rPr>
              <a:t> </a:t>
            </a:r>
            <a:r>
              <a:rPr lang="en-US" dirty="0" err="1" smtClean="0">
                <a:latin typeface="Palatino Linotype"/>
                <a:cs typeface="Palatino Linotype"/>
              </a:rPr>
              <a:t>kimdir</a:t>
            </a:r>
            <a:r>
              <a:rPr lang="en-US" dirty="0" smtClean="0">
                <a:latin typeface="Palatino Linotype"/>
                <a:cs typeface="Palatino Linotype"/>
              </a:rPr>
              <a:t>?</a:t>
            </a:r>
          </a:p>
          <a:p>
            <a:r>
              <a:rPr lang="en-US" dirty="0" err="1" smtClean="0">
                <a:latin typeface="Palatino Linotype"/>
                <a:cs typeface="Palatino Linotype"/>
              </a:rPr>
              <a:t>Örgütsel</a:t>
            </a:r>
            <a:r>
              <a:rPr lang="en-US" dirty="0" smtClean="0">
                <a:latin typeface="Palatino Linotype"/>
                <a:cs typeface="Palatino Linotype"/>
              </a:rPr>
              <a:t> </a:t>
            </a:r>
            <a:r>
              <a:rPr lang="en-US" dirty="0" err="1" smtClean="0">
                <a:latin typeface="Palatino Linotype"/>
                <a:cs typeface="Palatino Linotype"/>
              </a:rPr>
              <a:t>Yapı</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Dinamikler</a:t>
            </a:r>
            <a:endParaRPr lang="en-US" dirty="0" smtClean="0">
              <a:latin typeface="Palatino Linotype"/>
              <a:cs typeface="Palatino Linotype"/>
            </a:endParaRPr>
          </a:p>
          <a:p>
            <a:r>
              <a:rPr lang="en-US" dirty="0" err="1" smtClean="0">
                <a:latin typeface="Palatino Linotype"/>
                <a:cs typeface="Palatino Linotype"/>
              </a:rPr>
              <a:t>Görev</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Rol</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Ortam</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Tutum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Davranış</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Örgütsel</a:t>
            </a:r>
            <a:r>
              <a:rPr lang="en-US" dirty="0" smtClean="0">
                <a:latin typeface="Palatino Linotype"/>
                <a:cs typeface="Palatino Linotype"/>
              </a:rPr>
              <a:t> </a:t>
            </a:r>
            <a:r>
              <a:rPr lang="en-US" dirty="0" err="1" smtClean="0">
                <a:latin typeface="Palatino Linotype"/>
                <a:cs typeface="Palatino Linotype"/>
              </a:rPr>
              <a:t>Davranış</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Örgütsel</a:t>
            </a:r>
            <a:r>
              <a:rPr lang="en-US" dirty="0" smtClean="0">
                <a:latin typeface="Palatino Linotype"/>
                <a:cs typeface="Palatino Linotype"/>
              </a:rPr>
              <a:t> </a:t>
            </a:r>
            <a:r>
              <a:rPr lang="en-US" dirty="0" err="1" smtClean="0">
                <a:latin typeface="Palatino Linotype"/>
                <a:cs typeface="Palatino Linotype"/>
              </a:rPr>
              <a:t>Amaç</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Hedefler</a:t>
            </a:r>
            <a:r>
              <a:rPr lang="en-US" dirty="0" smtClean="0">
                <a:latin typeface="Palatino Linotype"/>
                <a:cs typeface="Palatino Linotype"/>
              </a:rPr>
              <a:t> </a:t>
            </a: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6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dirty="0" err="1">
                <a:latin typeface="Palatino Linotype"/>
                <a:cs typeface="Palatino Linotype"/>
              </a:rPr>
              <a:t>nedir</a:t>
            </a:r>
            <a:r>
              <a:rPr lang="en-US" sz="2700" dirty="0">
                <a:latin typeface="Palatino Linotype"/>
                <a:cs typeface="Palatino Linotype"/>
              </a:rPr>
              <a:t>?</a:t>
            </a:r>
          </a:p>
        </p:txBody>
      </p:sp>
      <p:sp>
        <p:nvSpPr>
          <p:cNvPr id="3" name="Content Placeholder 2"/>
          <p:cNvSpPr>
            <a:spLocks noGrp="1"/>
          </p:cNvSpPr>
          <p:nvPr>
            <p:ph idx="1"/>
          </p:nvPr>
        </p:nvSpPr>
        <p:spPr/>
        <p:txBody>
          <a:bodyPr>
            <a:normAutofit lnSpcReduction="10000"/>
          </a:bodyPr>
          <a:lstStyle/>
          <a:p>
            <a:pPr marL="0" indent="0" algn="just">
              <a:buNone/>
            </a:pPr>
            <a:r>
              <a:rPr lang="tr-TR" dirty="0"/>
              <a:t>Yönetim literatüründe, örgüt ya da organizasyonu açıklamaya yönelik bir çok tanım bulmak mümkündür. Bu çeşitliliğin nedeni olarak toplumsal yaşamda farklı faaliyet alanları ve işlemleri olan örgütlerin (okullar, hastaneler, aileler, ticarethaneler, vakıflar vb.) varlığı gösterilebilir.</a:t>
            </a:r>
          </a:p>
          <a:p>
            <a:pPr algn="just"/>
            <a:endParaRPr lang="tr-TR" dirty="0" smtClean="0"/>
          </a:p>
          <a:p>
            <a:pPr marL="0" indent="0" algn="just">
              <a:buNone/>
            </a:pPr>
            <a:r>
              <a:rPr lang="tr-TR" dirty="0" smtClean="0"/>
              <a:t>Örgüt</a:t>
            </a:r>
            <a:r>
              <a:rPr lang="tr-TR" dirty="0"/>
              <a:t>, belirli bir otorite ilişkileri kümesini içeren büyük bir insan grubudur. Daha geniş bir ifadeyle </a:t>
            </a:r>
            <a:r>
              <a:rPr lang="tr-TR" b="1" dirty="0"/>
              <a:t>örgüt, belirlenmiş amaç ve hedefleri geçekleştirmek için iki ya da daha fazla kişinin bilinçli ve planlı bir şekilde bir araya gelerek oluşturdukları yapıya denir</a:t>
            </a:r>
            <a:r>
              <a:rPr lang="tr-TR" dirty="0"/>
              <a:t>. Bir işi gerçekleştirmek üzere bir araya gelen ve söz konusu faaliyet kapsamında belirli görev, sorumluluk ve yetkileri yerine getiren kişi ve gruplar arasındaki ilişkileri içeren yapı örgüt olarak adlandırılmaktadır</a:t>
            </a:r>
            <a:r>
              <a:rPr lang="tr-TR" dirty="0" smtClean="0"/>
              <a:t>.</a:t>
            </a:r>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13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Size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5080000" y="1600201"/>
            <a:ext cx="3606799" cy="1126957"/>
          </a:xfrm>
        </p:spPr>
        <p:txBody>
          <a:bodyPr>
            <a:normAutofit/>
          </a:bodyPr>
          <a:lstStyle/>
          <a:p>
            <a:pPr marL="0" indent="0" algn="just">
              <a:buNone/>
            </a:pPr>
            <a:r>
              <a:rPr lang="tr-TR" b="1" dirty="0" smtClean="0">
                <a:latin typeface="Palatino Linotype"/>
                <a:cs typeface="Palatino Linotype"/>
              </a:rPr>
              <a:t>Soru: </a:t>
            </a:r>
            <a:r>
              <a:rPr lang="tr-TR" dirty="0" smtClean="0">
                <a:latin typeface="Palatino Linotype"/>
                <a:cs typeface="Palatino Linotype"/>
              </a:rPr>
              <a:t>Belediye otobüsünde seyahat eden kişiler örgüt müdür?</a:t>
            </a:r>
            <a:endParaRPr lang="tr-TR" dirty="0">
              <a:latin typeface="Palatino Linotype"/>
              <a:cs typeface="Palatino Linotype"/>
            </a:endParaRPr>
          </a:p>
          <a:p>
            <a:pPr algn="just"/>
            <a:endParaRPr lang="tr-TR"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Content Placeholder 3" descr="Ekran Resmi 2015-09-19 21.43.58.png"/>
          <p:cNvPicPr>
            <a:picLocks noChangeAspect="1"/>
          </p:cNvPicPr>
          <p:nvPr/>
        </p:nvPicPr>
        <p:blipFill>
          <a:blip r:embed="rId3">
            <a:extLst>
              <a:ext uri="{28A0092B-C50C-407E-A947-70E740481C1C}">
                <a14:useLocalDpi xmlns:a14="http://schemas.microsoft.com/office/drawing/2010/main" val="0"/>
              </a:ext>
            </a:extLst>
          </a:blip>
          <a:srcRect l="11036" r="11036"/>
          <a:stretch>
            <a:fillRect/>
          </a:stretch>
        </p:blipFill>
        <p:spPr>
          <a:xfrm>
            <a:off x="457200" y="1339717"/>
            <a:ext cx="4081749" cy="2244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3" descr="Ekran Resmi 2015-09-19 21.50.47.png"/>
          <p:cNvPicPr>
            <a:picLocks noChangeAspect="1"/>
          </p:cNvPicPr>
          <p:nvPr/>
        </p:nvPicPr>
        <p:blipFill rotWithShape="1">
          <a:blip r:embed="rId4">
            <a:extLst>
              <a:ext uri="{28A0092B-C50C-407E-A947-70E740481C1C}">
                <a14:useLocalDpi xmlns:a14="http://schemas.microsoft.com/office/drawing/2010/main" val="0"/>
              </a:ext>
            </a:extLst>
          </a:blip>
          <a:srcRect t="-2643" b="1287"/>
          <a:stretch/>
        </p:blipFill>
        <p:spPr>
          <a:xfrm>
            <a:off x="430463" y="3678890"/>
            <a:ext cx="4108486" cy="2156540"/>
          </a:xfrm>
          <a:prstGeom prst="rect">
            <a:avLst/>
          </a:prstGeom>
        </p:spPr>
      </p:pic>
      <p:sp>
        <p:nvSpPr>
          <p:cNvPr id="10" name="Content Placeholder 2"/>
          <p:cNvSpPr txBox="1">
            <a:spLocks/>
          </p:cNvSpPr>
          <p:nvPr/>
        </p:nvSpPr>
        <p:spPr>
          <a:xfrm>
            <a:off x="5085352" y="4292521"/>
            <a:ext cx="3606799" cy="112695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b="1" dirty="0" smtClean="0">
                <a:latin typeface="Palatino Linotype"/>
                <a:cs typeface="Palatino Linotype"/>
              </a:rPr>
              <a:t>Soru: </a:t>
            </a:r>
            <a:r>
              <a:rPr lang="tr-TR" dirty="0" smtClean="0">
                <a:latin typeface="Palatino Linotype"/>
                <a:cs typeface="Palatino Linotype"/>
              </a:rPr>
              <a:t>Ankara Kızılay'da alışveriş için yürüyen insanlar kişiler örgüt müdür?</a:t>
            </a:r>
          </a:p>
          <a:p>
            <a:pPr algn="just"/>
            <a:endParaRPr lang="tr-TR"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4029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Örgüt</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Çeşitleri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578" y="5804227"/>
            <a:ext cx="2186720" cy="96019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6" y="6385157"/>
            <a:ext cx="651597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a:grpSpLocks/>
          </p:cNvGrpSpPr>
          <p:nvPr/>
        </p:nvGrpSpPr>
        <p:grpSpPr bwMode="auto">
          <a:xfrm>
            <a:off x="793887" y="1418322"/>
            <a:ext cx="5430643" cy="4385905"/>
            <a:chOff x="0" y="0"/>
            <a:chExt cx="4686300" cy="2327275"/>
          </a:xfrm>
        </p:grpSpPr>
        <p:sp>
          <p:nvSpPr>
            <p:cNvPr id="9" name="Dikdörtgen 2"/>
            <p:cNvSpPr>
              <a:spLocks/>
            </p:cNvSpPr>
            <p:nvPr/>
          </p:nvSpPr>
          <p:spPr bwMode="auto">
            <a:xfrm>
              <a:off x="0" y="0"/>
              <a:ext cx="4679950" cy="36004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ÖRGÜTLER</a:t>
              </a:r>
            </a:p>
          </p:txBody>
        </p:sp>
        <p:sp>
          <p:nvSpPr>
            <p:cNvPr id="10" name="Dikdörtgen 3"/>
            <p:cNvSpPr>
              <a:spLocks/>
            </p:cNvSpPr>
            <p:nvPr/>
          </p:nvSpPr>
          <p:spPr bwMode="auto">
            <a:xfrm>
              <a:off x="0" y="452755"/>
              <a:ext cx="2273300" cy="36004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YASAL ÖRGÜTLER</a:t>
              </a:r>
            </a:p>
          </p:txBody>
        </p:sp>
        <p:sp>
          <p:nvSpPr>
            <p:cNvPr id="11" name="Dikdörtgen 4"/>
            <p:cNvSpPr>
              <a:spLocks/>
            </p:cNvSpPr>
            <p:nvPr/>
          </p:nvSpPr>
          <p:spPr bwMode="auto">
            <a:xfrm>
              <a:off x="2527300" y="452755"/>
              <a:ext cx="2159000" cy="36004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YASA DIŞI ÖRGÜTLER</a:t>
              </a:r>
            </a:p>
          </p:txBody>
        </p:sp>
        <p:sp>
          <p:nvSpPr>
            <p:cNvPr id="12" name="Dikdörtgen 8"/>
            <p:cNvSpPr>
              <a:spLocks/>
            </p:cNvSpPr>
            <p:nvPr/>
          </p:nvSpPr>
          <p:spPr bwMode="auto">
            <a:xfrm>
              <a:off x="0" y="909955"/>
              <a:ext cx="2273300" cy="35941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BİÇİMSEL ÖRGÜTLER</a:t>
              </a:r>
            </a:p>
          </p:txBody>
        </p:sp>
        <p:sp>
          <p:nvSpPr>
            <p:cNvPr id="13" name="Dikdörtgen 8"/>
            <p:cNvSpPr>
              <a:spLocks/>
            </p:cNvSpPr>
            <p:nvPr/>
          </p:nvSpPr>
          <p:spPr bwMode="auto">
            <a:xfrm>
              <a:off x="2527300" y="909955"/>
              <a:ext cx="2159000" cy="35941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smtClean="0">
                  <a:effectLst/>
                </a:rPr>
                <a:t>DOĞAL </a:t>
              </a:r>
              <a:r>
                <a:rPr lang="tr-TR" dirty="0">
                  <a:effectLst/>
                </a:rPr>
                <a:t>ÖRGÜTLER</a:t>
              </a:r>
            </a:p>
          </p:txBody>
        </p:sp>
        <p:sp>
          <p:nvSpPr>
            <p:cNvPr id="14" name="Dikdörtgen 8"/>
            <p:cNvSpPr>
              <a:spLocks/>
            </p:cNvSpPr>
            <p:nvPr/>
          </p:nvSpPr>
          <p:spPr bwMode="auto">
            <a:xfrm>
              <a:off x="0" y="1464945"/>
              <a:ext cx="2273300" cy="35941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KAR AMACI OLAN ÖRGÜTLER</a:t>
              </a:r>
            </a:p>
          </p:txBody>
        </p:sp>
        <p:sp>
          <p:nvSpPr>
            <p:cNvPr id="15" name="Dikdörtgen 8"/>
            <p:cNvSpPr>
              <a:spLocks/>
            </p:cNvSpPr>
            <p:nvPr/>
          </p:nvSpPr>
          <p:spPr bwMode="auto">
            <a:xfrm>
              <a:off x="2527300" y="1464945"/>
              <a:ext cx="2159000" cy="35941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KAR AMACI OLMAYAN ÖRGÜTLER</a:t>
              </a:r>
            </a:p>
          </p:txBody>
        </p:sp>
        <p:sp>
          <p:nvSpPr>
            <p:cNvPr id="16" name="Dikdörtgen 2"/>
            <p:cNvSpPr>
              <a:spLocks/>
            </p:cNvSpPr>
            <p:nvPr/>
          </p:nvSpPr>
          <p:spPr bwMode="auto">
            <a:xfrm>
              <a:off x="6350" y="1967230"/>
              <a:ext cx="4679950" cy="36004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ctr" anchorCtr="0" upright="1">
              <a:noAutofit/>
            </a:bodyPr>
            <a:lstStyle/>
            <a:p>
              <a:pPr algn="ctr"/>
              <a:r>
                <a:rPr lang="tr-TR" dirty="0">
                  <a:effectLst/>
                </a:rPr>
                <a:t>İŞ  LETMELER+ KAMU KURUMLARI +KAMU İKTİSADİ TEŞ EBBÜSLERİ</a:t>
              </a:r>
              <a:r>
                <a:rPr lang="tr-TR" dirty="0" smtClean="0">
                  <a:effectLst/>
                </a:rPr>
                <a:t>+DERNEKLER </a:t>
              </a:r>
              <a:r>
                <a:rPr lang="tr-TR" dirty="0">
                  <a:effectLst/>
                </a:rPr>
                <a:t>+VAKIFLAR +SİVİL TOPLUM </a:t>
              </a:r>
              <a:r>
                <a:rPr lang="tr-TR" dirty="0" smtClean="0">
                  <a:effectLst/>
                </a:rPr>
                <a:t>KURULUŞLARI</a:t>
              </a:r>
              <a:endParaRPr lang="tr-TR" dirty="0">
                <a:effectLst/>
              </a:endParaRPr>
            </a:p>
          </p:txBody>
        </p:sp>
      </p:grpSp>
      <p:pic>
        <p:nvPicPr>
          <p:cNvPr id="17" name="Picture 16" descr="Ekran Resmi 2017-08-01 12.01.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578" y="1185909"/>
            <a:ext cx="2192421" cy="1136513"/>
          </a:xfrm>
          <a:prstGeom prst="rect">
            <a:avLst/>
          </a:prstGeom>
        </p:spPr>
      </p:pic>
      <p:pic>
        <p:nvPicPr>
          <p:cNvPr id="18" name="Picture 17" descr="Ekran Resmi 2017-08-01 12.01.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578" y="2413994"/>
            <a:ext cx="2192422" cy="896739"/>
          </a:xfrm>
          <a:prstGeom prst="rect">
            <a:avLst/>
          </a:prstGeom>
        </p:spPr>
      </p:pic>
      <p:pic>
        <p:nvPicPr>
          <p:cNvPr id="19" name="Picture 18" descr="Ekran Resmi 2017-08-01 12.02.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578" y="3397011"/>
            <a:ext cx="2192421" cy="1035001"/>
          </a:xfrm>
          <a:prstGeom prst="rect">
            <a:avLst/>
          </a:prstGeom>
        </p:spPr>
      </p:pic>
      <p:pic>
        <p:nvPicPr>
          <p:cNvPr id="20" name="Picture 19" descr="Ekran Resmi 2017-08-01 12.02.3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1578" y="4528356"/>
            <a:ext cx="2192422" cy="1246836"/>
          </a:xfrm>
          <a:prstGeom prst="rect">
            <a:avLst/>
          </a:prstGeom>
        </p:spPr>
      </p:pic>
    </p:spTree>
    <p:extLst>
      <p:ext uri="{BB962C8B-B14F-4D97-AF65-F5344CB8AC3E}">
        <p14:creationId xmlns:p14="http://schemas.microsoft.com/office/powerpoint/2010/main" val="530144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İş</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ve</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Meslek</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340087" y="1242171"/>
            <a:ext cx="4346712" cy="4169781"/>
          </a:xfrm>
        </p:spPr>
        <p:txBody>
          <a:bodyPr>
            <a:normAutofit fontScale="85000" lnSpcReduction="10000"/>
          </a:bodyPr>
          <a:lstStyle/>
          <a:p>
            <a:pPr marL="0" indent="0" algn="just">
              <a:buNone/>
            </a:pPr>
            <a:r>
              <a:rPr lang="tr-TR" dirty="0">
                <a:latin typeface="Palatino Linotype"/>
                <a:cs typeface="Palatino Linotype"/>
              </a:rPr>
              <a:t>İş ve meslek kavramları birbirine karıştırılmaktadır. İş (</a:t>
            </a:r>
            <a:r>
              <a:rPr lang="tr-TR" dirty="0" err="1">
                <a:latin typeface="Palatino Linotype"/>
                <a:cs typeface="Palatino Linotype"/>
              </a:rPr>
              <a:t>Job</a:t>
            </a:r>
            <a:r>
              <a:rPr lang="tr-TR" dirty="0">
                <a:latin typeface="Palatino Linotype"/>
                <a:cs typeface="Palatino Linotype"/>
              </a:rPr>
              <a:t>) ve meslek (</a:t>
            </a:r>
            <a:r>
              <a:rPr lang="tr-TR" dirty="0" err="1">
                <a:latin typeface="Palatino Linotype"/>
                <a:cs typeface="Palatino Linotype"/>
              </a:rPr>
              <a:t>Profession</a:t>
            </a:r>
            <a:r>
              <a:rPr lang="tr-TR" dirty="0">
                <a:latin typeface="Palatino Linotype"/>
                <a:cs typeface="Palatino Linotype"/>
              </a:rPr>
              <a:t>) birbirinden farklı kavramlardır. </a:t>
            </a:r>
            <a:endParaRPr lang="tr-TR" dirty="0" smtClean="0">
              <a:latin typeface="Palatino Linotype"/>
              <a:cs typeface="Palatino Linotype"/>
            </a:endParaRPr>
          </a:p>
          <a:p>
            <a:pPr marL="0" indent="0" algn="just">
              <a:buNone/>
            </a:pPr>
            <a:endParaRPr lang="tr-TR" dirty="0" smtClean="0">
              <a:latin typeface="Palatino Linotype"/>
              <a:cs typeface="Palatino Linotype"/>
            </a:endParaRPr>
          </a:p>
          <a:p>
            <a:pPr marL="0" indent="0" algn="just">
              <a:buNone/>
            </a:pPr>
            <a:r>
              <a:rPr lang="tr-TR" dirty="0" smtClean="0">
                <a:latin typeface="Palatino Linotype"/>
                <a:cs typeface="Palatino Linotype"/>
              </a:rPr>
              <a:t>Meslek </a:t>
            </a:r>
            <a:r>
              <a:rPr lang="tr-TR" dirty="0">
                <a:latin typeface="Palatino Linotype"/>
                <a:cs typeface="Palatino Linotype"/>
              </a:rPr>
              <a:t>(</a:t>
            </a:r>
            <a:r>
              <a:rPr lang="tr-TR" dirty="0" err="1">
                <a:latin typeface="Palatino Linotype"/>
                <a:cs typeface="Palatino Linotype"/>
              </a:rPr>
              <a:t>Profession</a:t>
            </a:r>
            <a:r>
              <a:rPr lang="tr-TR" dirty="0">
                <a:latin typeface="Palatino Linotype"/>
                <a:cs typeface="Palatino Linotype"/>
              </a:rPr>
              <a:t>); genellikle ileri düzey bir eğitim ve öğretim gerektiren bilgi birikimi ve beceri düzeyine bağlı olarak bireyin kazandığı unvanın adıdır. </a:t>
            </a:r>
            <a:endParaRPr lang="tr-TR" dirty="0" smtClean="0">
              <a:latin typeface="Palatino Linotype"/>
              <a:cs typeface="Palatino Linotype"/>
            </a:endParaRPr>
          </a:p>
          <a:p>
            <a:pPr marL="0" indent="0" algn="just">
              <a:buNone/>
            </a:pPr>
            <a:endParaRPr lang="tr-TR" dirty="0" smtClean="0">
              <a:latin typeface="Palatino Linotype"/>
              <a:cs typeface="Palatino Linotype"/>
            </a:endParaRPr>
          </a:p>
          <a:p>
            <a:pPr marL="0" indent="0" algn="just">
              <a:buNone/>
            </a:pPr>
            <a:r>
              <a:rPr lang="tr-TR" dirty="0" smtClean="0">
                <a:latin typeface="Palatino Linotype"/>
                <a:cs typeface="Palatino Linotype"/>
              </a:rPr>
              <a:t>İş </a:t>
            </a:r>
            <a:r>
              <a:rPr lang="tr-TR" dirty="0">
                <a:latin typeface="Palatino Linotype"/>
                <a:cs typeface="Palatino Linotype"/>
              </a:rPr>
              <a:t>(</a:t>
            </a:r>
            <a:r>
              <a:rPr lang="tr-TR" dirty="0" err="1">
                <a:latin typeface="Palatino Linotype"/>
                <a:cs typeface="Palatino Linotype"/>
              </a:rPr>
              <a:t>Job</a:t>
            </a:r>
            <a:r>
              <a:rPr lang="tr-TR" dirty="0">
                <a:latin typeface="Palatino Linotype"/>
                <a:cs typeface="Palatino Linotype"/>
              </a:rPr>
              <a:t>); düzenli para ödenen pozisyon, bir sonuç elde etmek, herhangi bir şey ortaya koymak için güç harcayarak yapılan etkinlik ve çalışma veya bireylerin genellikle herhangi bir maddi karşılık için yerine getirdikleri fiziksel ve zihinsel çaba olarak ifade edilebilir</a:t>
            </a:r>
            <a:r>
              <a:rPr lang="tr-TR" dirty="0" smtClean="0">
                <a:latin typeface="Palatino Linotype"/>
                <a:cs typeface="Palatino Linotype"/>
              </a:rPr>
              <a:t>.</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01 12.09.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1" y="3930316"/>
            <a:ext cx="3629634" cy="1617553"/>
          </a:xfrm>
          <a:prstGeom prst="rect">
            <a:avLst/>
          </a:prstGeom>
        </p:spPr>
      </p:pic>
      <p:pic>
        <p:nvPicPr>
          <p:cNvPr id="8" name="Picture 7" descr="Ekran Resmi 2017-08-01 12.14.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284778"/>
            <a:ext cx="3668829" cy="2017203"/>
          </a:xfrm>
          <a:prstGeom prst="rect">
            <a:avLst/>
          </a:prstGeom>
        </p:spPr>
      </p:pic>
      <p:sp>
        <p:nvSpPr>
          <p:cNvPr id="9" name="Content Placeholder 2"/>
          <p:cNvSpPr txBox="1">
            <a:spLocks/>
          </p:cNvSpPr>
          <p:nvPr/>
        </p:nvSpPr>
        <p:spPr>
          <a:xfrm>
            <a:off x="364435" y="3298231"/>
            <a:ext cx="3873353" cy="6320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2400" dirty="0" smtClean="0">
                <a:latin typeface="Palatino Linotype"/>
                <a:cs typeface="Palatino Linotype"/>
              </a:rPr>
              <a:t>Bireyin içinde bulunduğu örgütte yerine getirdiği fiziksel ve zihinsel çabaların tümüne iş denir. Örnek, İşletmecilik işi.</a:t>
            </a:r>
          </a:p>
          <a:p>
            <a:endParaRPr lang="en-US" dirty="0" smtClean="0"/>
          </a:p>
          <a:p>
            <a:endParaRPr lang="en-US" dirty="0" smtClean="0"/>
          </a:p>
          <a:p>
            <a:endParaRPr lang="en-US" dirty="0"/>
          </a:p>
        </p:txBody>
      </p:sp>
      <p:sp>
        <p:nvSpPr>
          <p:cNvPr id="10" name="Content Placeholder 2"/>
          <p:cNvSpPr txBox="1">
            <a:spLocks/>
          </p:cNvSpPr>
          <p:nvPr/>
        </p:nvSpPr>
        <p:spPr>
          <a:xfrm>
            <a:off x="362233" y="5499132"/>
            <a:ext cx="7724148" cy="721595"/>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dirty="0" smtClean="0">
                <a:latin typeface="Palatino Linotype"/>
                <a:cs typeface="Palatino Linotype"/>
              </a:rPr>
              <a:t>Bir eğitim sonucu bireyin elde etmiş olduğu bilgi, beceri ve yetkinliğe verilen unvana meslek denir. Örnek İşletmecilik mesleği.</a:t>
            </a:r>
          </a:p>
          <a:p>
            <a:endParaRPr lang="en-US" dirty="0" smtClean="0"/>
          </a:p>
          <a:p>
            <a:endParaRPr lang="en-US" dirty="0" smtClean="0"/>
          </a:p>
          <a:p>
            <a:endParaRPr lang="en-US" dirty="0"/>
          </a:p>
        </p:txBody>
      </p:sp>
    </p:spTree>
    <p:extLst>
      <p:ext uri="{BB962C8B-B14F-4D97-AF65-F5344CB8AC3E}">
        <p14:creationId xmlns:p14="http://schemas.microsoft.com/office/powerpoint/2010/main" val="1891345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İşgören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Örgüt</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Üyesi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Kimdir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600201"/>
            <a:ext cx="8229600" cy="2330115"/>
          </a:xfrm>
        </p:spPr>
        <p:txBody>
          <a:bodyPr>
            <a:normAutofit lnSpcReduction="10000"/>
          </a:bodyPr>
          <a:lstStyle/>
          <a:p>
            <a:pPr marL="0" indent="0" algn="just">
              <a:buNone/>
            </a:pPr>
            <a:r>
              <a:rPr lang="tr-TR" sz="2400" dirty="0">
                <a:latin typeface="Palatino Linotype"/>
                <a:cs typeface="Palatino Linotype"/>
              </a:rPr>
              <a:t>Örgütün amaç ve hedeflerini gerçekleştirmek üzere bir araya gelen bireylere </a:t>
            </a:r>
            <a:r>
              <a:rPr lang="tr-TR" sz="2400" dirty="0" err="1">
                <a:latin typeface="Palatino Linotype"/>
                <a:cs typeface="Palatino Linotype"/>
              </a:rPr>
              <a:t>işgören</a:t>
            </a:r>
            <a:r>
              <a:rPr lang="tr-TR" sz="2400" dirty="0">
                <a:latin typeface="Palatino Linotype"/>
                <a:cs typeface="Palatino Linotype"/>
              </a:rPr>
              <a:t> diğer bir ifade ile örgüt üyesi denir. </a:t>
            </a:r>
            <a:r>
              <a:rPr lang="tr-TR" sz="2400" dirty="0" err="1">
                <a:latin typeface="Palatino Linotype"/>
                <a:cs typeface="Palatino Linotype"/>
              </a:rPr>
              <a:t>İşgörenler</a:t>
            </a:r>
            <a:r>
              <a:rPr lang="tr-TR" sz="2400" dirty="0">
                <a:latin typeface="Palatino Linotype"/>
                <a:cs typeface="Palatino Linotype"/>
              </a:rPr>
              <a:t> içinde bulundukları örgütün birer üyesi olarak yüklendikleri görev ve sorumlulukları eksiksiz bir biçimde yerine getirmek için bir çaba harcarlar. Harcadıkları bu çabanın etkinliği örgütün amaç ve hedeflerine ulaşmada belirleyici bir rol oynamaktadır</a:t>
            </a:r>
            <a:r>
              <a:rPr lang="tr-TR" sz="2400" dirty="0" smtClean="0">
                <a:latin typeface="Palatino Linotype"/>
                <a:cs typeface="Palatino Linotype"/>
              </a:rPr>
              <a:t>.</a:t>
            </a:r>
          </a:p>
          <a:p>
            <a:pPr marL="0" indent="0">
              <a:buNone/>
            </a:pPr>
            <a:endParaRPr lang="tr-TR" dirty="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01 12.32.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 y="3922507"/>
            <a:ext cx="3031940" cy="2097816"/>
          </a:xfrm>
          <a:prstGeom prst="rect">
            <a:avLst/>
          </a:prstGeom>
        </p:spPr>
      </p:pic>
      <p:pic>
        <p:nvPicPr>
          <p:cNvPr id="8" name="Picture 7" descr="Ekran Resmi 2017-08-01 12.33.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587" y="3922714"/>
            <a:ext cx="3085413" cy="2096626"/>
          </a:xfrm>
          <a:prstGeom prst="rect">
            <a:avLst/>
          </a:prstGeom>
        </p:spPr>
      </p:pic>
      <p:pic>
        <p:nvPicPr>
          <p:cNvPr id="9" name="Picture 8" descr="Ekran Resmi 2017-08-01 12.32.47.png"/>
          <p:cNvPicPr>
            <a:picLocks/>
          </p:cNvPicPr>
          <p:nvPr/>
        </p:nvPicPr>
        <p:blipFill>
          <a:blip r:embed="rId5">
            <a:extLst>
              <a:ext uri="{28A0092B-C50C-407E-A947-70E740481C1C}">
                <a14:useLocalDpi xmlns:a14="http://schemas.microsoft.com/office/drawing/2010/main" val="0"/>
              </a:ext>
            </a:extLst>
          </a:blip>
          <a:stretch>
            <a:fillRect/>
          </a:stretch>
        </p:blipFill>
        <p:spPr>
          <a:xfrm>
            <a:off x="6039556" y="3923841"/>
            <a:ext cx="3132000" cy="2088000"/>
          </a:xfrm>
          <a:prstGeom prst="rect">
            <a:avLst/>
          </a:prstGeom>
        </p:spPr>
      </p:pic>
    </p:spTree>
    <p:extLst>
      <p:ext uri="{BB962C8B-B14F-4D97-AF65-F5344CB8AC3E}">
        <p14:creationId xmlns:p14="http://schemas.microsoft.com/office/powerpoint/2010/main" val="140030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731"/>
          </a:xfrm>
        </p:spPr>
        <p:txBody>
          <a:bodyPr>
            <a:normAutofit/>
          </a:bodyPr>
          <a:lstStyle/>
          <a:p>
            <a:pPr algn="l"/>
            <a:r>
              <a:rPr lang="en-US" sz="2700" b="1" dirty="0" err="1" smtClean="0">
                <a:solidFill>
                  <a:srgbClr val="002060"/>
                </a:solidFill>
                <a:latin typeface="Palatino Linotype"/>
                <a:cs typeface="Palatino Linotype"/>
              </a:rPr>
              <a:t>İşgörenlerin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Sınıflandırılması</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226043"/>
            <a:ext cx="1219200" cy="535354"/>
          </a:xfrm>
          <a:prstGeom prst="rect">
            <a:avLst/>
          </a:prstGeom>
        </p:spPr>
      </p:pic>
      <p:cxnSp>
        <p:nvCxnSpPr>
          <p:cNvPr id="6" name="Straight Connector 5"/>
          <p:cNvCxnSpPr/>
          <p:nvPr/>
        </p:nvCxnSpPr>
        <p:spPr>
          <a:xfrm flipV="1">
            <a:off x="457201" y="1052481"/>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98045"/>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796102390"/>
              </p:ext>
            </p:extLst>
          </p:nvPr>
        </p:nvGraphicFramePr>
        <p:xfrm>
          <a:off x="287534" y="1171309"/>
          <a:ext cx="8809514" cy="3287804"/>
        </p:xfrm>
        <a:graphic>
          <a:graphicData uri="http://schemas.openxmlformats.org/presentationml/2006/ole">
            <mc:AlternateContent xmlns:mc="http://schemas.openxmlformats.org/markup-compatibility/2006">
              <mc:Choice xmlns:v="urn:schemas-microsoft-com:vml" Requires="v">
                <p:oleObj spid="_x0000_s1060" name="Document" r:id="rId5" imgW="4648200" imgH="1968500" progId="Word.Document.12">
                  <p:embed/>
                </p:oleObj>
              </mc:Choice>
              <mc:Fallback>
                <p:oleObj name="Document" r:id="rId5" imgW="4648200" imgH="1968500" progId="Word.Document.12">
                  <p:embed/>
                  <p:pic>
                    <p:nvPicPr>
                      <p:cNvPr id="0" name=""/>
                      <p:cNvPicPr/>
                      <p:nvPr/>
                    </p:nvPicPr>
                    <p:blipFill>
                      <a:blip r:embed="rId6"/>
                      <a:stretch>
                        <a:fillRect/>
                      </a:stretch>
                    </p:blipFill>
                    <p:spPr>
                      <a:xfrm>
                        <a:off x="287534" y="1171309"/>
                        <a:ext cx="8809514" cy="3287804"/>
                      </a:xfrm>
                      <a:prstGeom prst="rect">
                        <a:avLst/>
                      </a:prstGeom>
                    </p:spPr>
                  </p:pic>
                </p:oleObj>
              </mc:Fallback>
            </mc:AlternateContent>
          </a:graphicData>
        </a:graphic>
      </p:graphicFrame>
      <p:pic>
        <p:nvPicPr>
          <p:cNvPr id="9" name="Picture 8" descr="Ekran Resmi 2017-08-01 12.39.5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332" y="4013772"/>
            <a:ext cx="4275667" cy="2223347"/>
          </a:xfrm>
          <a:prstGeom prst="rect">
            <a:avLst/>
          </a:prstGeom>
        </p:spPr>
      </p:pic>
      <p:pic>
        <p:nvPicPr>
          <p:cNvPr id="10" name="Picture 9" descr="Ekran Resmi 2017-08-01 12.39.0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5888" y="3999661"/>
            <a:ext cx="3880555" cy="2223347"/>
          </a:xfrm>
          <a:prstGeom prst="rect">
            <a:avLst/>
          </a:prstGeom>
        </p:spPr>
      </p:pic>
    </p:spTree>
    <p:extLst>
      <p:ext uri="{BB962C8B-B14F-4D97-AF65-F5344CB8AC3E}">
        <p14:creationId xmlns:p14="http://schemas.microsoft.com/office/powerpoint/2010/main" val="2982347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8CDFBA52-8924-4875-8F77-018A2332A8CD}" vid="{1D4D84F9-0274-47EC-81E0-496600AC042B}"/>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4251</TotalTime>
  <Words>1188</Words>
  <Application>Microsoft Office PowerPoint</Application>
  <PresentationFormat>Ekran Gösterisi (4:3)</PresentationFormat>
  <Paragraphs>111</Paragraphs>
  <Slides>18</Slides>
  <Notes>0</Notes>
  <HiddenSlides>0</HiddenSlides>
  <MMClips>0</MMClips>
  <ScaleCrop>false</ScaleCrop>
  <HeadingPairs>
    <vt:vector size="8" baseType="variant">
      <vt:variant>
        <vt:lpstr>Kullanılan Yazı Tipleri</vt:lpstr>
      </vt:variant>
      <vt:variant>
        <vt:i4>6</vt:i4>
      </vt:variant>
      <vt:variant>
        <vt:lpstr>Tema</vt:lpstr>
      </vt:variant>
      <vt:variant>
        <vt:i4>3</vt:i4>
      </vt:variant>
      <vt:variant>
        <vt:lpstr>Eklenmiş OLE Hizmet Programları</vt:lpstr>
      </vt:variant>
      <vt:variant>
        <vt:i4>1</vt:i4>
      </vt:variant>
      <vt:variant>
        <vt:lpstr>Slayt Başlıkları</vt:lpstr>
      </vt:variant>
      <vt:variant>
        <vt:i4>18</vt:i4>
      </vt:variant>
    </vt:vector>
  </HeadingPairs>
  <TitlesOfParts>
    <vt:vector size="28" baseType="lpstr">
      <vt:lpstr>ＭＳ Ｐゴシック</vt:lpstr>
      <vt:lpstr>Arial</vt:lpstr>
      <vt:lpstr>Calibri</vt:lpstr>
      <vt:lpstr>Palatino Linotype</vt:lpstr>
      <vt:lpstr>Trebuchet MS</vt:lpstr>
      <vt:lpstr>Wingdings</vt:lpstr>
      <vt:lpstr>Tema2</vt:lpstr>
      <vt:lpstr>1_Rics</vt:lpstr>
      <vt:lpstr>h.t.</vt:lpstr>
      <vt:lpstr>Document</vt:lpstr>
      <vt:lpstr>GGY207 Yönetim ve Organizasyon</vt:lpstr>
      <vt:lpstr>Yönetim ve Organizasyon</vt:lpstr>
      <vt:lpstr>İçindekiler</vt:lpstr>
      <vt:lpstr>Örgüt nedir?</vt:lpstr>
      <vt:lpstr>Size göre…</vt:lpstr>
      <vt:lpstr>Örgüt Çeşitleri nedir?</vt:lpstr>
      <vt:lpstr>İş ve Meslek nedir?</vt:lpstr>
      <vt:lpstr>İşgören (Örgüt Üyesi) Kimdir?</vt:lpstr>
      <vt:lpstr>İşgörenlerin Sınıflandırılması</vt:lpstr>
      <vt:lpstr>Örgütsel Yapı ve Dinamikler</vt:lpstr>
      <vt:lpstr>Görev Nedir?</vt:lpstr>
      <vt:lpstr>Rol Nedir?</vt:lpstr>
      <vt:lpstr>Ortam Nedir?</vt:lpstr>
      <vt:lpstr>Tutum ve Davranış Nedir?</vt:lpstr>
      <vt:lpstr>Size göre…</vt:lpstr>
      <vt:lpstr>Örgütsel Davranış Nedir?</vt:lpstr>
      <vt:lpstr>Örgütsel Amaç ve Hedefler</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33</cp:revision>
  <dcterms:created xsi:type="dcterms:W3CDTF">2017-07-29T12:11:26Z</dcterms:created>
  <dcterms:modified xsi:type="dcterms:W3CDTF">2020-03-04T14:13:06Z</dcterms:modified>
</cp:coreProperties>
</file>