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7" r:id="rId3"/>
    <p:sldId id="428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01" r:id="rId14"/>
    <p:sldId id="402" r:id="rId15"/>
    <p:sldId id="403" r:id="rId16"/>
    <p:sldId id="404" r:id="rId17"/>
    <p:sldId id="405" r:id="rId18"/>
    <p:sldId id="406" r:id="rId19"/>
    <p:sldId id="407" r:id="rId20"/>
    <p:sldId id="409" r:id="rId21"/>
    <p:sldId id="408" r:id="rId22"/>
    <p:sldId id="410" r:id="rId23"/>
    <p:sldId id="411" r:id="rId24"/>
    <p:sldId id="412" r:id="rId25"/>
    <p:sldId id="413" r:id="rId26"/>
    <p:sldId id="414" r:id="rId27"/>
    <p:sldId id="415" r:id="rId28"/>
    <p:sldId id="416" r:id="rId29"/>
    <p:sldId id="417" r:id="rId30"/>
    <p:sldId id="418" r:id="rId31"/>
    <p:sldId id="419" r:id="rId32"/>
    <p:sldId id="420" r:id="rId33"/>
    <p:sldId id="421" r:id="rId34"/>
    <p:sldId id="422" r:id="rId35"/>
    <p:sldId id="423" r:id="rId36"/>
    <p:sldId id="424" r:id="rId37"/>
    <p:sldId id="425" r:id="rId38"/>
    <p:sldId id="426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872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509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81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76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7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78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56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14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8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9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75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58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7C528-F262-4E62-99DE-CEB5E8B5A911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656D2-153B-4774-A4AF-685061B922D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80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br>
              <a:rPr lang="tr-TR" dirty="0" smtClean="0"/>
            </a:br>
            <a:r>
              <a:rPr lang="tr-TR" dirty="0" smtClean="0"/>
              <a:t>Temel Kavramlar ve İlkeler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2337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err="1" smtClean="0"/>
              <a:t>Sözeylemler</a:t>
            </a:r>
            <a:r>
              <a:rPr lang="tr-TR" dirty="0" smtClean="0"/>
              <a:t> (</a:t>
            </a:r>
            <a:r>
              <a:rPr lang="tr-TR" dirty="0" err="1" smtClean="0"/>
              <a:t>speech</a:t>
            </a:r>
            <a:r>
              <a:rPr lang="tr-TR" dirty="0" smtClean="0"/>
              <a:t> </a:t>
            </a:r>
            <a:r>
              <a:rPr lang="tr-TR" dirty="0" err="1" smtClean="0"/>
              <a:t>acts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a. Sizi karı koca ilan ediyorum</a:t>
            </a:r>
          </a:p>
          <a:p>
            <a:pPr lvl="1"/>
            <a:r>
              <a:rPr lang="tr-TR" dirty="0" smtClean="0"/>
              <a:t>b. Çıkarken kapıyı kapat.</a:t>
            </a:r>
          </a:p>
          <a:p>
            <a:pPr lvl="0"/>
            <a:r>
              <a:rPr lang="tr-TR" dirty="0" smtClean="0"/>
              <a:t>Anlatımsallık (</a:t>
            </a:r>
            <a:r>
              <a:rPr lang="tr-TR" dirty="0" err="1" smtClean="0"/>
              <a:t>expressivity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a. Seçkin dilbilimci</a:t>
            </a:r>
          </a:p>
          <a:p>
            <a:pPr lvl="1"/>
            <a:r>
              <a:rPr lang="tr-TR" dirty="0" smtClean="0"/>
              <a:t>b. Sarışın bomba</a:t>
            </a:r>
          </a:p>
          <a:p>
            <a:pPr lvl="0"/>
            <a:r>
              <a:rPr lang="tr-TR" dirty="0" smtClean="0"/>
              <a:t>Duygusal tepki (</a:t>
            </a:r>
            <a:r>
              <a:rPr lang="tr-TR" dirty="0" err="1" smtClean="0"/>
              <a:t>affect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a. Kes sesini!</a:t>
            </a:r>
          </a:p>
          <a:p>
            <a:pPr lvl="1"/>
            <a:r>
              <a:rPr lang="tr-TR" dirty="0" smtClean="0"/>
              <a:t>b. Sizi böldüğüm için çok özür dilerim, ama… </a:t>
            </a:r>
          </a:p>
          <a:p>
            <a:pPr lvl="0"/>
            <a:r>
              <a:rPr lang="tr-TR" dirty="0" smtClean="0"/>
              <a:t>Çerçeveler (</a:t>
            </a:r>
            <a:r>
              <a:rPr lang="tr-TR" dirty="0" err="1" smtClean="0"/>
              <a:t>frames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a. Memnun oldum.</a:t>
            </a:r>
          </a:p>
          <a:p>
            <a:pPr lvl="1"/>
            <a:r>
              <a:rPr lang="tr-TR" dirty="0" smtClean="0"/>
              <a:t>b. Bir varmış, bir yokmuş…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/>
              <a:t>Dilin bir sistem olduğuna ilişkin kanıt</a:t>
            </a:r>
          </a:p>
          <a:p>
            <a:pPr lvl="1"/>
            <a:r>
              <a:rPr lang="tr-TR" dirty="0" smtClean="0"/>
              <a:t>Sembolik birliktelikler, uzlaşımsal dilsel birimlerdir. </a:t>
            </a:r>
          </a:p>
          <a:p>
            <a:pPr lvl="2"/>
            <a:r>
              <a:rPr lang="tr-TR" dirty="0" smtClean="0"/>
              <a:t>Adam nalları dikti.</a:t>
            </a:r>
          </a:p>
          <a:p>
            <a:pPr lvl="2"/>
            <a:r>
              <a:rPr lang="tr-TR" dirty="0" smtClean="0"/>
              <a:t>Adam bayrağı dikti.</a:t>
            </a:r>
          </a:p>
          <a:p>
            <a:pPr lvl="2"/>
            <a:r>
              <a:rPr lang="tr-TR" dirty="0" smtClean="0"/>
              <a:t>Nallar adam tarafından dikildi.</a:t>
            </a:r>
          </a:p>
          <a:p>
            <a:pPr lvl="2"/>
            <a:r>
              <a:rPr lang="tr-TR" dirty="0" smtClean="0"/>
              <a:t>*Dikti adam nalları.</a:t>
            </a:r>
          </a:p>
          <a:p>
            <a:pPr lvl="2">
              <a:buNone/>
            </a:pPr>
            <a:endParaRPr lang="tr-TR" dirty="0" smtClean="0"/>
          </a:p>
          <a:p>
            <a:pPr lvl="2"/>
            <a:r>
              <a:rPr lang="tr-TR" dirty="0" smtClean="0"/>
              <a:t>A: Garson bey, bu sinek benim çorbamda ne yapıyor?</a:t>
            </a:r>
          </a:p>
          <a:p>
            <a:pPr lvl="2"/>
            <a:r>
              <a:rPr lang="tr-TR" dirty="0" smtClean="0"/>
              <a:t>B: Sanırım kurbağalama yüzüyor efendim. </a:t>
            </a:r>
          </a:p>
          <a:p>
            <a:r>
              <a:rPr lang="tr-TR" dirty="0" smtClean="0"/>
              <a:t>Sözcükler, onların anlamları ve uzlaşımsal örüntülerin nasıl düzenlendiği arasında sistematik bir ilişki var. </a:t>
            </a:r>
          </a:p>
          <a:p>
            <a:r>
              <a:rPr lang="tr-TR" dirty="0" smtClean="0"/>
              <a:t>Dilin sistematik bir yapısı var.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Düşüncenin sistematik yapısı</a:t>
            </a:r>
          </a:p>
          <a:p>
            <a:pPr lvl="1"/>
            <a:r>
              <a:rPr lang="tr-TR" dirty="0" smtClean="0"/>
              <a:t>Dilsel ifadeler, kavramsal sistemin yapısına dair kanıt sunar. </a:t>
            </a:r>
          </a:p>
          <a:p>
            <a:pPr lvl="1"/>
            <a:r>
              <a:rPr lang="tr-TR" dirty="0" smtClean="0"/>
              <a:t>Bunlar, dil örüntüleriyle yansıtılır. </a:t>
            </a:r>
          </a:p>
          <a:p>
            <a:pPr lvl="2"/>
            <a:r>
              <a:rPr lang="tr-TR" dirty="0" smtClean="0"/>
              <a:t>a. Yeni yıl hızla yaklaşıyor</a:t>
            </a:r>
          </a:p>
          <a:p>
            <a:pPr lvl="2"/>
            <a:r>
              <a:rPr lang="tr-TR" dirty="0" smtClean="0"/>
              <a:t>b. Sahip olduğumuz hisselerin sayısı artıyor.</a:t>
            </a:r>
          </a:p>
          <a:p>
            <a:pPr lvl="2"/>
            <a:r>
              <a:rPr lang="tr-TR" dirty="0" smtClean="0"/>
              <a:t>c. İşyerindeki elemanların birbirleriyle çok yakın arkadaşlıkları var.</a:t>
            </a:r>
          </a:p>
          <a:p>
            <a:pPr lvl="3"/>
            <a:r>
              <a:rPr lang="tr-TR" dirty="0" smtClean="0"/>
              <a:t>Örnekler, </a:t>
            </a:r>
            <a:r>
              <a:rPr lang="tr-TR" cap="small" dirty="0" smtClean="0"/>
              <a:t>zaman</a:t>
            </a:r>
            <a:r>
              <a:rPr lang="tr-TR" dirty="0" smtClean="0"/>
              <a:t> (a), </a:t>
            </a:r>
            <a:r>
              <a:rPr lang="tr-TR" cap="small" dirty="0" smtClean="0"/>
              <a:t>miktar</a:t>
            </a:r>
            <a:r>
              <a:rPr lang="tr-TR" dirty="0" smtClean="0"/>
              <a:t> (b) ve </a:t>
            </a:r>
            <a:r>
              <a:rPr lang="tr-TR" cap="small" dirty="0" smtClean="0"/>
              <a:t>duygusal yakinlik</a:t>
            </a:r>
            <a:r>
              <a:rPr lang="tr-TR" dirty="0" smtClean="0"/>
              <a:t> (c)kavramsal alanlarıyla ilgilidir.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dilbilimci ne yapar?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Bilişsel dilbilimciler, dilin doğasına ve yansıttığını düşündüğümüz kavramsal sisteme yönelik varsayımlar oluşturur.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dilbilimci ne çalışır 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 sisteminin altında yatan özellikleri ortaya çıkarmaya, betimlemeye ve </a:t>
            </a:r>
            <a:r>
              <a:rPr lang="tr-TR" b="1" dirty="0" smtClean="0"/>
              <a:t>modellemeye</a:t>
            </a:r>
            <a:r>
              <a:rPr lang="tr-TR" dirty="0" smtClean="0"/>
              <a:t> çalışırlar.  </a:t>
            </a:r>
          </a:p>
          <a:p>
            <a:pPr lvl="1"/>
            <a:r>
              <a:rPr lang="tr-TR" dirty="0" smtClean="0"/>
              <a:t>Dille - zihnin yapılanış ve </a:t>
            </a:r>
            <a:r>
              <a:rPr lang="tr-TR" dirty="0" err="1" smtClean="0"/>
              <a:t>örüntüleme</a:t>
            </a:r>
            <a:r>
              <a:rPr lang="tr-TR" dirty="0" smtClean="0"/>
              <a:t> biçimi </a:t>
            </a:r>
          </a:p>
          <a:p>
            <a:pPr lvl="1"/>
            <a:r>
              <a:rPr lang="tr-TR" dirty="0" smtClean="0"/>
              <a:t>Kavramsal yapı ve düzen arasındaki sistemli ilişki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 çalışır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bilişini ya da insan zihninin nasıl işlediğini anlamak için çalışırlar.</a:t>
            </a:r>
          </a:p>
          <a:p>
            <a:pPr lvl="1"/>
            <a:r>
              <a:rPr lang="tr-TR" dirty="0" smtClean="0"/>
              <a:t>Bu nedenle bilişsel bilimlerden (felsefe, psikoloji, sinirbilim, yapay zekâ) bir tanesidir. </a:t>
            </a:r>
          </a:p>
          <a:p>
            <a:pPr lvl="1"/>
            <a:r>
              <a:rPr lang="tr-TR" dirty="0" smtClean="0"/>
              <a:t>Her biri insan zihninin farklı özelliklerini betimler. </a:t>
            </a:r>
          </a:p>
          <a:p>
            <a:pPr lvl="1"/>
            <a:r>
              <a:rPr lang="tr-TR" dirty="0" smtClean="0"/>
              <a:t>BD, </a:t>
            </a:r>
            <a:r>
              <a:rPr lang="tr-TR" b="1" i="1" dirty="0" smtClean="0"/>
              <a:t>kavramsal organizasyonu </a:t>
            </a:r>
            <a:r>
              <a:rPr lang="tr-TR" dirty="0" smtClean="0"/>
              <a:t>yansıtan bir sistemdir.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Nasıl çalışır?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Modern dilbilimciler dilin kendine özgü anlattıklarına yoğunlaşır. </a:t>
            </a:r>
          </a:p>
          <a:p>
            <a:r>
              <a:rPr lang="tr-TR" dirty="0" smtClean="0"/>
              <a:t>Bilişsel dilbilimciler kullandıkları dil, dilin günlük olarak kullanıldığı “ham veri”dir. </a:t>
            </a:r>
          </a:p>
          <a:p>
            <a:r>
              <a:rPr lang="tr-TR" dirty="0" smtClean="0"/>
              <a:t>Bilişsel dilbilimciler dili betimler ve dilin nasıl oluştuğuna dair varsayımlar oluşturur.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Konuşucu sezgileri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 konuşucuları o dile ilişkin güçlü </a:t>
            </a:r>
            <a:r>
              <a:rPr lang="tr-TR" b="1" dirty="0" smtClean="0"/>
              <a:t>sezgilere</a:t>
            </a:r>
            <a:r>
              <a:rPr lang="tr-TR" dirty="0" smtClean="0"/>
              <a:t> sahiptir. </a:t>
            </a:r>
          </a:p>
          <a:p>
            <a:r>
              <a:rPr lang="tr-TR" dirty="0" smtClean="0"/>
              <a:t>Konuşucu sezgileri </a:t>
            </a:r>
            <a:r>
              <a:rPr lang="tr-TR" dirty="0" err="1" smtClean="0"/>
              <a:t>varolan</a:t>
            </a:r>
            <a:r>
              <a:rPr lang="tr-TR" dirty="0" smtClean="0"/>
              <a:t> sistem için bir pencere görevi yapar. </a:t>
            </a:r>
          </a:p>
          <a:p>
            <a:r>
              <a:rPr lang="tr-TR" dirty="0" smtClean="0"/>
              <a:t>Buna dayalı örüntüler, dile özgü modeller geliştirmeye yardım eder.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Birleşen tanıt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Bilişsel dilbilimde bir model, yalnızca dilsel bilgi anlatmamalı, bilişsel yapı ve düzenle uyumlu olmalıdır. 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dirty="0" smtClean="0"/>
              <a:t>Kedi arabanın üzerinde oturuyor.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dirty="0" smtClean="0"/>
              <a:t>Araba kedinin altında duruyor.</a:t>
            </a:r>
          </a:p>
          <a:p>
            <a:r>
              <a:rPr lang="tr-TR" dirty="0" smtClean="0"/>
              <a:t>Öne çıkan varlık (</a:t>
            </a:r>
            <a:r>
              <a:rPr lang="tr-TR" dirty="0" err="1" smtClean="0"/>
              <a:t>entity</a:t>
            </a:r>
            <a:r>
              <a:rPr lang="tr-TR" dirty="0" smtClean="0"/>
              <a:t>) </a:t>
            </a:r>
            <a:r>
              <a:rPr lang="tr-TR" cap="small" dirty="0" smtClean="0"/>
              <a:t>figür (</a:t>
            </a:r>
            <a:r>
              <a:rPr lang="tr-TR" cap="small" dirty="0" err="1" smtClean="0"/>
              <a:t>figure</a:t>
            </a:r>
            <a:r>
              <a:rPr lang="tr-TR" cap="small" dirty="0" smtClean="0"/>
              <a:t>)</a:t>
            </a:r>
            <a:endParaRPr lang="tr-TR" dirty="0" smtClean="0"/>
          </a:p>
          <a:p>
            <a:r>
              <a:rPr lang="tr-TR" dirty="0" smtClean="0"/>
              <a:t>Geri kalanına </a:t>
            </a:r>
            <a:r>
              <a:rPr lang="tr-TR" cap="small" dirty="0" smtClean="0"/>
              <a:t>zemin (</a:t>
            </a:r>
            <a:r>
              <a:rPr lang="tr-TR" cap="small" dirty="0" err="1" smtClean="0"/>
              <a:t>ground</a:t>
            </a:r>
            <a:r>
              <a:rPr lang="tr-TR" cap="small" dirty="0" smtClean="0"/>
              <a:t>)</a:t>
            </a:r>
            <a:r>
              <a:rPr lang="tr-TR" dirty="0" smtClean="0"/>
              <a:t> deriz</a:t>
            </a:r>
          </a:p>
          <a:p>
            <a:pPr lvl="1"/>
            <a:r>
              <a:rPr lang="tr-TR" dirty="0" smtClean="0"/>
              <a:t>İnsan beyni dikkati belli özelliklere göre yoğunlaştırır</a:t>
            </a:r>
          </a:p>
          <a:p>
            <a:pPr lvl="1"/>
            <a:r>
              <a:rPr lang="tr-TR" dirty="0" smtClean="0"/>
              <a:t>Çıkarımları odaklandığı nesneye göre kurar</a:t>
            </a:r>
          </a:p>
          <a:p>
            <a:pPr lvl="1"/>
            <a:r>
              <a:rPr lang="tr-TR" dirty="0" smtClean="0"/>
              <a:t>Kediye odaklanırız!</a:t>
            </a:r>
          </a:p>
          <a:p>
            <a:pPr lvl="2"/>
            <a:r>
              <a:rPr lang="tr-TR" u="sng" dirty="0" smtClean="0"/>
              <a:t>Dil bilgiyi çeşitli biçimlerde paketler</a:t>
            </a:r>
            <a:r>
              <a:rPr lang="tr-TR" dirty="0" smtClean="0"/>
              <a:t>.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dil bilmek ne demektir?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Bilişsel dilbilimcinin görevi, dili ve altında yatan sistemi ortaya koymaktır.</a:t>
            </a:r>
          </a:p>
          <a:p>
            <a:r>
              <a:rPr lang="tr-TR" dirty="0" err="1" smtClean="0"/>
              <a:t>Talmy</a:t>
            </a:r>
            <a:r>
              <a:rPr lang="tr-TR" dirty="0" smtClean="0"/>
              <a:t> (2000) bunu bilişsel sunumla (</a:t>
            </a:r>
            <a:r>
              <a:rPr lang="tr-TR" dirty="0" err="1" smtClean="0"/>
              <a:t>cognitive</a:t>
            </a:r>
            <a:r>
              <a:rPr lang="tr-TR" dirty="0" smtClean="0"/>
              <a:t> </a:t>
            </a:r>
            <a:r>
              <a:rPr lang="tr-TR" dirty="0" err="1" smtClean="0"/>
              <a:t>representation</a:t>
            </a:r>
            <a:r>
              <a:rPr lang="tr-TR" dirty="0" smtClean="0"/>
              <a:t>) açıklar. </a:t>
            </a:r>
          </a:p>
          <a:p>
            <a:pPr lvl="1"/>
            <a:r>
              <a:rPr lang="tr-TR" dirty="0" smtClean="0"/>
              <a:t>Sözlüksel (</a:t>
            </a:r>
            <a:r>
              <a:rPr lang="tr-TR" dirty="0" err="1" smtClean="0"/>
              <a:t>lexical</a:t>
            </a:r>
            <a:r>
              <a:rPr lang="tr-TR" dirty="0" smtClean="0"/>
              <a:t>) </a:t>
            </a:r>
          </a:p>
          <a:p>
            <a:pPr lvl="1"/>
            <a:r>
              <a:rPr lang="tr-TR" dirty="0" smtClean="0"/>
              <a:t>Dilbilgisel (</a:t>
            </a:r>
            <a:r>
              <a:rPr lang="tr-TR" dirty="0" err="1" smtClean="0"/>
              <a:t>grammatical</a:t>
            </a:r>
            <a:r>
              <a:rPr lang="tr-TR" dirty="0" smtClean="0"/>
              <a:t>) sunum.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dilbilim</a:t>
            </a:r>
            <a:r>
              <a:rPr lang="en-US" dirty="0" smtClean="0"/>
              <a:t>, 1980’li </a:t>
            </a:r>
            <a:r>
              <a:rPr lang="en-US" dirty="0" err="1" smtClean="0"/>
              <a:t>yıllardan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dilbilim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okuludur</a:t>
            </a:r>
            <a:r>
              <a:rPr lang="en-US" dirty="0" smtClean="0"/>
              <a:t>/</a:t>
            </a:r>
            <a:r>
              <a:rPr lang="en-US" dirty="0" err="1" smtClean="0"/>
              <a:t>ekolüdür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zihnin</a:t>
            </a:r>
            <a:r>
              <a:rPr lang="en-US" dirty="0" smtClean="0"/>
              <a:t> </a:t>
            </a:r>
            <a:r>
              <a:rPr lang="en-US" dirty="0" err="1" smtClean="0"/>
              <a:t>çalışılması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;</a:t>
            </a:r>
            <a:endParaRPr lang="tr-TR" dirty="0" smtClean="0"/>
          </a:p>
          <a:p>
            <a:pPr lvl="1"/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rolüne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err="1" smtClean="0"/>
              <a:t>kavramsal</a:t>
            </a:r>
            <a:r>
              <a:rPr lang="en-US" dirty="0" smtClean="0"/>
              <a:t> </a:t>
            </a:r>
            <a:r>
              <a:rPr lang="en-US" dirty="0" err="1" smtClean="0"/>
              <a:t>süreçlere</a:t>
            </a:r>
            <a:endParaRPr lang="tr-TR" dirty="0" smtClean="0"/>
          </a:p>
          <a:p>
            <a:pPr lvl="1"/>
            <a:r>
              <a:rPr lang="tr-TR" dirty="0" smtClean="0"/>
              <a:t>beden </a:t>
            </a:r>
            <a:r>
              <a:rPr lang="en-US" dirty="0" err="1" smtClean="0"/>
              <a:t>deneyimler</a:t>
            </a:r>
            <a:r>
              <a:rPr lang="tr-TR" dirty="0" smtClean="0"/>
              <a:t>in</a:t>
            </a:r>
            <a:r>
              <a:rPr lang="en-US" dirty="0" smtClean="0"/>
              <a:t>e</a:t>
            </a:r>
            <a:endParaRPr lang="tr-TR" dirty="0" smtClean="0"/>
          </a:p>
          <a:p>
            <a:pPr lvl="2"/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birbirleriyle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kesiştiklerine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verir</a:t>
            </a:r>
            <a:r>
              <a:rPr lang="en-US" dirty="0" smtClean="0"/>
              <a:t>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sunum (</a:t>
            </a:r>
            <a:r>
              <a:rPr lang="tr-TR" dirty="0" err="1" smtClean="0"/>
              <a:t>Talmy</a:t>
            </a:r>
            <a:r>
              <a:rPr lang="tr-TR" dirty="0" smtClean="0"/>
              <a:t>, 2000)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22872" y="2192357"/>
          <a:ext cx="8681292" cy="2655065"/>
        </p:xfrm>
        <a:graphic>
          <a:graphicData uri="http://schemas.openxmlformats.org/drawingml/2006/table">
            <a:tbl>
              <a:tblPr/>
              <a:tblGrid>
                <a:gridCol w="4252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5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Calibri"/>
                          <a:ea typeface="Calibri"/>
                          <a:cs typeface="Times New Roman"/>
                        </a:rPr>
                        <a:t>Sözlüksel alt sistem</a:t>
                      </a:r>
                      <a:endParaRPr lang="tr-T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Calibri"/>
                          <a:ea typeface="Calibri"/>
                          <a:cs typeface="Times New Roman"/>
                        </a:rPr>
                        <a:t>Dilbilgisel alt sistem</a:t>
                      </a:r>
                      <a:endParaRPr lang="tr-TR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25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-Açık sınıf; sözcük, biçimbirim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-İçerik işlevi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-Daha geniş bir set, değişime açık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-“Zengin” kavramlara yönelik ifadeler: insanlar, yerler, özellikler…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 Kapalı sınıf; sözcük, biçimbirim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-Yapı işlevi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-Daha küçük bir set; değişime kapalı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Calibri"/>
                          <a:ea typeface="Calibri"/>
                          <a:cs typeface="Times New Roman"/>
                        </a:rPr>
                        <a:t>-Şematik kavramlara yönelik ifadeler: zaman gönderimi, sayı, eski/yeni önerme, soru, düz tümce…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sunum (</a:t>
            </a:r>
            <a:r>
              <a:rPr lang="tr-TR" dirty="0" err="1" smtClean="0"/>
              <a:t>Talmy</a:t>
            </a:r>
            <a:r>
              <a:rPr lang="tr-TR" dirty="0" smtClean="0"/>
              <a:t>, 2000)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tr-TR" b="1" dirty="0" smtClean="0"/>
              <a:t>Bir</a:t>
            </a:r>
            <a:r>
              <a:rPr lang="tr-TR" dirty="0" smtClean="0"/>
              <a:t> avcı kaplan</a:t>
            </a:r>
            <a:r>
              <a:rPr lang="tr-TR" b="1" dirty="0" smtClean="0"/>
              <a:t>ları</a:t>
            </a:r>
            <a:r>
              <a:rPr lang="tr-TR" dirty="0" smtClean="0"/>
              <a:t> takip et</a:t>
            </a:r>
            <a:r>
              <a:rPr lang="tr-TR" b="1" dirty="0" smtClean="0"/>
              <a:t>ti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tr-TR" b="1" dirty="0" smtClean="0"/>
              <a:t>İki </a:t>
            </a:r>
            <a:r>
              <a:rPr lang="tr-TR" dirty="0" smtClean="0"/>
              <a:t>avcı kaplan</a:t>
            </a:r>
            <a:r>
              <a:rPr lang="tr-TR" b="1" dirty="0" smtClean="0"/>
              <a:t>ları</a:t>
            </a:r>
            <a:r>
              <a:rPr lang="tr-TR" dirty="0" smtClean="0"/>
              <a:t> takip ed</a:t>
            </a:r>
            <a:r>
              <a:rPr lang="tr-TR" b="1" dirty="0" smtClean="0"/>
              <a:t>er.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 smtClean="0"/>
              <a:t>Avcı kaplan</a:t>
            </a:r>
            <a:r>
              <a:rPr lang="tr-TR" b="1" dirty="0" smtClean="0"/>
              <a:t>ları</a:t>
            </a:r>
            <a:r>
              <a:rPr lang="tr-TR" dirty="0" smtClean="0"/>
              <a:t> takip et</a:t>
            </a:r>
            <a:r>
              <a:rPr lang="tr-TR" b="1" dirty="0" smtClean="0"/>
              <a:t>ti</a:t>
            </a:r>
            <a:r>
              <a:rPr lang="tr-TR" dirty="0" smtClean="0"/>
              <a:t> </a:t>
            </a:r>
            <a:r>
              <a:rPr lang="tr-TR" b="1" dirty="0" smtClean="0"/>
              <a:t>mi</a:t>
            </a:r>
            <a:r>
              <a:rPr lang="tr-TR" dirty="0" smtClean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 smtClean="0"/>
              <a:t>Avcı</a:t>
            </a:r>
            <a:r>
              <a:rPr lang="tr-TR" b="1" dirty="0" smtClean="0"/>
              <a:t>lar</a:t>
            </a:r>
            <a:r>
              <a:rPr lang="tr-TR" dirty="0" smtClean="0"/>
              <a:t> bir kaplan</a:t>
            </a:r>
            <a:r>
              <a:rPr lang="tr-TR" b="1" dirty="0" smtClean="0"/>
              <a:t>ı</a:t>
            </a:r>
            <a:r>
              <a:rPr lang="tr-TR" dirty="0" smtClean="0"/>
              <a:t> takip ed</a:t>
            </a:r>
            <a:r>
              <a:rPr lang="tr-TR" b="1" dirty="0" smtClean="0"/>
              <a:t>er</a:t>
            </a:r>
            <a:r>
              <a:rPr lang="tr-TR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 smtClean="0"/>
              <a:t>Güneş ışığı çatıları aydınlattı.</a:t>
            </a:r>
          </a:p>
          <a:p>
            <a:pPr marL="514350" indent="-514350">
              <a:buFont typeface="+mj-lt"/>
              <a:buAutoNum type="alphaLcPeriod"/>
            </a:pPr>
            <a:r>
              <a:rPr lang="tr-TR" dirty="0" smtClean="0"/>
              <a:t>Kitap öğrencileri aydınlattı.</a:t>
            </a:r>
          </a:p>
          <a:p>
            <a:pPr lvl="1"/>
            <a:r>
              <a:rPr lang="tr-TR" dirty="0" smtClean="0"/>
              <a:t>Düz tümce, soru tümcesi…vb</a:t>
            </a:r>
          </a:p>
          <a:p>
            <a:pPr lvl="1"/>
            <a:r>
              <a:rPr lang="tr-TR" dirty="0" smtClean="0"/>
              <a:t>Bağımlı biçimbirimler</a:t>
            </a:r>
          </a:p>
          <a:p>
            <a:pPr lvl="1"/>
            <a:r>
              <a:rPr lang="tr-TR" dirty="0" smtClean="0"/>
              <a:t>Zaman, sayı, eski/yeni bilgi, durumlar etkilenir. </a:t>
            </a:r>
          </a:p>
          <a:p>
            <a:pPr lvl="2"/>
            <a:r>
              <a:rPr lang="tr-TR" dirty="0" smtClean="0"/>
              <a:t>Dilbilgisel sınıf </a:t>
            </a:r>
            <a:r>
              <a:rPr lang="tr-TR" dirty="0" smtClean="0">
                <a:sym typeface="Wingdings" pitchFamily="2" charset="2"/>
              </a:rPr>
              <a:t> yapı işlevi</a:t>
            </a:r>
          </a:p>
          <a:p>
            <a:pPr lvl="2"/>
            <a:r>
              <a:rPr lang="tr-TR" dirty="0" smtClean="0">
                <a:sym typeface="Wingdings" pitchFamily="2" charset="2"/>
              </a:rPr>
              <a:t>Sözcüksel sınıf  içerik işlevi</a:t>
            </a:r>
            <a:endParaRPr lang="tr-TR" dirty="0" smtClean="0"/>
          </a:p>
          <a:p>
            <a:pPr lvl="1"/>
            <a:r>
              <a:rPr lang="tr-TR" dirty="0" smtClean="0"/>
              <a:t>Kapalı/açık sınıf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Dilbilimin Temel İlkeleri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Lakoff</a:t>
            </a:r>
            <a:r>
              <a:rPr lang="tr-TR" dirty="0" smtClean="0"/>
              <a:t> (1990)</a:t>
            </a:r>
          </a:p>
          <a:p>
            <a:pPr lvl="1"/>
            <a:r>
              <a:rPr lang="tr-TR" dirty="0" smtClean="0"/>
              <a:t>Genelleme ilkesi</a:t>
            </a:r>
          </a:p>
          <a:p>
            <a:pPr lvl="2"/>
            <a:r>
              <a:rPr lang="tr-TR" dirty="0" smtClean="0"/>
              <a:t>insan dilinin tüm özelliklerinden sorumlu genel ilkelerin nitelendirilmesi</a:t>
            </a:r>
          </a:p>
          <a:p>
            <a:pPr lvl="1"/>
            <a:r>
              <a:rPr lang="tr-TR" dirty="0" smtClean="0"/>
              <a:t>Bilişsellik ilkesi</a:t>
            </a:r>
          </a:p>
          <a:p>
            <a:pPr lvl="2"/>
            <a:r>
              <a:rPr lang="tr-TR" dirty="0" smtClean="0"/>
              <a:t>diğer disiplinlerin beyin ve zihinle ilgili sundukları ile dile özgü genel ilkeler arasında bağdaşan özellikler.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Dilin farklı özelliklerini belirleyen ortak yapılandırma ilkeleri bulunmaktadır. </a:t>
            </a:r>
          </a:p>
          <a:p>
            <a:r>
              <a:rPr lang="tr-TR" dirty="0" smtClean="0"/>
              <a:t>Dilbilimcinin önemli bir amacı bu ilkeleri betimlemektir</a:t>
            </a:r>
          </a:p>
          <a:p>
            <a:pPr lvl="1"/>
            <a:r>
              <a:rPr lang="tr-TR" dirty="0" smtClean="0"/>
              <a:t>Modern dilbilim </a:t>
            </a:r>
          </a:p>
          <a:p>
            <a:pPr lvl="2"/>
            <a:r>
              <a:rPr lang="tr-TR" dirty="0" smtClean="0"/>
              <a:t>dilin yapısını belirlemek için dili bileşenlerine ayırır. </a:t>
            </a:r>
          </a:p>
          <a:p>
            <a:pPr lvl="1"/>
            <a:r>
              <a:rPr lang="tr-TR" dirty="0" smtClean="0"/>
              <a:t>Bilişsel dilbilim</a:t>
            </a:r>
          </a:p>
          <a:p>
            <a:pPr lvl="2"/>
            <a:r>
              <a:rPr lang="tr-TR" dirty="0" smtClean="0"/>
              <a:t>bileşenlerin soyut olarak birbirinden farklı olduğunu öne sürer.</a:t>
            </a:r>
          </a:p>
          <a:p>
            <a:pPr lvl="3"/>
            <a:r>
              <a:rPr lang="tr-TR" dirty="0" smtClean="0"/>
              <a:t>Örn; sözdizimi sesbilimi de içerir.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Modüller ve alt sistemler birbirinden farklı biçimde düzenlenmez. Farklı dil bileşenlerinin paylaştığı </a:t>
            </a:r>
            <a:r>
              <a:rPr lang="tr-TR" dirty="0" err="1" smtClean="0"/>
              <a:t>özelliker</a:t>
            </a:r>
            <a:r>
              <a:rPr lang="tr-TR" dirty="0" smtClean="0"/>
              <a:t> üç başlık altında toplanır:</a:t>
            </a:r>
          </a:p>
          <a:p>
            <a:pPr lvl="1"/>
            <a:r>
              <a:rPr lang="tr-TR" dirty="0" err="1" smtClean="0"/>
              <a:t>Kategorileme</a:t>
            </a:r>
            <a:r>
              <a:rPr lang="tr-TR" dirty="0" smtClean="0"/>
              <a:t> (</a:t>
            </a:r>
            <a:r>
              <a:rPr lang="tr-TR" dirty="0" err="1" smtClean="0"/>
              <a:t>categorization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Çokanlamlılık (</a:t>
            </a:r>
            <a:r>
              <a:rPr lang="tr-TR" dirty="0" err="1" smtClean="0"/>
              <a:t>polysemy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Metafor (</a:t>
            </a:r>
            <a:r>
              <a:rPr lang="tr-TR" dirty="0" err="1" smtClean="0"/>
              <a:t>metaphor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Kategorileme</a:t>
            </a:r>
            <a:r>
              <a:rPr lang="tr-TR" dirty="0" smtClean="0"/>
              <a:t> (</a:t>
            </a:r>
            <a:r>
              <a:rPr lang="tr-TR" dirty="0" err="1" smtClean="0"/>
              <a:t>categorization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İnsanların kategorilerinin doğası </a:t>
            </a:r>
            <a:r>
              <a:rPr lang="tr-TR" b="1" dirty="0" smtClean="0"/>
              <a:t>belirsizdir (</a:t>
            </a:r>
            <a:r>
              <a:rPr lang="tr-TR" b="1" dirty="0" err="1" smtClean="0"/>
              <a:t>fuzzy</a:t>
            </a:r>
            <a:r>
              <a:rPr lang="tr-TR" b="1" dirty="0" smtClean="0"/>
              <a:t>).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Kategorideki bazı üyeler daha merkezi, bazı üyeler daha </a:t>
            </a:r>
            <a:r>
              <a:rPr lang="tr-TR" dirty="0" err="1" smtClean="0"/>
              <a:t>periferiktir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Merkeziliğin derecesi, o kategoriyle etkileşme biçimimize ve kategorideki varlığı (</a:t>
            </a:r>
            <a:r>
              <a:rPr lang="tr-TR" dirty="0" err="1" smtClean="0"/>
              <a:t>entity</a:t>
            </a:r>
            <a:r>
              <a:rPr lang="tr-TR" dirty="0" smtClean="0"/>
              <a:t>) nasıl sınıflandırdığımıza bağlıdır. </a:t>
            </a:r>
          </a:p>
          <a:p>
            <a:pPr lvl="2"/>
            <a:r>
              <a:rPr lang="tr-TR" dirty="0" smtClean="0"/>
              <a:t>Fincan? </a:t>
            </a:r>
          </a:p>
          <a:p>
            <a:pPr lvl="1"/>
            <a:r>
              <a:rPr lang="tr-TR" dirty="0" smtClean="0"/>
              <a:t>Kategoriler arasında </a:t>
            </a:r>
            <a:r>
              <a:rPr lang="tr-TR" b="1" dirty="0" smtClean="0"/>
              <a:t>aile benzerliği (</a:t>
            </a:r>
            <a:r>
              <a:rPr lang="tr-TR" b="1" dirty="0" err="1" smtClean="0"/>
              <a:t>family</a:t>
            </a:r>
            <a:r>
              <a:rPr lang="tr-TR" b="1" dirty="0" smtClean="0"/>
              <a:t> </a:t>
            </a:r>
            <a:r>
              <a:rPr lang="tr-TR" b="1" dirty="0" err="1" smtClean="0"/>
              <a:t>resemblence</a:t>
            </a:r>
            <a:r>
              <a:rPr lang="tr-TR" b="1" dirty="0" smtClean="0"/>
              <a:t>)</a:t>
            </a:r>
            <a:r>
              <a:rPr lang="tr-TR" dirty="0" smtClean="0"/>
              <a:t> bulunmaktadır. </a:t>
            </a:r>
          </a:p>
          <a:p>
            <a:pPr lvl="2"/>
            <a:r>
              <a:rPr lang="tr-TR" dirty="0" smtClean="0"/>
              <a:t>Bazı üyeler birbirine daha çok benzer.</a:t>
            </a:r>
          </a:p>
          <a:p>
            <a:r>
              <a:rPr lang="tr-TR" dirty="0" err="1" smtClean="0"/>
              <a:t>Formal</a:t>
            </a:r>
            <a:r>
              <a:rPr lang="tr-TR" dirty="0" smtClean="0"/>
              <a:t> dilbilime göre bir dilsel kategorideki öğelerin tümü o kategoriyi yansıtan aynı özelliklere sahiptir. Oysa kategoriler bulanık olabilir. </a:t>
            </a:r>
          </a:p>
          <a:p>
            <a:r>
              <a:rPr lang="tr-TR" dirty="0" smtClean="0"/>
              <a:t>Bu özellikler sadece nesnelere uyarlanmaz. </a:t>
            </a:r>
          </a:p>
          <a:p>
            <a:pPr lvl="1"/>
            <a:r>
              <a:rPr lang="tr-TR" dirty="0" smtClean="0"/>
              <a:t>Biçimbirimlere ve sözcüklere de uyarlanabilir.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Biçimbilimde </a:t>
            </a:r>
            <a:r>
              <a:rPr lang="tr-TR" i="1" dirty="0" err="1" smtClean="0"/>
              <a:t>kategorileme</a:t>
            </a:r>
            <a:endParaRPr lang="tr-TR" dirty="0" smtClean="0"/>
          </a:p>
          <a:p>
            <a:pPr lvl="1"/>
            <a:r>
              <a:rPr lang="tr-TR" dirty="0" smtClean="0"/>
              <a:t>İtalyanca küçültme eki: -</a:t>
            </a:r>
            <a:r>
              <a:rPr lang="tr-TR" dirty="0" err="1" smtClean="0"/>
              <a:t>ino</a:t>
            </a:r>
            <a:r>
              <a:rPr lang="tr-TR" dirty="0" smtClean="0"/>
              <a:t>, -</a:t>
            </a:r>
            <a:r>
              <a:rPr lang="tr-TR" dirty="0" err="1" smtClean="0"/>
              <a:t>etto</a:t>
            </a:r>
            <a:r>
              <a:rPr lang="tr-TR" dirty="0" smtClean="0"/>
              <a:t>, -</a:t>
            </a:r>
            <a:r>
              <a:rPr lang="tr-TR" dirty="0" err="1" smtClean="0"/>
              <a:t>ello</a:t>
            </a:r>
            <a:endParaRPr lang="tr-TR" dirty="0" smtClean="0"/>
          </a:p>
          <a:p>
            <a:pPr lvl="2"/>
            <a:r>
              <a:rPr lang="tr-TR" dirty="0" smtClean="0"/>
              <a:t>Daha küçük</a:t>
            </a:r>
          </a:p>
          <a:p>
            <a:pPr lvl="2"/>
            <a:r>
              <a:rPr lang="tr-TR" dirty="0" smtClean="0"/>
              <a:t>Duygu ön planda</a:t>
            </a:r>
          </a:p>
          <a:p>
            <a:pPr lvl="2"/>
            <a:r>
              <a:rPr lang="tr-TR" dirty="0" smtClean="0"/>
              <a:t>Zaman süreci, güç ya da ölçü</a:t>
            </a:r>
          </a:p>
          <a:p>
            <a:pPr lvl="2"/>
            <a:r>
              <a:rPr lang="tr-TR" dirty="0" smtClean="0"/>
              <a:t>Yoğunluk, miktar</a:t>
            </a:r>
          </a:p>
          <a:p>
            <a:pPr lvl="2"/>
            <a:r>
              <a:rPr lang="tr-TR" dirty="0" smtClean="0"/>
              <a:t>Kesintili süreç, düşük kalite</a:t>
            </a:r>
          </a:p>
          <a:p>
            <a:pPr lvl="1"/>
            <a:r>
              <a:rPr lang="tr-TR" dirty="0" err="1" smtClean="0"/>
              <a:t>İtalyanca’da</a:t>
            </a:r>
            <a:r>
              <a:rPr lang="tr-TR" dirty="0" smtClean="0"/>
              <a:t> küçültmenin tek anlamı yok</a:t>
            </a:r>
          </a:p>
          <a:p>
            <a:pPr lvl="1"/>
            <a:r>
              <a:rPr lang="tr-TR" dirty="0" smtClean="0"/>
              <a:t>Anlam kategorisi var</a:t>
            </a:r>
          </a:p>
          <a:p>
            <a:pPr lvl="1"/>
            <a:r>
              <a:rPr lang="tr-TR" dirty="0" smtClean="0"/>
              <a:t>Aile benzerliği içerir (boyutta azalma, miktarda kalitede azalma...)</a:t>
            </a:r>
          </a:p>
          <a:p>
            <a:pPr lvl="1"/>
            <a:r>
              <a:rPr lang="tr-TR" dirty="0" smtClean="0"/>
              <a:t>Kategoriler ilişkili bir biçim ve anlam seti içerir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Sözdiziminde </a:t>
            </a:r>
            <a:r>
              <a:rPr lang="tr-TR" i="1" dirty="0" err="1" smtClean="0"/>
              <a:t>kategorileme</a:t>
            </a:r>
            <a:endParaRPr lang="tr-TR" dirty="0" smtClean="0"/>
          </a:p>
          <a:p>
            <a:pPr lvl="1"/>
            <a:r>
              <a:rPr lang="tr-TR" dirty="0" smtClean="0"/>
              <a:t>Ad ve eylem kategorileri “belirsiz” görünüşler gösterebilir. </a:t>
            </a:r>
          </a:p>
          <a:p>
            <a:pPr lvl="1"/>
            <a:r>
              <a:rPr lang="tr-TR" dirty="0" smtClean="0"/>
              <a:t>Dilbilgisel kurallarda çeşitlilik vardır</a:t>
            </a:r>
          </a:p>
          <a:p>
            <a:pPr lvl="2"/>
            <a:r>
              <a:rPr lang="tr-TR" dirty="0" smtClean="0"/>
              <a:t>Geçişli eylemler –</a:t>
            </a:r>
            <a:r>
              <a:rPr lang="tr-TR" dirty="0" err="1" smtClean="0"/>
              <a:t>ebilmek</a:t>
            </a:r>
            <a:r>
              <a:rPr lang="tr-TR" dirty="0" smtClean="0"/>
              <a:t> yapısıyla değiştirilebilse de her zaman iyi yapılanmış tümceler elde edemeyiz. </a:t>
            </a:r>
          </a:p>
          <a:p>
            <a:pPr lvl="3"/>
            <a:r>
              <a:rPr lang="tr-TR" dirty="0" smtClean="0"/>
              <a:t>El yazısı okunabiliyor.</a:t>
            </a:r>
          </a:p>
          <a:p>
            <a:pPr lvl="3"/>
            <a:r>
              <a:rPr lang="tr-TR" dirty="0" smtClean="0"/>
              <a:t>El yazısı okunabilirdir.</a:t>
            </a:r>
          </a:p>
          <a:p>
            <a:pPr lvl="3"/>
            <a:r>
              <a:rPr lang="tr-TR" dirty="0" smtClean="0"/>
              <a:t>Ada haritada gösteriliyor.</a:t>
            </a:r>
          </a:p>
          <a:p>
            <a:pPr lvl="3"/>
            <a:r>
              <a:rPr lang="tr-TR" dirty="0" smtClean="0"/>
              <a:t>? Ada haritada gösterilebilirdir. </a:t>
            </a:r>
          </a:p>
          <a:p>
            <a:pPr lvl="3"/>
            <a:r>
              <a:rPr lang="tr-TR" dirty="0" smtClean="0"/>
              <a:t>Saatlerce durakta otobüsü bekledim.</a:t>
            </a:r>
          </a:p>
          <a:p>
            <a:pPr lvl="3"/>
            <a:r>
              <a:rPr lang="tr-TR" dirty="0" smtClean="0"/>
              <a:t>? Otobüs saatlerce beklenebilirdir.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Sesbilimde </a:t>
            </a:r>
            <a:r>
              <a:rPr lang="tr-TR" i="1" dirty="0" err="1" smtClean="0"/>
              <a:t>kategorileme</a:t>
            </a:r>
            <a:endParaRPr lang="tr-TR" dirty="0" smtClean="0"/>
          </a:p>
          <a:p>
            <a:pPr lvl="1"/>
            <a:r>
              <a:rPr lang="tr-TR" dirty="0" smtClean="0"/>
              <a:t>Ayırıcı özellikler /p/ ve /b/ çıkış yeri ve biçimi özelliklerine göre aynı.</a:t>
            </a:r>
          </a:p>
          <a:p>
            <a:pPr lvl="2"/>
            <a:r>
              <a:rPr lang="tr-TR" dirty="0" smtClean="0"/>
              <a:t>Ancak, ötümlülük bağlamında farklı (</a:t>
            </a:r>
            <a:r>
              <a:rPr lang="tr-TR" dirty="0" err="1" smtClean="0"/>
              <a:t>fuzzy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</a:t>
            </a:r>
            <a:r>
              <a:rPr lang="tr-TR" dirty="0" err="1" smtClean="0"/>
              <a:t>ilkelesi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Çokanlamlılık</a:t>
            </a:r>
            <a:endParaRPr lang="tr-TR" dirty="0" smtClean="0"/>
          </a:p>
          <a:p>
            <a:pPr lvl="1"/>
            <a:r>
              <a:rPr lang="tr-TR" dirty="0" err="1" smtClean="0"/>
              <a:t>Formal</a:t>
            </a:r>
            <a:r>
              <a:rPr lang="tr-TR" dirty="0" smtClean="0"/>
              <a:t> yaklaşıma göre sözcük anlambiliminin bir özelliğidir</a:t>
            </a:r>
          </a:p>
          <a:p>
            <a:pPr lvl="1"/>
            <a:r>
              <a:rPr lang="tr-TR" dirty="0" smtClean="0"/>
              <a:t>Bilişsel dilbilime göre sözcük anlamıyla sınırlı değildir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smtClean="0"/>
              <a:t>Resim kanepenin üzerinde. (</a:t>
            </a:r>
            <a:r>
              <a:rPr lang="tr-TR" cap="small" dirty="0" err="1" smtClean="0"/>
              <a:t>yukarisinda</a:t>
            </a:r>
            <a:r>
              <a:rPr lang="tr-TR" cap="small" dirty="0" smtClean="0"/>
              <a:t>)</a:t>
            </a:r>
            <a:endParaRPr lang="tr-TR" dirty="0" smtClean="0"/>
          </a:p>
          <a:p>
            <a:pPr marL="1371600" lvl="2" indent="-457200">
              <a:buFont typeface="+mj-lt"/>
              <a:buAutoNum type="alphaLcPeriod"/>
            </a:pPr>
            <a:r>
              <a:rPr lang="tr-TR" dirty="0" smtClean="0"/>
              <a:t>Resim duvarın üzerinde. (</a:t>
            </a:r>
            <a:r>
              <a:rPr lang="tr-TR" cap="small" dirty="0" err="1" smtClean="0"/>
              <a:t>kapliyor</a:t>
            </a:r>
            <a:r>
              <a:rPr lang="tr-TR" dirty="0" smtClean="0"/>
              <a:t>)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smtClean="0"/>
              <a:t>Üzerimde garip bir gücü var. (</a:t>
            </a:r>
            <a:r>
              <a:rPr lang="tr-TR" cap="small" dirty="0" smtClean="0"/>
              <a:t>kontrol</a:t>
            </a:r>
            <a:r>
              <a:rPr lang="tr-TR" dirty="0" smtClean="0"/>
              <a:t>) </a:t>
            </a:r>
          </a:p>
          <a:p>
            <a:pPr marL="1828800" lvl="3" indent="-457200"/>
            <a:r>
              <a:rPr lang="tr-TR" dirty="0" smtClean="0"/>
              <a:t>Her bir anlam farklı, ancak hepsi tek bir “yukarısında” anlamından türer.</a:t>
            </a:r>
          </a:p>
          <a:p>
            <a:pPr marL="1371600" lvl="2" indent="-457200">
              <a:buFont typeface="+mj-lt"/>
              <a:buAutoNum type="alphaLcPeriod"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 dil içindir. </a:t>
            </a:r>
          </a:p>
          <a:p>
            <a:pPr lvl="1"/>
            <a:r>
              <a:rPr lang="tr-TR" dirty="0" smtClean="0"/>
              <a:t>Sistematiklik </a:t>
            </a:r>
          </a:p>
          <a:p>
            <a:pPr lvl="1"/>
            <a:r>
              <a:rPr lang="tr-TR" dirty="0" smtClean="0"/>
              <a:t>Dilin yapısı</a:t>
            </a:r>
          </a:p>
          <a:p>
            <a:pPr lvl="1"/>
            <a:r>
              <a:rPr lang="tr-TR" dirty="0" smtClean="0"/>
              <a:t>İşlevleri </a:t>
            </a:r>
          </a:p>
          <a:p>
            <a:pPr lvl="2"/>
            <a:r>
              <a:rPr lang="tr-TR" dirty="0" smtClean="0"/>
              <a:t>Düşünce örüntüleri.</a:t>
            </a:r>
          </a:p>
          <a:p>
            <a:pPr lvl="2"/>
            <a:r>
              <a:rPr lang="tr-TR" dirty="0" smtClean="0"/>
              <a:t>Kavramlaştırma örüntüleri.  </a:t>
            </a:r>
          </a:p>
          <a:p>
            <a:pPr lvl="2"/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 smtClean="0"/>
              <a:t>Biçimbilimde çokanlamlılık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İngilizcedeki kılıcı –er soneki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err="1" smtClean="0"/>
              <a:t>teacher</a:t>
            </a:r>
            <a:r>
              <a:rPr lang="tr-TR" dirty="0" smtClean="0"/>
              <a:t> – kılıcı eylemin belirlediği işi yapıyor 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err="1" smtClean="0"/>
              <a:t>villager</a:t>
            </a:r>
            <a:r>
              <a:rPr lang="tr-TR" dirty="0" smtClean="0"/>
              <a:t> – belli bir yerde yaşayan insan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err="1" smtClean="0"/>
              <a:t>toaster</a:t>
            </a:r>
            <a:r>
              <a:rPr lang="tr-TR" dirty="0" smtClean="0"/>
              <a:t> – bir ürünün eylem tarafından belirlenen yeteneği sergilemesi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err="1" smtClean="0"/>
              <a:t>best</a:t>
            </a:r>
            <a:r>
              <a:rPr lang="tr-TR" dirty="0" smtClean="0"/>
              <a:t>-seller – bir ürününü eylem tarafından belirlenen niteliğe sahip olması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Türkçedeki –</a:t>
            </a:r>
            <a:r>
              <a:rPr lang="tr-TR" dirty="0" err="1" smtClean="0"/>
              <a:t>Ik</a:t>
            </a:r>
            <a:r>
              <a:rPr lang="tr-TR" dirty="0" smtClean="0"/>
              <a:t> soneki</a:t>
            </a:r>
          </a:p>
          <a:p>
            <a:pPr lvl="2"/>
            <a:r>
              <a:rPr lang="tr-TR" dirty="0" smtClean="0"/>
              <a:t>kırık – kırdığın şey (kılıcı bağımlı)</a:t>
            </a:r>
          </a:p>
          <a:p>
            <a:pPr lvl="2"/>
            <a:r>
              <a:rPr lang="tr-TR" dirty="0" smtClean="0"/>
              <a:t>kesik – kestiğin şey (kılıcı bağımlı)</a:t>
            </a:r>
          </a:p>
          <a:p>
            <a:pPr lvl="2"/>
            <a:r>
              <a:rPr lang="tr-TR" dirty="0" smtClean="0"/>
              <a:t>kopuk – kopan şey (bilinci dışında yapılıyor)</a:t>
            </a:r>
          </a:p>
          <a:p>
            <a:pPr lvl="2"/>
            <a:r>
              <a:rPr lang="tr-TR" dirty="0" smtClean="0"/>
              <a:t>düşük</a:t>
            </a:r>
          </a:p>
          <a:p>
            <a:pPr lvl="2"/>
            <a:r>
              <a:rPr lang="tr-TR" dirty="0" smtClean="0"/>
              <a:t>batık </a:t>
            </a:r>
          </a:p>
          <a:p>
            <a:pPr lvl="3"/>
            <a:r>
              <a:rPr lang="tr-TR" dirty="0" smtClean="0"/>
              <a:t>EKLER AYNI AMA ANLAM FARKLILIKLARI VAR (1) DE HEPSİ YETENEK EKLİYOR (2)DE KILICININ ROLÜNÜ BELİRLİYOR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Büyük?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Büyük oda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Büyük aile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Büyük çile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Büyük adam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Metafor </a:t>
            </a:r>
          </a:p>
          <a:p>
            <a:pPr lvl="1"/>
            <a:r>
              <a:rPr lang="tr-TR" dirty="0" smtClean="0"/>
              <a:t>İnsan dilinin merkezi özelliklerinden biridir. </a:t>
            </a:r>
          </a:p>
          <a:p>
            <a:pPr lvl="1"/>
            <a:r>
              <a:rPr lang="tr-TR" dirty="0" smtClean="0"/>
              <a:t>En önemli özelliklerinden biri, anlam genişlemesidir. </a:t>
            </a:r>
          </a:p>
          <a:p>
            <a:pPr lvl="1"/>
            <a:r>
              <a:rPr lang="tr-TR" dirty="0" smtClean="0"/>
              <a:t>Bir kavramsal alanın başka kavramsal alan bağlamında kavramlaştırılması</a:t>
            </a:r>
          </a:p>
          <a:p>
            <a:pPr lvl="1"/>
            <a:r>
              <a:rPr lang="tr-TR" dirty="0" smtClean="0"/>
              <a:t>Yeni anlam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Genelleme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Metafor </a:t>
            </a:r>
          </a:p>
          <a:p>
            <a:pPr lvl="1"/>
            <a:r>
              <a:rPr lang="tr-TR" dirty="0" smtClean="0"/>
              <a:t>“Adamın üzerimde garip bir gücü var” </a:t>
            </a:r>
          </a:p>
          <a:p>
            <a:pPr lvl="1"/>
            <a:r>
              <a:rPr lang="tr-TR" dirty="0" smtClean="0"/>
              <a:t>İşin üstündeyim.</a:t>
            </a:r>
          </a:p>
          <a:p>
            <a:pPr lvl="1"/>
            <a:r>
              <a:rPr lang="tr-TR" dirty="0" smtClean="0"/>
              <a:t>Gücünün zirvesinde.</a:t>
            </a:r>
          </a:p>
          <a:p>
            <a:pPr lvl="1"/>
            <a:r>
              <a:rPr lang="tr-TR" dirty="0" smtClean="0"/>
              <a:t>Gücünü bu atamalarla arttırdı.</a:t>
            </a:r>
          </a:p>
          <a:p>
            <a:pPr lvl="2"/>
            <a:r>
              <a:rPr lang="tr-TR" cap="small" dirty="0" smtClean="0"/>
              <a:t>güç/kontrol </a:t>
            </a:r>
            <a:r>
              <a:rPr lang="tr-TR" cap="small" dirty="0" err="1" smtClean="0"/>
              <a:t>yukaridadir</a:t>
            </a:r>
            <a:endParaRPr lang="tr-TR" cap="small" dirty="0" smtClean="0"/>
          </a:p>
          <a:p>
            <a:pPr lvl="3"/>
            <a:r>
              <a:rPr lang="tr-TR" dirty="0" smtClean="0"/>
              <a:t>Güç ya da kontrol yukarı doğu bir hareketi işaret eder. </a:t>
            </a:r>
          </a:p>
          <a:p>
            <a:pPr lvl="3"/>
            <a:r>
              <a:rPr lang="tr-TR" dirty="0" smtClean="0"/>
              <a:t>Güç ya da kontrol kaybı aşağı doğru bir hareketi işaret eder.</a:t>
            </a:r>
          </a:p>
          <a:p>
            <a:pPr lvl="1"/>
            <a:r>
              <a:rPr lang="tr-TR" dirty="0" smtClean="0"/>
              <a:t>Gücü inişe geçti.</a:t>
            </a:r>
          </a:p>
          <a:p>
            <a:pPr lvl="1"/>
            <a:r>
              <a:rPr lang="tr-TR" dirty="0" smtClean="0"/>
              <a:t>Adam kontrolüm altında. </a:t>
            </a:r>
          </a:p>
          <a:p>
            <a:pPr lvl="1"/>
            <a:r>
              <a:rPr lang="tr-TR" dirty="0" smtClean="0"/>
              <a:t>Şirkette çok aşağılarda yer alıyor.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Bilişsellik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Dilsel yapı ve organizasyon, diğer biliş özelliklerinden farklıdır</a:t>
            </a:r>
          </a:p>
          <a:p>
            <a:pPr lvl="1"/>
            <a:r>
              <a:rPr lang="tr-TR" dirty="0" smtClean="0"/>
              <a:t>Dikkat</a:t>
            </a:r>
          </a:p>
          <a:p>
            <a:pPr lvl="1"/>
            <a:r>
              <a:rPr lang="tr-TR" dirty="0" err="1" smtClean="0"/>
              <a:t>Kategorileme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Metafor daha genel bilişsel işlevleri yansıtır.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Bilişsellik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Bilişsel olarak dikkatimizi bir yerden alıp başka yere odaklayabiliriz. </a:t>
            </a:r>
          </a:p>
          <a:p>
            <a:r>
              <a:rPr lang="tr-TR" dirty="0" smtClean="0"/>
              <a:t>Dil, dilsel olarak kodlanan sahnenin belirli özelliklerine odaklanma olanağı sunar. </a:t>
            </a:r>
          </a:p>
          <a:p>
            <a:r>
              <a:rPr lang="tr-TR" dirty="0" smtClean="0"/>
              <a:t>Dilin sunduğu sahnenin belli özelliklerini gösteren dilbilgisel yapılar.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Bilişsellik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 çocuğun tekmelediği vazo sahnesi.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Çocuk vazoyu tekmeler.</a:t>
            </a:r>
          </a:p>
          <a:p>
            <a:pPr marL="1371600" lvl="2" indent="-457200"/>
            <a:r>
              <a:rPr lang="tr-TR" dirty="0" smtClean="0"/>
              <a:t>Eylem zinciri dikkat sınırımızda</a:t>
            </a:r>
          </a:p>
          <a:p>
            <a:pPr marL="1371600" lvl="2" indent="-457200"/>
            <a:r>
              <a:rPr lang="tr-TR" dirty="0" smtClean="0"/>
              <a:t>Etken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Vazo tekmelenir.</a:t>
            </a:r>
          </a:p>
          <a:p>
            <a:pPr marL="1371600" lvl="2" indent="-457200"/>
            <a:r>
              <a:rPr lang="tr-TR" dirty="0" smtClean="0"/>
              <a:t>Dikkat etkilenende, edilgen </a:t>
            </a:r>
          </a:p>
          <a:p>
            <a:pPr marL="1371600" lvl="2" indent="-457200"/>
            <a:r>
              <a:rPr lang="tr-TR" dirty="0" smtClean="0"/>
              <a:t>Eylemin ortaya çıkması için kılıcı gerek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Vazo küçük parçalara ayrılır.</a:t>
            </a:r>
          </a:p>
          <a:p>
            <a:pPr marL="1371600" lvl="2" indent="-457200"/>
            <a:r>
              <a:rPr lang="tr-TR" dirty="0" smtClean="0"/>
              <a:t>Vazonun durumundaki değişiklik</a:t>
            </a:r>
          </a:p>
          <a:p>
            <a:pPr marL="1371600" lvl="2" indent="-457200"/>
            <a:r>
              <a:rPr lang="tr-TR" dirty="0" smtClean="0"/>
              <a:t>İçsel değişim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 smtClean="0"/>
              <a:t>Vazo parça parçadır. </a:t>
            </a:r>
          </a:p>
          <a:p>
            <a:pPr marL="1371600" lvl="2" indent="-457200"/>
            <a:r>
              <a:rPr lang="tr-TR" dirty="0" smtClean="0"/>
              <a:t>Durumu kodlamak için</a:t>
            </a:r>
          </a:p>
          <a:p>
            <a:pPr marL="1828800" lvl="3" indent="-457200"/>
            <a:r>
              <a:rPr lang="tr-TR" dirty="0" smtClean="0"/>
              <a:t>DİLSEL ORGANİZASYONDAN DAHA GENEL BİR YETENEĞİ YANSITIR </a:t>
            </a:r>
            <a:r>
              <a:rPr lang="tr-TR" dirty="0" smtClean="0">
                <a:sym typeface="Wingdings" pitchFamily="2" charset="2"/>
              </a:rPr>
              <a:t> DİKKAT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Bilişsellik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Kategorileme</a:t>
            </a:r>
            <a:endParaRPr lang="tr-TR" dirty="0" smtClean="0"/>
          </a:p>
          <a:p>
            <a:pPr lvl="1"/>
            <a:r>
              <a:rPr lang="tr-TR" dirty="0" smtClean="0"/>
              <a:t>Varlıklar (</a:t>
            </a:r>
            <a:r>
              <a:rPr lang="tr-TR" dirty="0" err="1" smtClean="0"/>
              <a:t>entity</a:t>
            </a:r>
            <a:r>
              <a:rPr lang="tr-TR" dirty="0" smtClean="0"/>
              <a:t>) daha çok ya da daha az temsil edici üyeler içerebilir.</a:t>
            </a:r>
          </a:p>
          <a:p>
            <a:pPr lvl="1"/>
            <a:r>
              <a:rPr lang="tr-TR" dirty="0" smtClean="0"/>
              <a:t>Bu tek bir ölçütü değil, aile benzerliği içeren bir üye setini işaret eder.</a:t>
            </a:r>
          </a:p>
          <a:p>
            <a:pPr lvl="1"/>
            <a:r>
              <a:rPr lang="tr-TR" dirty="0" smtClean="0"/>
              <a:t>İnsan zihninin ürettiği kategoriler seti temiz ve düzenlidir. </a:t>
            </a:r>
          </a:p>
          <a:p>
            <a:pPr lvl="1"/>
            <a:r>
              <a:rPr lang="tr-TR" dirty="0" smtClean="0"/>
              <a:t>Bu düzene rağmen dilde belirsiz (</a:t>
            </a:r>
            <a:r>
              <a:rPr lang="tr-TR" dirty="0" err="1" smtClean="0"/>
              <a:t>fuzzy</a:t>
            </a:r>
            <a:r>
              <a:rPr lang="tr-TR" dirty="0" smtClean="0"/>
              <a:t>) kategoriler vardır. </a:t>
            </a:r>
          </a:p>
          <a:p>
            <a:pPr lvl="1"/>
            <a:r>
              <a:rPr lang="tr-TR" cap="all" dirty="0" smtClean="0"/>
              <a:t>Bilişsel çerçevede de </a:t>
            </a:r>
            <a:r>
              <a:rPr lang="tr-TR" cap="all" dirty="0" err="1" smtClean="0"/>
              <a:t>kategorileme</a:t>
            </a:r>
            <a:r>
              <a:rPr lang="tr-TR" cap="all" dirty="0" smtClean="0"/>
              <a:t> ayni özelliklere sahiptir.</a:t>
            </a:r>
          </a:p>
          <a:p>
            <a:pPr lvl="1">
              <a:buNone/>
            </a:pPr>
            <a:r>
              <a:rPr lang="tr-TR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Bilişsellik ilkesi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Metafor </a:t>
            </a:r>
            <a:endParaRPr lang="tr-TR" dirty="0" smtClean="0"/>
          </a:p>
          <a:p>
            <a:pPr lvl="1"/>
            <a:r>
              <a:rPr lang="tr-TR" dirty="0" err="1" smtClean="0"/>
              <a:t>Lakoff</a:t>
            </a:r>
            <a:r>
              <a:rPr lang="tr-TR" dirty="0" smtClean="0"/>
              <a:t> ve Johnson (1980, 1999)</a:t>
            </a:r>
          </a:p>
          <a:p>
            <a:pPr lvl="2"/>
            <a:r>
              <a:rPr lang="tr-TR" dirty="0" smtClean="0"/>
              <a:t>Dilsel değil kavramsal bir durumdur. </a:t>
            </a:r>
          </a:p>
          <a:p>
            <a:pPr lvl="2"/>
            <a:r>
              <a:rPr lang="tr-TR" dirty="0" smtClean="0"/>
              <a:t>Dil – düşünce </a:t>
            </a:r>
          </a:p>
          <a:p>
            <a:pPr lvl="1"/>
            <a:r>
              <a:rPr lang="tr-TR" cap="small" dirty="0" smtClean="0"/>
              <a:t>kontrol </a:t>
            </a:r>
            <a:r>
              <a:rPr lang="tr-TR" cap="small" dirty="0" err="1" smtClean="0"/>
              <a:t>yukaridadir</a:t>
            </a:r>
            <a:endParaRPr lang="tr-TR" dirty="0" smtClean="0"/>
          </a:p>
          <a:p>
            <a:pPr marL="1371600" lvl="2" indent="-457200">
              <a:buFont typeface="+mj-lt"/>
              <a:buAutoNum type="alphaLcPeriod"/>
            </a:pPr>
            <a:r>
              <a:rPr lang="tr-TR" dirty="0" smtClean="0"/>
              <a:t>Bakalım bu yılki seçimlerde başımıza kim gelecek.  </a:t>
            </a:r>
          </a:p>
          <a:p>
            <a:pPr marL="1371600" lvl="2" indent="-457200">
              <a:buFont typeface="+mj-lt"/>
              <a:buAutoNum type="alphaLcPeriod"/>
            </a:pPr>
            <a:r>
              <a:rPr lang="tr-TR" dirty="0" smtClean="0"/>
              <a:t>Öğretmenler göreve ilk başladıklarında maaşlarını en alt kademeden alır.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Günlük yaşamımızda dili ne için kullanırız?</a:t>
            </a:r>
          </a:p>
          <a:p>
            <a:pPr lvl="1"/>
            <a:r>
              <a:rPr lang="tr-TR" dirty="0" smtClean="0"/>
              <a:t>Kodlama (</a:t>
            </a:r>
            <a:r>
              <a:rPr lang="tr-TR" dirty="0" err="1" smtClean="0"/>
              <a:t>encoding</a:t>
            </a:r>
            <a:r>
              <a:rPr lang="tr-TR" dirty="0" smtClean="0"/>
              <a:t>) ve aktarma (</a:t>
            </a:r>
            <a:r>
              <a:rPr lang="tr-TR" dirty="0" err="1" smtClean="0"/>
              <a:t>transmitting</a:t>
            </a:r>
            <a:r>
              <a:rPr lang="tr-TR" dirty="0" smtClean="0"/>
              <a:t>). </a:t>
            </a:r>
          </a:p>
          <a:p>
            <a:pPr lvl="1"/>
            <a:r>
              <a:rPr lang="tr-TR" dirty="0" smtClean="0"/>
              <a:t>İki işlevle ilişkilidir</a:t>
            </a:r>
          </a:p>
          <a:p>
            <a:pPr lvl="2"/>
            <a:r>
              <a:rPr lang="tr-TR" dirty="0" smtClean="0"/>
              <a:t>Sembolik (</a:t>
            </a:r>
            <a:r>
              <a:rPr lang="tr-TR" dirty="0" err="1" smtClean="0"/>
              <a:t>symbolic</a:t>
            </a:r>
            <a:r>
              <a:rPr lang="tr-TR" dirty="0" smtClean="0"/>
              <a:t>) ve etkileşimsel (</a:t>
            </a:r>
            <a:r>
              <a:rPr lang="tr-TR" dirty="0" err="1" smtClean="0"/>
              <a:t>interactive</a:t>
            </a:r>
            <a:r>
              <a:rPr lang="tr-TR" dirty="0" smtClean="0"/>
              <a:t>) işlev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Dilin sembolik işlevi</a:t>
            </a:r>
          </a:p>
          <a:p>
            <a:pPr lvl="1"/>
            <a:r>
              <a:rPr lang="tr-TR" dirty="0" smtClean="0"/>
              <a:t>Dilsel semboller: küçük dil birimleri</a:t>
            </a:r>
          </a:p>
          <a:p>
            <a:pPr lvl="2"/>
            <a:r>
              <a:rPr lang="tr-TR" dirty="0" smtClean="0"/>
              <a:t>-lük</a:t>
            </a:r>
          </a:p>
          <a:p>
            <a:pPr lvl="2"/>
            <a:r>
              <a:rPr lang="tr-TR" dirty="0" smtClean="0"/>
              <a:t>Koş, kedi, yarın</a:t>
            </a:r>
          </a:p>
          <a:p>
            <a:pPr lvl="2"/>
            <a:r>
              <a:rPr lang="tr-TR" dirty="0" smtClean="0"/>
              <a:t>“Bu derste bilişsel dilbilimin temel kavramlarını tartışıyoruz.”</a:t>
            </a:r>
          </a:p>
          <a:p>
            <a:pPr lvl="2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Sembolik birliktelik (</a:t>
            </a:r>
            <a:r>
              <a:rPr lang="tr-TR" dirty="0" err="1" smtClean="0"/>
              <a:t>symbolic</a:t>
            </a:r>
            <a:r>
              <a:rPr lang="tr-TR" dirty="0" smtClean="0"/>
              <a:t> </a:t>
            </a:r>
            <a:r>
              <a:rPr lang="tr-TR" dirty="0" err="1" smtClean="0"/>
              <a:t>assembly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biçim-anlam ilişkisi</a:t>
            </a:r>
          </a:p>
          <a:p>
            <a:pPr lvl="2"/>
            <a:r>
              <a:rPr lang="tr-TR" dirty="0" smtClean="0"/>
              <a:t>Biçim: ses, yazılı sunum, jest</a:t>
            </a:r>
          </a:p>
          <a:p>
            <a:pPr lvl="2"/>
            <a:r>
              <a:rPr lang="tr-TR" dirty="0" smtClean="0"/>
              <a:t>Anlam: içerik</a:t>
            </a:r>
          </a:p>
          <a:p>
            <a:r>
              <a:rPr lang="tr-TR" dirty="0" smtClean="0"/>
              <a:t>Anlam, kavram denilen bir zihinsel sunumla bağlantılıdır. </a:t>
            </a:r>
          </a:p>
          <a:p>
            <a:r>
              <a:rPr lang="tr-TR" dirty="0" smtClean="0"/>
              <a:t>Kavramlar, algılarla (</a:t>
            </a:r>
            <a:r>
              <a:rPr lang="tr-TR" dirty="0" err="1" smtClean="0"/>
              <a:t>percept</a:t>
            </a:r>
            <a:r>
              <a:rPr lang="tr-TR" dirty="0" smtClean="0"/>
              <a:t>) üretilir. </a:t>
            </a:r>
          </a:p>
          <a:p>
            <a:r>
              <a:rPr lang="tr-TR" dirty="0" smtClean="0"/>
              <a:t>Sembolik işlev, düşüncelerimizi kodlar ve dışa vurur. </a:t>
            </a:r>
          </a:p>
          <a:p>
            <a:r>
              <a:rPr lang="tr-TR" dirty="0" smtClean="0"/>
              <a:t>Dilin kodladığı, “bilgi </a:t>
            </a:r>
            <a:r>
              <a:rPr lang="tr-TR" dirty="0" err="1" smtClean="0"/>
              <a:t>parçacıkları”dır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Kedi duvarın üstünden atladı.</a:t>
            </a:r>
          </a:p>
          <a:p>
            <a:pPr lvl="1"/>
            <a:r>
              <a:rPr lang="tr-TR" dirty="0" smtClean="0"/>
              <a:t> Atlamak: </a:t>
            </a:r>
          </a:p>
          <a:p>
            <a:pPr lvl="2"/>
            <a:r>
              <a:rPr lang="tr-TR" dirty="0" smtClean="0"/>
              <a:t>yerden masanın üzerine atlamak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bir </a:t>
            </a:r>
            <a:r>
              <a:rPr lang="tr-TR" dirty="0" err="1" smtClean="0">
                <a:solidFill>
                  <a:srgbClr val="FF0000"/>
                </a:solidFill>
              </a:rPr>
              <a:t>trambolinde</a:t>
            </a:r>
            <a:r>
              <a:rPr lang="tr-TR" dirty="0" smtClean="0">
                <a:solidFill>
                  <a:srgbClr val="FF0000"/>
                </a:solidFill>
              </a:rPr>
              <a:t> zıplamak</a:t>
            </a:r>
          </a:p>
          <a:p>
            <a:pPr lvl="2"/>
            <a:r>
              <a:rPr lang="tr-TR" dirty="0" err="1" smtClean="0">
                <a:solidFill>
                  <a:srgbClr val="FF0000"/>
                </a:solidFill>
              </a:rPr>
              <a:t>bungee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jumping</a:t>
            </a:r>
            <a:r>
              <a:rPr lang="tr-TR" dirty="0" smtClean="0">
                <a:solidFill>
                  <a:srgbClr val="FF0000"/>
                </a:solidFill>
              </a:rPr>
              <a:t> yapmak</a:t>
            </a:r>
          </a:p>
          <a:p>
            <a:pPr lvl="2"/>
            <a:r>
              <a:rPr lang="tr-TR" dirty="0" smtClean="0"/>
              <a:t>su birikintisinden, engelden, duvardan atlamak</a:t>
            </a:r>
          </a:p>
          <a:p>
            <a:pPr lvl="1"/>
            <a:r>
              <a:rPr lang="tr-TR" dirty="0" smtClean="0"/>
              <a:t>Üstünde:</a:t>
            </a:r>
          </a:p>
          <a:p>
            <a:pPr lvl="2"/>
            <a:r>
              <a:rPr lang="tr-TR" dirty="0" smtClean="0"/>
              <a:t>Köprünün üstünde</a:t>
            </a:r>
          </a:p>
          <a:p>
            <a:pPr lvl="2"/>
            <a:r>
              <a:rPr lang="tr-TR" dirty="0" smtClean="0"/>
              <a:t>Arı çiçeğin üstünde</a:t>
            </a:r>
          </a:p>
          <a:p>
            <a:pPr lvl="2"/>
            <a:r>
              <a:rPr lang="tr-TR" dirty="0" smtClean="0"/>
              <a:t>Uçak şehrin üstünde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sözcükler anlamlar sunar, kavramlaştırmalardan kısmen sorumludur.</a:t>
            </a:r>
          </a:p>
          <a:p>
            <a:pPr lvl="1"/>
            <a:r>
              <a:rPr lang="tr-TR" dirty="0" smtClean="0"/>
              <a:t>Düşünce zengin bir ansiklopedik bilgi dizisine dayanır (</a:t>
            </a:r>
            <a:r>
              <a:rPr lang="tr-TR" dirty="0" err="1" smtClean="0"/>
              <a:t>Langacker</a:t>
            </a:r>
            <a:r>
              <a:rPr lang="tr-TR" dirty="0" smtClean="0"/>
              <a:t>, 1987).</a:t>
            </a:r>
          </a:p>
          <a:p>
            <a:r>
              <a:rPr lang="tr-TR" dirty="0" smtClean="0"/>
              <a:t>sözcükler yönlendirici (</a:t>
            </a:r>
            <a:r>
              <a:rPr lang="tr-TR" dirty="0" err="1" smtClean="0"/>
              <a:t>prompt</a:t>
            </a:r>
            <a:r>
              <a:rPr lang="tr-TR" dirty="0" smtClean="0"/>
              <a:t>) görevini görür.</a:t>
            </a:r>
          </a:p>
          <a:p>
            <a:r>
              <a:rPr lang="tr-TR" dirty="0" smtClean="0"/>
              <a:t>dilin işlevlerinden biri, </a:t>
            </a:r>
            <a:r>
              <a:rPr lang="tr-TR" cap="small" dirty="0" smtClean="0"/>
              <a:t>kavramları sunmak</a:t>
            </a:r>
            <a:r>
              <a:rPr lang="tr-TR" dirty="0" smtClean="0"/>
              <a:t> ya da </a:t>
            </a:r>
            <a:r>
              <a:rPr lang="tr-TR" cap="small" dirty="0" smtClean="0"/>
              <a:t>sembolleştirmektir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Dilsel semboller ya da sembolik birliktelikler daha zengin kavramlaştırmaların yapılanması için yönlendiricidirler.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dilbilim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Dilin etkileşimsel işlevi</a:t>
            </a:r>
          </a:p>
          <a:p>
            <a:pPr lvl="1"/>
            <a:r>
              <a:rPr lang="tr-TR" dirty="0" smtClean="0"/>
              <a:t>Konuşucu için aktarım, </a:t>
            </a:r>
          </a:p>
          <a:p>
            <a:pPr lvl="1"/>
            <a:r>
              <a:rPr lang="tr-TR" dirty="0" smtClean="0"/>
              <a:t>dinleyici için kod çözme ve yorumlama </a:t>
            </a:r>
          </a:p>
          <a:p>
            <a:pPr lvl="2"/>
            <a:r>
              <a:rPr lang="tr-TR" dirty="0" smtClean="0"/>
              <a:t>zengin kavramlaştırmaların yapılanması süreci.</a:t>
            </a:r>
          </a:p>
          <a:p>
            <a:pPr lvl="1"/>
            <a:r>
              <a:rPr lang="tr-TR" dirty="0" err="1" smtClean="0"/>
              <a:t>Sözeylemler</a:t>
            </a:r>
            <a:r>
              <a:rPr lang="tr-TR" dirty="0" smtClean="0"/>
              <a:t>, anlatımsallık, duygusal tepki, çerçeveler sunmasını sağlar.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1735</Words>
  <Application>Microsoft Office PowerPoint</Application>
  <PresentationFormat>Geniş ekran</PresentationFormat>
  <Paragraphs>291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Wingdings</vt:lpstr>
      <vt:lpstr>Office Teması</vt:lpstr>
      <vt:lpstr>Bilişsel Dilbilim Temel Kavramlar ve İlkeler</vt:lpstr>
      <vt:lpstr>Bilişsel dilbilim</vt:lpstr>
      <vt:lpstr>Bilişsel dilbilim</vt:lpstr>
      <vt:lpstr>Bilişsel dilbilim</vt:lpstr>
      <vt:lpstr>Bilişsel dilbilim</vt:lpstr>
      <vt:lpstr>Bilişsel dilbilim</vt:lpstr>
      <vt:lpstr>Bilişsel dilbilim</vt:lpstr>
      <vt:lpstr>Bilişsel dilbilim</vt:lpstr>
      <vt:lpstr>Bilişsel dilbilim</vt:lpstr>
      <vt:lpstr>Bilişsel dilbilim</vt:lpstr>
      <vt:lpstr>Bilişsel dilbilim</vt:lpstr>
      <vt:lpstr>Bilişsel dilbilim</vt:lpstr>
      <vt:lpstr>Bilişsel dilbilimci ne yapar?</vt:lpstr>
      <vt:lpstr>Bilişsel dilbilimci ne çalışır ?</vt:lpstr>
      <vt:lpstr>Neden çalışır </vt:lpstr>
      <vt:lpstr>Nasıl çalışır? </vt:lpstr>
      <vt:lpstr>Konuşucu sezgileri</vt:lpstr>
      <vt:lpstr>Birleşen tanıt</vt:lpstr>
      <vt:lpstr>Bir dil bilmek ne demektir?</vt:lpstr>
      <vt:lpstr>Bilişsel sunum (Talmy, 2000)</vt:lpstr>
      <vt:lpstr>Bilişsel sunum (Talmy, 2000)</vt:lpstr>
      <vt:lpstr>Bilişsel Dilbilimin Temel İlkeleri</vt:lpstr>
      <vt:lpstr>Genelleme ilkesi</vt:lpstr>
      <vt:lpstr>Genelleme ilkesi</vt:lpstr>
      <vt:lpstr>Genelleme ilkesi</vt:lpstr>
      <vt:lpstr>Genelleme ilkesi</vt:lpstr>
      <vt:lpstr>Genelleme ilkesi</vt:lpstr>
      <vt:lpstr>Genelleme ilke</vt:lpstr>
      <vt:lpstr>Genelleme ilkelesi</vt:lpstr>
      <vt:lpstr>Genelleme ilkesi</vt:lpstr>
      <vt:lpstr>Genelleme ilkesi</vt:lpstr>
      <vt:lpstr>Genelleme ilkesi</vt:lpstr>
      <vt:lpstr>Genelleme ilkesi</vt:lpstr>
      <vt:lpstr>Bilişsellik ilkesi</vt:lpstr>
      <vt:lpstr>Bilişsellik ilkesi</vt:lpstr>
      <vt:lpstr>Bilişsellik ilkesi</vt:lpstr>
      <vt:lpstr>Bilişsellik ilkesi</vt:lpstr>
      <vt:lpstr>Bilişsellik ilkesi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Anlambilimi</dc:title>
  <dc:creator>Elif</dc:creator>
  <cp:lastModifiedBy>PC</cp:lastModifiedBy>
  <cp:revision>73</cp:revision>
  <dcterms:created xsi:type="dcterms:W3CDTF">2015-03-18T18:17:32Z</dcterms:created>
  <dcterms:modified xsi:type="dcterms:W3CDTF">2020-05-08T10:26:53Z</dcterms:modified>
</cp:coreProperties>
</file>