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84" r:id="rId4"/>
    <p:sldId id="266" r:id="rId5"/>
    <p:sldId id="285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BİLGİ MERKEZLERİNDE YÖNETİM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YÖNETİM DÜZEYLERİ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850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YÖNETİM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Yönetimin </a:t>
            </a:r>
            <a:r>
              <a:rPr lang="tr-TR" dirty="0"/>
              <a:t>temel özü; planlama, organizasyon, personel yönetimi, </a:t>
            </a:r>
            <a:r>
              <a:rPr lang="tr-TR" dirty="0" smtClean="0"/>
              <a:t>liderlik (öncülük etme) </a:t>
            </a:r>
            <a:r>
              <a:rPr lang="tr-TR" dirty="0"/>
              <a:t>ve denetim yollarıyla hedeflere ulaşmak için örgütsel kaynakları </a:t>
            </a:r>
            <a:r>
              <a:rPr lang="tr-TR" dirty="0" smtClean="0"/>
              <a:t>kullanmaktır</a:t>
            </a:r>
            <a:r>
              <a:rPr lang="tr-TR" dirty="0"/>
              <a:t>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Yöneticiler</a:t>
            </a:r>
            <a:r>
              <a:rPr lang="tr-TR" dirty="0"/>
              <a:t>, bir organizasyonun hedeflerine ulaşmasını sağlayacak kararları verecek durumda olan bireylerdir.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hedeflere hem etkin hem de verimli bir şekilde ulaşılmasını sağlamak için çalışırlar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7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YÖNETİM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Mary </a:t>
            </a:r>
            <a:r>
              <a:rPr lang="tr-TR" dirty="0" err="1"/>
              <a:t>Follett</a:t>
            </a:r>
            <a:r>
              <a:rPr lang="tr-TR" dirty="0"/>
              <a:t>, yönetimi "insanlarla işler yapma sanatı" olarak tanımlamıştır.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Çünkü herhangi birinin tek başına yönetilmesi mümkün değildir.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Yöneticiler başarılı olmak için başkalarının becerilerini ve emeğini kullanmak zorundadırlar ve bu nedenle kişilerarası beceriler son derece önemlidir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960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YÖNETİCİLER KİMLERDİR?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Yöneticiler</a:t>
            </a:r>
            <a:r>
              <a:rPr lang="tr-TR" dirty="0"/>
              <a:t>, bir organizasyon içindeki diğer bireylerden sorumlu olan ve bunları destekleyen bireylerdir. </a:t>
            </a:r>
            <a:endParaRPr lang="tr-TR" dirty="0" smtClean="0"/>
          </a:p>
          <a:p>
            <a:pPr algn="just"/>
            <a:r>
              <a:rPr lang="tr-TR" dirty="0" smtClean="0"/>
              <a:t>Yöneticiler </a:t>
            </a:r>
            <a:r>
              <a:rPr lang="tr-TR" dirty="0"/>
              <a:t>çeşitli şekillerde kategorize edilebilir. </a:t>
            </a:r>
            <a:endParaRPr lang="tr-TR" dirty="0" smtClean="0"/>
          </a:p>
          <a:p>
            <a:pPr algn="just"/>
            <a:r>
              <a:rPr lang="tr-TR" dirty="0" smtClean="0"/>
              <a:t>En </a:t>
            </a:r>
            <a:r>
              <a:rPr lang="tr-TR" dirty="0"/>
              <a:t>yaygın olanlardan biri, yöneticileri dikey hiyerarşi içinde düşünmektir. </a:t>
            </a:r>
            <a:endParaRPr lang="tr-TR" dirty="0" smtClean="0"/>
          </a:p>
          <a:p>
            <a:pPr algn="just"/>
            <a:r>
              <a:rPr lang="tr-TR" dirty="0" smtClean="0"/>
              <a:t>Yöneticiler </a:t>
            </a:r>
            <a:r>
              <a:rPr lang="tr-TR" dirty="0"/>
              <a:t>kuruluşun her düzeyinde bulunur, ancak üst düzey yöneticilere alt düzeylerden daha geniş sorumluluklar ve yetki verilmektedir. </a:t>
            </a:r>
            <a:endParaRPr lang="tr-TR" dirty="0" smtClean="0"/>
          </a:p>
          <a:p>
            <a:pPr algn="just"/>
            <a:r>
              <a:rPr lang="tr-TR" dirty="0" smtClean="0"/>
              <a:t>Kütüphaneler </a:t>
            </a:r>
            <a:r>
              <a:rPr lang="tr-TR" dirty="0"/>
              <a:t>de dahil olmak üzere, organizasyonlarda yönetim üç seviyeye ayrılabilir</a:t>
            </a:r>
            <a:r>
              <a:rPr lang="tr-TR" dirty="0" smtClean="0"/>
              <a:t>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994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0209"/>
          </a:xfrm>
        </p:spPr>
        <p:txBody>
          <a:bodyPr/>
          <a:lstStyle/>
          <a:p>
            <a:r>
              <a:rPr lang="tr-TR" b="1" dirty="0"/>
              <a:t>YÖNETİM DÜZEYLERİ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672254" y="1589809"/>
            <a:ext cx="9822564" cy="5039591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dirty="0"/>
          </a:p>
        </p:txBody>
      </p:sp>
      <p:sp>
        <p:nvSpPr>
          <p:cNvPr id="7" name="Metin Kutusu 4"/>
          <p:cNvSpPr txBox="1">
            <a:spLocks noChangeArrowheads="1"/>
          </p:cNvSpPr>
          <p:nvPr/>
        </p:nvSpPr>
        <p:spPr bwMode="auto">
          <a:xfrm>
            <a:off x="4187535" y="3093241"/>
            <a:ext cx="2815937" cy="1297913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Üst yönetim</a:t>
            </a:r>
            <a:endParaRPr kumimoji="0" lang="tr-TR" altLang="tr-TR" sz="16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Müdürler ve Müdür yardımcıları</a:t>
            </a:r>
            <a:endParaRPr kumimoji="0" lang="tr-TR" altLang="tr-TR" sz="1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Tüm organizasyon için politikanın belirlenmesinden ve genel yönetiminden sorumlu kişiler</a:t>
            </a:r>
            <a:endParaRPr kumimoji="0" lang="tr-TR" alt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Metin Kutusu 3"/>
          <p:cNvSpPr txBox="1">
            <a:spLocks noChangeArrowheads="1"/>
          </p:cNvSpPr>
          <p:nvPr/>
        </p:nvSpPr>
        <p:spPr bwMode="auto">
          <a:xfrm>
            <a:off x="3063740" y="4546520"/>
            <a:ext cx="5039591" cy="108585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Orta yönetim</a:t>
            </a:r>
            <a:endParaRPr kumimoji="0" lang="tr-TR" altLang="tr-TR" sz="16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Bölüm Başkanları ve Şube Kütüphanecileri</a:t>
            </a:r>
            <a:endParaRPr kumimoji="0" lang="tr-TR" altLang="tr-TR" sz="1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Üst yönetim tarafından belirlenen politikaları uygulamak ve kuruluşun alt birimlerinden sorumlu olan kişiler</a:t>
            </a:r>
            <a:endParaRPr kumimoji="0" lang="tr-TR" alt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Metin Kutusu 2"/>
          <p:cNvSpPr txBox="1">
            <a:spLocks noChangeArrowheads="1"/>
          </p:cNvSpPr>
          <p:nvPr/>
        </p:nvSpPr>
        <p:spPr bwMode="auto">
          <a:xfrm>
            <a:off x="1974273" y="5787736"/>
            <a:ext cx="7299729" cy="68629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 düzey yöneticiler/Amirler</a:t>
            </a:r>
            <a:endParaRPr kumimoji="0" lang="tr-TR" altLang="tr-TR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Örgütün günlük işlerinin yürütülmesinde birey olarak işçilerin faaliyetlerine öncülük eden kişiler</a:t>
            </a:r>
            <a:endParaRPr kumimoji="0" lang="tr-TR" alt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3692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YÖNETİM </a:t>
            </a:r>
            <a:r>
              <a:rPr lang="tr-TR" b="1" dirty="0" smtClean="0"/>
              <a:t>DÜZEYLERİ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>ÜST</a:t>
            </a:r>
            <a:r>
              <a:rPr lang="tr-TR" dirty="0"/>
              <a:t> </a:t>
            </a:r>
            <a:r>
              <a:rPr lang="tr-TR" b="1" dirty="0"/>
              <a:t>YÖNETİM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202872"/>
            <a:ext cx="8596668" cy="3942399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Kütüphanelerde genellikle yönetici, daire başkanı, müdür, genel müdür</a:t>
            </a:r>
            <a:r>
              <a:rPr lang="tr-TR" dirty="0"/>
              <a:t>, müdür yardımcısı ve genel müdür yardımcısı anlamlarına gelen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üst yönetim</a:t>
            </a:r>
            <a:r>
              <a:rPr lang="tr-TR" dirty="0"/>
              <a:t>, tüm organizasyonun genel işleyişinden sorumludur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Çoğu </a:t>
            </a:r>
            <a:r>
              <a:rPr lang="tr-TR" dirty="0"/>
              <a:t>kuruluşta, en üst düzeydeki yöneticiler tüm kuruluşu etkileyecek herhangi bir politika oluşturma gücüne </a:t>
            </a:r>
            <a:r>
              <a:rPr lang="tr-TR" dirty="0" smtClean="0"/>
              <a:t>sahiptir.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Liderlik stillerini </a:t>
            </a:r>
            <a:r>
              <a:rPr lang="tr-TR" dirty="0"/>
              <a:t>organizasyon genelinde uygulamada etkili olurlar.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29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0991"/>
          </a:xfrm>
        </p:spPr>
        <p:txBody>
          <a:bodyPr/>
          <a:lstStyle/>
          <a:p>
            <a:r>
              <a:rPr lang="tr-TR" b="1" dirty="0" smtClean="0"/>
              <a:t>ORTA YÖNETİM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Orta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yönetim</a:t>
            </a:r>
            <a:r>
              <a:rPr lang="tr-TR" dirty="0"/>
              <a:t>, kuruluşun belirli alt birimlerinden veya işlevlerinden sorumludur. </a:t>
            </a:r>
            <a:endParaRPr lang="tr-TR" dirty="0" smtClean="0"/>
          </a:p>
          <a:p>
            <a:pPr algn="just"/>
            <a:r>
              <a:rPr lang="tr-TR" dirty="0" smtClean="0"/>
              <a:t>Kütüphaneler </a:t>
            </a:r>
            <a:r>
              <a:rPr lang="tr-TR" dirty="0"/>
              <a:t>ve bilgi merkezlerinde, bölüm </a:t>
            </a:r>
            <a:r>
              <a:rPr lang="tr-TR" dirty="0" smtClean="0"/>
              <a:t>başkanları ve şube müdürleri orta </a:t>
            </a:r>
            <a:r>
              <a:rPr lang="tr-TR" dirty="0"/>
              <a:t>yöneticidir. </a:t>
            </a:r>
            <a:endParaRPr lang="tr-TR" dirty="0" smtClean="0"/>
          </a:p>
          <a:p>
            <a:pPr algn="just"/>
            <a:r>
              <a:rPr lang="tr-TR" dirty="0" smtClean="0"/>
              <a:t>Yönetim </a:t>
            </a:r>
            <a:r>
              <a:rPr lang="tr-TR" dirty="0"/>
              <a:t>sorumlulukları, kütüphanenin çeşitli alanlarının başarılı bir şekilde işlemesine yoğunlaşmıştır. </a:t>
            </a:r>
            <a:endParaRPr lang="tr-TR" dirty="0" smtClean="0"/>
          </a:p>
          <a:p>
            <a:pPr algn="just"/>
            <a:r>
              <a:rPr lang="tr-TR" dirty="0" smtClean="0"/>
              <a:t>Orta </a:t>
            </a:r>
            <a:r>
              <a:rPr lang="tr-TR" dirty="0"/>
              <a:t>yöneticiler, belirli alt birimlerine veya işlevlerine liderlik etmenin yanı sıra üst düzey yönetici ile amirler arasında irtibat da sağlarlar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66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YÖNETİM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Yönetim hiyerarşisinin en alt sırasındaki yöneticiler amirlerdir. </a:t>
            </a:r>
            <a:endParaRPr lang="tr-TR" dirty="0" smtClean="0"/>
          </a:p>
          <a:p>
            <a:pPr algn="just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Birinci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basamak yöneticiler</a:t>
            </a:r>
            <a:r>
              <a:rPr lang="tr-TR" dirty="0"/>
              <a:t> veya amirler, arzulanan örgütsel hedefleri gerçekleştirmek için çalışan bireylerin günlük faaliyetlerini </a:t>
            </a:r>
            <a:r>
              <a:rPr lang="tr-TR" dirty="0" smtClean="0"/>
              <a:t>yönetirler.</a:t>
            </a:r>
          </a:p>
          <a:p>
            <a:pPr algn="just"/>
            <a:r>
              <a:rPr lang="tr-TR" dirty="0"/>
              <a:t>M</a:t>
            </a:r>
            <a:r>
              <a:rPr lang="tr-TR" dirty="0" smtClean="0"/>
              <a:t>alların </a:t>
            </a:r>
            <a:r>
              <a:rPr lang="tr-TR" dirty="0"/>
              <a:t>veya hizmetlerin üretilmesinden sorumludurlar.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yöneticiler, birimlerinin etkin ve verimli bir şekilde çalışmasını sağlayan prosedürleri ve süreçleri uygularlar.</a:t>
            </a:r>
          </a:p>
          <a:p>
            <a:pPr algn="just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74" y="4669761"/>
            <a:ext cx="3670862" cy="202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18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YÖNETİCİLER NELER YAPIYOR?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000" dirty="0" smtClean="0"/>
              <a:t>Yöneticiler </a:t>
            </a:r>
            <a:r>
              <a:rPr lang="tr-TR" sz="2000" dirty="0"/>
              <a:t>bir takım sorumluluk ve görevleri olan çok meşgul insanlardır. </a:t>
            </a:r>
            <a:endParaRPr lang="tr-TR" sz="2000" dirty="0" smtClean="0"/>
          </a:p>
          <a:p>
            <a:pPr algn="just"/>
            <a:r>
              <a:rPr lang="tr-TR" sz="2000" dirty="0" smtClean="0"/>
              <a:t>Bu </a:t>
            </a:r>
            <a:r>
              <a:rPr lang="tr-TR" sz="2000" dirty="0"/>
              <a:t>görevleri aynı anda yürütmek zorundadırlar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Yöneticilerin neler yaptıklarını anlamanın en </a:t>
            </a:r>
            <a:r>
              <a:rPr lang="tr-TR" sz="2000" dirty="0"/>
              <a:t>yaygın yolu, </a:t>
            </a:r>
            <a:endParaRPr lang="tr-TR" sz="2000" dirty="0" smtClean="0"/>
          </a:p>
          <a:p>
            <a:pPr lvl="1" algn="just"/>
            <a:r>
              <a:rPr lang="tr-TR" sz="1800" dirty="0" smtClean="0"/>
              <a:t>yöneticilerin </a:t>
            </a:r>
            <a:r>
              <a:rPr lang="tr-TR" sz="1800" dirty="0"/>
              <a:t>gerçekleştirdikleri işlevleri </a:t>
            </a:r>
            <a:r>
              <a:rPr lang="tr-TR" sz="1800" dirty="0" smtClean="0"/>
              <a:t>incelemek ve </a:t>
            </a:r>
          </a:p>
          <a:p>
            <a:pPr lvl="1" algn="just"/>
            <a:r>
              <a:rPr lang="tr-TR" sz="1800" dirty="0" smtClean="0"/>
              <a:t>yöneticilerin </a:t>
            </a:r>
            <a:r>
              <a:rPr lang="tr-TR" sz="1800" dirty="0"/>
              <a:t>oynadıkları rolleri </a:t>
            </a:r>
            <a:r>
              <a:rPr lang="tr-TR" sz="1800" dirty="0" smtClean="0"/>
              <a:t>açıklamak olacaktır.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4280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530</TotalTime>
  <Words>374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Kristal</vt:lpstr>
      <vt:lpstr>BİLGİ MERKEZLERİNDE YÖNETİM</vt:lpstr>
      <vt:lpstr>YÖNETİM NEDİR?</vt:lpstr>
      <vt:lpstr>YÖNETİM NEDİR?</vt:lpstr>
      <vt:lpstr>YÖNETİCİLER KİMLERDİR?</vt:lpstr>
      <vt:lpstr>YÖNETİM DÜZEYLERİ</vt:lpstr>
      <vt:lpstr>YÖNETİM DÜZEYLERİ  ÜST YÖNETİM </vt:lpstr>
      <vt:lpstr>ORTA YÖNETİM</vt:lpstr>
      <vt:lpstr>ALT YÖNETİM</vt:lpstr>
      <vt:lpstr>YÖNETİCİLER NELER YAPIYOR?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 MERKEZLERİNDE ORGANİZASYON</dc:title>
  <dc:creator>dogan_atilgan</dc:creator>
  <cp:lastModifiedBy>dogan_atilgan</cp:lastModifiedBy>
  <cp:revision>42</cp:revision>
  <dcterms:created xsi:type="dcterms:W3CDTF">2016-04-21T07:36:22Z</dcterms:created>
  <dcterms:modified xsi:type="dcterms:W3CDTF">2020-03-02T08:26:36Z</dcterms:modified>
</cp:coreProperties>
</file>