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3" r:id="rId26"/>
    <p:sldId id="304" r:id="rId27"/>
    <p:sldId id="305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9812-C085-4096-BA0A-9C9BAE773F1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C6CD-B54B-4675-888D-A3E947008C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53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8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4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19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59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2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14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60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81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tr-TR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9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84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b="1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30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82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15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tr-TR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93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5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tr-TR" smtClean="0">
              <a:latin typeface="Arial" panose="020B0604020202020204" pitchFamily="34" charset="0"/>
            </a:endParaRPr>
          </a:p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89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5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82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5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73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96925"/>
            <a:ext cx="5700712" cy="32067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3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5138" cy="320675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6575"/>
            <a:ext cx="6324600" cy="442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76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2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60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5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0563"/>
            <a:ext cx="6056313" cy="3408362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1" tIns="45606" rIns="91211" bIns="45606"/>
          <a:lstStyle/>
          <a:p>
            <a:endParaRPr lang="tr-TR" altLang="tr-T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6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45013" cy="3408362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1" tIns="45606" rIns="91211" bIns="45606"/>
          <a:lstStyle/>
          <a:p>
            <a:endParaRPr lang="nb-NO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0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5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5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0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2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99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23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17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811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85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811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42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811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88253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811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01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811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7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811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444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811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584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914400" y="190500"/>
            <a:ext cx="10363200" cy="5905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31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88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06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0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07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8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15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68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FA6C-FD52-40AE-A398-5F8DD961EC7B}" type="datetimeFigureOut">
              <a:rPr lang="tr-TR" smtClean="0"/>
              <a:t>19.11.2017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617FF-C79C-41CB-A62A-AFCF891A9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96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saceliacs.org/images/homepage_logo2.gi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1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/>
              <a:t>ANT 311 Beslenme İlkeleri ve Beslenme Antropolojisi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7467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Prof.Dr. Timur Gültekin</a:t>
            </a:r>
          </a:p>
          <a:p>
            <a:pPr eaLnBrk="1" hangingPunct="1">
              <a:defRPr/>
            </a:pPr>
            <a:endParaRPr lang="tr-TR" altLang="tr-TR" smtClean="0"/>
          </a:p>
          <a:p>
            <a:pPr eaLnBrk="1" hangingPunct="1">
              <a:defRPr/>
            </a:pPr>
            <a:r>
              <a:rPr lang="tr-TR" altLang="tr-TR" smtClean="0"/>
              <a:t>Email: tgultekin@ankara.edu.trin</a:t>
            </a:r>
          </a:p>
        </p:txBody>
      </p:sp>
    </p:spTree>
    <p:extLst>
      <p:ext uri="{BB962C8B-B14F-4D97-AF65-F5344CB8AC3E}">
        <p14:creationId xmlns:p14="http://schemas.microsoft.com/office/powerpoint/2010/main" val="336905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>
                <a:effectLst/>
              </a:rPr>
              <a:t>geleneksel / yerli halkların tarihsel </a:t>
            </a:r>
            <a:r>
              <a:rPr lang="tr-TR" dirty="0" smtClean="0">
                <a:effectLst/>
              </a:rPr>
              <a:t>deneyimleri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/>
              <a:t>Hiçbir kanser, kardiyovasküler hastalıklar, tip 2 diyabet ve diş çürükleri yoktu.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Antropologlar, doktorlar, misyonerler, kaşifler, vb Bağımsız gözlemler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Çalıştıkları gruplar Kalahari çölündeki </a:t>
            </a:r>
            <a:r>
              <a:rPr lang="nb-NO" altLang="tr-TR" sz="2000"/>
              <a:t> !Kung San </a:t>
            </a:r>
            <a:r>
              <a:rPr lang="tr-TR" altLang="tr-TR" sz="2000"/>
              <a:t>insanları</a:t>
            </a:r>
            <a:endParaRPr lang="nb-NO" altLang="tr-TR" sz="2000"/>
          </a:p>
          <a:p>
            <a:pPr>
              <a:lnSpc>
                <a:spcPct val="90000"/>
              </a:lnSpc>
            </a:pPr>
            <a:r>
              <a:rPr lang="tr-TR" altLang="tr-TR" sz="2400"/>
              <a:t>İnsanlar çevreyi, yaşam şeklini ve özelikle diyetini değiştirebilirler.</a:t>
            </a:r>
            <a:endParaRPr lang="en-US" altLang="tr-TR" sz="2400"/>
          </a:p>
        </p:txBody>
      </p:sp>
      <p:pic>
        <p:nvPicPr>
          <p:cNvPr id="65540" name="Picture 5" descr="Kung-familie_fra Boyd og Silk s537_300d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8563" y="2060576"/>
            <a:ext cx="3797300" cy="4176713"/>
          </a:xfrm>
          <a:noFill/>
        </p:spPr>
      </p:pic>
    </p:spTree>
    <p:extLst>
      <p:ext uri="{BB962C8B-B14F-4D97-AF65-F5344CB8AC3E}">
        <p14:creationId xmlns:p14="http://schemas.microsoft.com/office/powerpoint/2010/main" val="28074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1930'larda geleneksel diyetler insanlar arasında Beslenme ve sağlık</a:t>
            </a:r>
            <a:endParaRPr lang="nb-NO" sz="2800" b="1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1676400"/>
            <a:ext cx="5181600" cy="5181600"/>
          </a:xfrm>
        </p:spPr>
        <p:txBody>
          <a:bodyPr/>
          <a:lstStyle/>
          <a:p>
            <a:pPr algn="l">
              <a:buFont typeface="Monotype Sorts" pitchFamily="2" charset="2"/>
              <a:buChar char="n"/>
              <a:defRPr/>
            </a:pPr>
            <a:r>
              <a:rPr lang="nb-NO" sz="2800" dirty="0"/>
              <a:t>14 </a:t>
            </a:r>
            <a:r>
              <a:rPr lang="tr-TR" sz="2800" dirty="0"/>
              <a:t>İnsan grubu</a:t>
            </a:r>
            <a:endParaRPr lang="nb-NO" sz="2800" dirty="0"/>
          </a:p>
          <a:p>
            <a:pPr lvl="1">
              <a:defRPr/>
            </a:pPr>
            <a:r>
              <a:rPr lang="tr-TR" sz="2400" dirty="0" err="1"/>
              <a:t>Izole</a:t>
            </a:r>
            <a:r>
              <a:rPr lang="tr-TR" sz="2400" dirty="0"/>
              <a:t> İrlanda ve İsviçre den Eskimolar ve Afrikalılar üzerinde bir çalışma.</a:t>
            </a:r>
          </a:p>
          <a:p>
            <a:pPr lvl="1">
              <a:defRPr/>
            </a:pPr>
            <a:r>
              <a:rPr lang="tr-TR" dirty="0" smtClean="0"/>
              <a:t>Her grup çok iyi bir sağlık durumuna sahip</a:t>
            </a:r>
            <a:endParaRPr lang="nb-NO" dirty="0"/>
          </a:p>
          <a:p>
            <a:pPr lvl="1">
              <a:defRPr/>
            </a:pPr>
            <a:r>
              <a:rPr lang="tr-TR" sz="2400" dirty="0"/>
              <a:t>Kronik hastalıklar yok</a:t>
            </a:r>
            <a:endParaRPr lang="nb-NO" sz="2400" dirty="0"/>
          </a:p>
          <a:p>
            <a:pPr lvl="1">
              <a:defRPr/>
            </a:pPr>
            <a:r>
              <a:rPr lang="tr-TR" sz="2400" dirty="0"/>
              <a:t>Diş çürüğü yok</a:t>
            </a:r>
            <a:endParaRPr lang="nb-NO" sz="2400" dirty="0"/>
          </a:p>
          <a:p>
            <a:pPr lvl="1">
              <a:defRPr/>
            </a:pPr>
            <a:r>
              <a:rPr lang="tr-TR" sz="2400" dirty="0"/>
              <a:t>Akıl hastalığı yok</a:t>
            </a:r>
            <a:endParaRPr lang="nb-NO" sz="2400" dirty="0"/>
          </a:p>
          <a:p>
            <a:pPr lvl="1">
              <a:defRPr/>
            </a:pPr>
            <a:r>
              <a:rPr lang="tr-TR" sz="2400" dirty="0"/>
              <a:t>Doğurganlık ile ilgili sorun yok</a:t>
            </a:r>
            <a:endParaRPr lang="nb-NO" sz="2400" dirty="0"/>
          </a:p>
        </p:txBody>
      </p:sp>
      <p:pic>
        <p:nvPicPr>
          <p:cNvPr id="66564" name="Picture 4" descr="Weston Price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5"/>
            <a:ext cx="40020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4000" y="6400800"/>
            <a:ext cx="399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tr-TR" sz="2400">
                <a:solidFill>
                  <a:srgbClr val="00CC00"/>
                </a:solidFill>
              </a:rPr>
              <a:t>Weston A. Price, D.D.S.</a:t>
            </a:r>
            <a:endParaRPr lang="en-US" altLang="tr-TR" sz="240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4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>
              <a:defRPr/>
            </a:pPr>
            <a:r>
              <a:rPr lang="tr-TR" sz="4000" b="1" dirty="0"/>
              <a:t>GRUPLARIN KARŞILAŞTIRILMASI</a:t>
            </a:r>
            <a:endParaRPr lang="nb-NO" sz="4000" b="1" dirty="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1676400"/>
            <a:ext cx="5181600" cy="5181600"/>
          </a:xfrm>
        </p:spPr>
        <p:txBody>
          <a:bodyPr/>
          <a:lstStyle/>
          <a:p>
            <a:pPr algn="l">
              <a:buFont typeface="Monotype Sorts" pitchFamily="2" charset="2"/>
              <a:buChar char="n"/>
              <a:defRPr/>
            </a:pPr>
            <a:r>
              <a:rPr lang="tr-TR" dirty="0" smtClean="0">
                <a:effectLst/>
              </a:rPr>
              <a:t>Uygar olmuş aynı grup üyeleri üzerinde yapılan çalışmada</a:t>
            </a:r>
          </a:p>
          <a:p>
            <a:pPr algn="l">
              <a:buFont typeface="Monotype Sorts" pitchFamily="2" charset="2"/>
              <a:buChar char="n"/>
              <a:defRPr/>
            </a:pPr>
            <a:r>
              <a:rPr lang="tr-TR" dirty="0" smtClean="0"/>
              <a:t>Sanayi devrimi ürünleri kullananlar</a:t>
            </a:r>
            <a:endParaRPr lang="nb-NO" dirty="0"/>
          </a:p>
          <a:p>
            <a:pPr lvl="1">
              <a:defRPr/>
            </a:pPr>
            <a:r>
              <a:rPr lang="tr-TR" dirty="0" smtClean="0"/>
              <a:t>Rafine tahıllar</a:t>
            </a:r>
            <a:endParaRPr lang="nb-NO" dirty="0"/>
          </a:p>
          <a:p>
            <a:pPr lvl="1">
              <a:defRPr/>
            </a:pPr>
            <a:r>
              <a:rPr lang="tr-TR" dirty="0" smtClean="0"/>
              <a:t>Konserveler</a:t>
            </a:r>
            <a:endParaRPr lang="nb-NO" dirty="0"/>
          </a:p>
          <a:p>
            <a:pPr lvl="1">
              <a:defRPr/>
            </a:pPr>
            <a:r>
              <a:rPr lang="tr-TR" dirty="0" err="1" smtClean="0"/>
              <a:t>Pastorize</a:t>
            </a:r>
            <a:r>
              <a:rPr lang="tr-TR" dirty="0" smtClean="0"/>
              <a:t> süt</a:t>
            </a:r>
            <a:endParaRPr lang="nb-NO" dirty="0"/>
          </a:p>
          <a:p>
            <a:pPr lvl="1">
              <a:defRPr/>
            </a:pPr>
            <a:r>
              <a:rPr lang="tr-TR" dirty="0" smtClean="0"/>
              <a:t>Şeker</a:t>
            </a:r>
            <a:endParaRPr lang="nb-NO" sz="2400" dirty="0"/>
          </a:p>
        </p:txBody>
      </p:sp>
      <p:pic>
        <p:nvPicPr>
          <p:cNvPr id="67588" name="Picture 4" descr="Weston Price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5"/>
            <a:ext cx="40020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524000" y="6400800"/>
            <a:ext cx="399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tr-TR" sz="2400">
                <a:solidFill>
                  <a:srgbClr val="00CC00"/>
                </a:solidFill>
              </a:rPr>
              <a:t>Weston A. Price, D.D.S.</a:t>
            </a:r>
            <a:endParaRPr lang="en-US" altLang="tr-TR" sz="240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1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90501"/>
            <a:ext cx="7772400" cy="790575"/>
          </a:xfrm>
        </p:spPr>
        <p:txBody>
          <a:bodyPr/>
          <a:lstStyle/>
          <a:p>
            <a:pPr>
              <a:defRPr/>
            </a:pPr>
            <a:r>
              <a:rPr lang="tr-TR" b="1" dirty="0" smtClean="0"/>
              <a:t>SONUÇLAR</a:t>
            </a:r>
            <a:endParaRPr lang="en-US" b="1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125539"/>
            <a:ext cx="3810000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>
                <a:solidFill>
                  <a:schemeClr val="accent2"/>
                </a:solidFill>
              </a:rPr>
              <a:t>Uygar gruplarda</a:t>
            </a:r>
          </a:p>
          <a:p>
            <a:pPr>
              <a:lnSpc>
                <a:spcPct val="80000"/>
              </a:lnSpc>
            </a:pPr>
            <a:r>
              <a:rPr lang="tr-TR" altLang="tr-TR" sz="2400"/>
              <a:t>Enfeksiyon hastalıkları</a:t>
            </a:r>
            <a:endParaRPr lang="nb-NO" altLang="tr-TR" sz="2400"/>
          </a:p>
          <a:p>
            <a:pPr>
              <a:lnSpc>
                <a:spcPct val="80000"/>
              </a:lnSpc>
            </a:pPr>
            <a:r>
              <a:rPr lang="tr-TR" altLang="tr-TR" sz="2400"/>
              <a:t>Dejeneratif hastalıklar</a:t>
            </a:r>
            <a:endParaRPr lang="nb-NO" altLang="tr-TR" sz="2400"/>
          </a:p>
          <a:p>
            <a:pPr>
              <a:lnSpc>
                <a:spcPct val="80000"/>
              </a:lnSpc>
            </a:pPr>
            <a:r>
              <a:rPr lang="tr-TR" altLang="tr-TR" sz="2400"/>
              <a:t>Kısırlık</a:t>
            </a:r>
            <a:endParaRPr lang="nb-NO" altLang="tr-TR" sz="2400"/>
          </a:p>
          <a:p>
            <a:pPr>
              <a:lnSpc>
                <a:spcPct val="80000"/>
              </a:lnSpc>
            </a:pPr>
            <a:r>
              <a:rPr lang="tr-TR" altLang="tr-TR" sz="2400"/>
              <a:t>Diş çürükleri</a:t>
            </a:r>
            <a:endParaRPr lang="nb-NO" altLang="tr-TR" sz="2400"/>
          </a:p>
          <a:p>
            <a:pPr>
              <a:lnSpc>
                <a:spcPct val="80000"/>
              </a:lnSpc>
            </a:pPr>
            <a:r>
              <a:rPr lang="tr-TR" altLang="tr-TR" sz="2400"/>
              <a:t>Çocuklarda</a:t>
            </a:r>
            <a:endParaRPr lang="nb-NO" altLang="tr-TR" sz="2400"/>
          </a:p>
          <a:p>
            <a:pPr lvl="1">
              <a:lnSpc>
                <a:spcPct val="80000"/>
              </a:lnSpc>
            </a:pPr>
            <a:r>
              <a:rPr lang="tr-TR" altLang="tr-TR" sz="2000"/>
              <a:t>Çarpık dişler</a:t>
            </a:r>
            <a:endParaRPr lang="nb-NO" altLang="tr-TR" sz="2000"/>
          </a:p>
          <a:p>
            <a:pPr lvl="1">
              <a:lnSpc>
                <a:spcPct val="80000"/>
              </a:lnSpc>
            </a:pPr>
            <a:r>
              <a:rPr lang="tr-TR" altLang="tr-TR" sz="2000"/>
              <a:t>Dar yüz ve çene</a:t>
            </a:r>
            <a:endParaRPr lang="nb-NO" altLang="tr-TR" sz="2000"/>
          </a:p>
          <a:p>
            <a:pPr lvl="1">
              <a:lnSpc>
                <a:spcPct val="80000"/>
              </a:lnSpc>
            </a:pPr>
            <a:r>
              <a:rPr lang="tr-TR" altLang="tr-TR" sz="2000"/>
              <a:t>Kemik yapısında deformiteler</a:t>
            </a:r>
            <a:endParaRPr lang="nb-NO" altLang="tr-TR" sz="2000"/>
          </a:p>
          <a:p>
            <a:pPr lvl="1">
              <a:lnSpc>
                <a:spcPct val="80000"/>
              </a:lnSpc>
            </a:pPr>
            <a:r>
              <a:rPr lang="tr-TR" altLang="tr-TR" sz="2000"/>
              <a:t>Birçok tıbbi problemlere Duyarlılık</a:t>
            </a:r>
          </a:p>
          <a:p>
            <a:pPr lvl="1">
              <a:lnSpc>
                <a:spcPct val="80000"/>
              </a:lnSpc>
            </a:pPr>
            <a:r>
              <a:rPr lang="tr-TR" altLang="tr-TR"/>
              <a:t>Malnütrisyon benzer şekillerde tüm insan gruplarını etkiler</a:t>
            </a:r>
            <a:endParaRPr lang="en-US" altLang="tr-TR"/>
          </a:p>
        </p:txBody>
      </p:sp>
      <p:pic>
        <p:nvPicPr>
          <p:cNvPr id="68612" name="Picture 4" descr="Price_1997_Nutrition and physical degeneration_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888" y="1052514"/>
            <a:ext cx="4038600" cy="5805487"/>
          </a:xfrm>
          <a:noFill/>
        </p:spPr>
      </p:pic>
    </p:spTree>
    <p:extLst>
      <p:ext uri="{BB962C8B-B14F-4D97-AF65-F5344CB8AC3E}">
        <p14:creationId xmlns:p14="http://schemas.microsoft.com/office/powerpoint/2010/main" val="27665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9144000" cy="1181100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Geleneksel veya "beyaz adamın diyeti" konulu </a:t>
            </a:r>
            <a:r>
              <a:rPr lang="tr-TR" sz="2400" dirty="0" err="1"/>
              <a:t>Everglades</a:t>
            </a:r>
            <a:r>
              <a:rPr lang="tr-TR" sz="2400" dirty="0"/>
              <a:t> (FL) </a:t>
            </a:r>
            <a:r>
              <a:rPr lang="tr-TR" sz="2400" dirty="0" err="1"/>
              <a:t>Seminole</a:t>
            </a:r>
            <a:r>
              <a:rPr lang="tr-TR" sz="2400" dirty="0"/>
              <a:t> Kızılderililer</a:t>
            </a:r>
            <a:endParaRPr lang="nb-NO" sz="2400" b="1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nb-NO" altLang="tr-TR"/>
          </a:p>
        </p:txBody>
      </p:sp>
      <p:pic>
        <p:nvPicPr>
          <p:cNvPr id="69637" name="Picture 5" descr="WP Seminole s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46307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758" name="Picture 6" descr="WP mod Seminole s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371600"/>
            <a:ext cx="45704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effectLst/>
              </a:rPr>
              <a:t>Kitava</a:t>
            </a:r>
            <a:r>
              <a:rPr lang="tr-TR" dirty="0">
                <a:effectLst/>
              </a:rPr>
              <a:t> yetişkin </a:t>
            </a:r>
            <a:r>
              <a:rPr lang="tr-TR" dirty="0" err="1">
                <a:effectLst/>
              </a:rPr>
              <a:t>Melanezyalılar</a:t>
            </a:r>
            <a:endParaRPr lang="en-US" dirty="0"/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altLang="tr-TR"/>
              <a:t>Yumrular, meyve, sebze, balık ve hindistancevizi</a:t>
            </a:r>
          </a:p>
          <a:p>
            <a:r>
              <a:rPr lang="tr-TR" altLang="tr-TR"/>
              <a:t>Batı diyetinden etkilenmemiş-uygulamamış</a:t>
            </a:r>
            <a:endParaRPr lang="nb-NO" altLang="tr-TR"/>
          </a:p>
          <a:p>
            <a:pPr lvl="1"/>
            <a:r>
              <a:rPr lang="tr-TR" altLang="tr-TR"/>
              <a:t>Hiçbir yağlar, margarin, tahıl, şeker ve tuz</a:t>
            </a:r>
            <a:endParaRPr lang="en-US" altLang="tr-TR"/>
          </a:p>
        </p:txBody>
      </p:sp>
      <p:pic>
        <p:nvPicPr>
          <p:cNvPr id="70660" name="Picture 10" descr="Acne2_fra Staffan Lindeber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2239" y="1981200"/>
            <a:ext cx="2903537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10795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effectLst/>
              </a:rPr>
              <a:t>Kitava</a:t>
            </a:r>
            <a:r>
              <a:rPr lang="tr-TR" dirty="0">
                <a:effectLst/>
              </a:rPr>
              <a:t> yetişkin </a:t>
            </a:r>
            <a:r>
              <a:rPr lang="tr-TR" dirty="0" err="1">
                <a:effectLst/>
              </a:rPr>
              <a:t>Melanezyalılar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27800" y="2636839"/>
            <a:ext cx="3810000" cy="3455987"/>
          </a:xfrm>
        </p:spPr>
        <p:txBody>
          <a:bodyPr/>
          <a:lstStyle/>
          <a:p>
            <a:r>
              <a:rPr lang="nb-NO" altLang="tr-TR"/>
              <a:t>PhD </a:t>
            </a:r>
            <a:r>
              <a:rPr lang="tr-TR" altLang="tr-TR"/>
              <a:t>çalışması</a:t>
            </a:r>
            <a:r>
              <a:rPr lang="nb-NO" altLang="tr-TR"/>
              <a:t> 1994</a:t>
            </a:r>
          </a:p>
          <a:p>
            <a:r>
              <a:rPr lang="tr-TR" altLang="tr-TR"/>
              <a:t>Belirgin eksiklikler</a:t>
            </a:r>
            <a:endParaRPr lang="nb-NO" altLang="tr-TR"/>
          </a:p>
          <a:p>
            <a:pPr lvl="1"/>
            <a:r>
              <a:rPr lang="tr-TR" altLang="tr-TR"/>
              <a:t>inme ve kalp krizi</a:t>
            </a:r>
          </a:p>
          <a:p>
            <a:pPr lvl="1"/>
            <a:r>
              <a:rPr lang="tr-TR" altLang="tr-TR"/>
              <a:t>Hipertansiyon</a:t>
            </a:r>
          </a:p>
          <a:p>
            <a:pPr lvl="1"/>
            <a:r>
              <a:rPr lang="tr-TR" altLang="tr-TR"/>
              <a:t>Fala kilolu</a:t>
            </a:r>
          </a:p>
          <a:p>
            <a:pPr lvl="1"/>
            <a:r>
              <a:rPr lang="tr-TR" altLang="tr-TR"/>
              <a:t>yetersiz beslenme</a:t>
            </a:r>
          </a:p>
          <a:p>
            <a:pPr lvl="1"/>
            <a:r>
              <a:rPr lang="tr-TR" altLang="tr-TR"/>
              <a:t>akne</a:t>
            </a:r>
            <a:endParaRPr lang="nb-NO" altLang="tr-TR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08214" y="5445126"/>
            <a:ext cx="3743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tr-TR" sz="2400">
                <a:solidFill>
                  <a:srgbClr val="00CC00"/>
                </a:solidFill>
              </a:rPr>
              <a:t>Staffan Lindeberg, MD, PhD</a:t>
            </a:r>
            <a:endParaRPr lang="en-US" altLang="tr-TR" sz="2400">
              <a:solidFill>
                <a:srgbClr val="00CC00"/>
              </a:solidFill>
            </a:endParaRPr>
          </a:p>
        </p:txBody>
      </p:sp>
      <p:pic>
        <p:nvPicPr>
          <p:cNvPr id="71685" name="Picture 5" descr="Lindeberg, Staff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2600326"/>
            <a:ext cx="4321175" cy="2830513"/>
          </a:xfrm>
          <a:noFill/>
        </p:spPr>
      </p:pic>
    </p:spTree>
    <p:extLst>
      <p:ext uri="{BB962C8B-B14F-4D97-AF65-F5344CB8AC3E}">
        <p14:creationId xmlns:p14="http://schemas.microsoft.com/office/powerpoint/2010/main" val="19918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989139"/>
            <a:ext cx="7620000" cy="2859087"/>
          </a:xfrm>
        </p:spPr>
        <p:txBody>
          <a:bodyPr/>
          <a:lstStyle/>
          <a:p>
            <a:pPr>
              <a:defRPr/>
            </a:pPr>
            <a:r>
              <a:rPr lang="tr-TR" sz="4800" dirty="0" err="1"/>
              <a:t>Paleolitik</a:t>
            </a:r>
            <a:r>
              <a:rPr lang="tr-TR" sz="4800" dirty="0"/>
              <a:t> atalarımızın yemediği yiyeceklere acaba bizim toleransımız ne kadar?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329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557338"/>
            <a:ext cx="7620000" cy="2354262"/>
          </a:xfrm>
        </p:spPr>
        <p:txBody>
          <a:bodyPr/>
          <a:lstStyle/>
          <a:p>
            <a:pPr>
              <a:defRPr/>
            </a:pPr>
            <a:r>
              <a:rPr lang="tr-TR" sz="8800" dirty="0"/>
              <a:t>Tahıllar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84463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88914"/>
            <a:ext cx="8642350" cy="574675"/>
          </a:xfrm>
        </p:spPr>
        <p:txBody>
          <a:bodyPr/>
          <a:lstStyle/>
          <a:p>
            <a:pPr>
              <a:defRPr/>
            </a:pPr>
            <a:r>
              <a:rPr lang="tr-TR" sz="3200" b="1" dirty="0"/>
              <a:t>Et ağırlıklı diyetten – Tahıl ağırlıklı diyete </a:t>
            </a:r>
            <a:endParaRPr lang="en-US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412875"/>
            <a:ext cx="38100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/>
              <a:t>Boy uzunluğunda kısalma</a:t>
            </a:r>
            <a:endParaRPr lang="en-US" altLang="tr-TR" sz="2400"/>
          </a:p>
          <a:p>
            <a:pPr lvl="1">
              <a:lnSpc>
                <a:spcPct val="80000"/>
              </a:lnSpc>
            </a:pPr>
            <a:r>
              <a:rPr lang="nb-NO" altLang="tr-TR" sz="2000"/>
              <a:t>10000 </a:t>
            </a:r>
            <a:r>
              <a:rPr lang="tr-TR" altLang="tr-TR" sz="2000"/>
              <a:t>yıl önce ortadoğuda </a:t>
            </a:r>
            <a:r>
              <a:rPr lang="nb-NO" altLang="tr-TR" sz="2000"/>
              <a:t>15 cm</a:t>
            </a:r>
            <a:r>
              <a:rPr lang="tr-TR" altLang="tr-TR" sz="2000"/>
              <a:t> kısalma</a:t>
            </a:r>
            <a:endParaRPr lang="en-US" altLang="tr-TR" sz="2000"/>
          </a:p>
          <a:p>
            <a:pPr>
              <a:lnSpc>
                <a:spcPct val="80000"/>
              </a:lnSpc>
            </a:pPr>
            <a:r>
              <a:rPr lang="tr-TR" altLang="tr-TR" sz="2400"/>
              <a:t>Bebek ölümlerinde artış</a:t>
            </a:r>
            <a:endParaRPr lang="en-US" altLang="tr-TR" sz="2400"/>
          </a:p>
          <a:p>
            <a:pPr>
              <a:lnSpc>
                <a:spcPct val="80000"/>
              </a:lnSpc>
            </a:pPr>
            <a:r>
              <a:rPr lang="tr-TR" altLang="tr-TR" sz="2400"/>
              <a:t>B</a:t>
            </a:r>
            <a:r>
              <a:rPr lang="en-US" altLang="tr-TR" sz="2400"/>
              <a:t>ulaşıcı hastalıkların görülme sıklığındaki artış</a:t>
            </a:r>
            <a:endParaRPr lang="tr-TR" altLang="tr-TR" sz="2400"/>
          </a:p>
          <a:p>
            <a:pPr>
              <a:lnSpc>
                <a:spcPct val="80000"/>
              </a:lnSpc>
            </a:pPr>
            <a:r>
              <a:rPr lang="tr-TR" altLang="tr-TR" sz="2400"/>
              <a:t>Demir eksikliği anemisinde artış</a:t>
            </a:r>
          </a:p>
          <a:p>
            <a:r>
              <a:rPr lang="tr-TR" altLang="tr-TR" sz="2400"/>
              <a:t>osteomalazi ve diğer kemik mineral bozuklukları görülme sıklığındaki artış</a:t>
            </a:r>
          </a:p>
          <a:p>
            <a:pPr>
              <a:lnSpc>
                <a:spcPct val="80000"/>
              </a:lnSpc>
            </a:pPr>
            <a:r>
              <a:rPr lang="tr-TR" altLang="tr-TR" sz="2400"/>
              <a:t>Diş minesi ve diş çürüklerinde artış.</a:t>
            </a:r>
            <a:endParaRPr lang="en-US" altLang="tr-TR" sz="2400"/>
          </a:p>
        </p:txBody>
      </p:sp>
      <p:pic>
        <p:nvPicPr>
          <p:cNvPr id="74756" name="Picture 7" descr="Åker_mann med ljå_fra Melbøe_Naturforvaltning_300dpi_manipul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1412876"/>
            <a:ext cx="3117850" cy="4968875"/>
          </a:xfrm>
          <a:noFill/>
        </p:spPr>
      </p:pic>
    </p:spTree>
    <p:extLst>
      <p:ext uri="{BB962C8B-B14F-4D97-AF65-F5344CB8AC3E}">
        <p14:creationId xmlns:p14="http://schemas.microsoft.com/office/powerpoint/2010/main" val="197058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708275"/>
            <a:ext cx="8642350" cy="1081088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tr-TR" sz="5400"/>
              <a:t>Paleol</a:t>
            </a:r>
            <a:r>
              <a:rPr lang="tr-TR" altLang="tr-TR" sz="5400"/>
              <a:t>itik</a:t>
            </a:r>
            <a:r>
              <a:rPr lang="en-US" altLang="tr-TR" sz="5400"/>
              <a:t> </a:t>
            </a:r>
            <a:r>
              <a:rPr lang="tr-TR" altLang="tr-TR" sz="5400"/>
              <a:t>Beslenme</a:t>
            </a:r>
            <a:endParaRPr lang="en-US" altLang="tr-TR" sz="5400"/>
          </a:p>
        </p:txBody>
      </p:sp>
    </p:spTree>
    <p:extLst>
      <p:ext uri="{BB962C8B-B14F-4D97-AF65-F5344CB8AC3E}">
        <p14:creationId xmlns:p14="http://schemas.microsoft.com/office/powerpoint/2010/main" val="32738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88914"/>
            <a:ext cx="8642350" cy="1050925"/>
          </a:xfrm>
        </p:spPr>
        <p:txBody>
          <a:bodyPr/>
          <a:lstStyle/>
          <a:p>
            <a:pPr>
              <a:defRPr/>
            </a:pPr>
            <a:r>
              <a:rPr lang="tr-TR" sz="3200" b="1" dirty="0"/>
              <a:t>Et ağırlıklı diyetten – Tahıl ağırlıklı diyete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tr-TR" sz="3200" b="1" dirty="0"/>
              <a:t>Sonuç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188" y="2060575"/>
            <a:ext cx="3810000" cy="3455988"/>
          </a:xfrm>
        </p:spPr>
        <p:txBody>
          <a:bodyPr/>
          <a:lstStyle/>
          <a:p>
            <a:r>
              <a:rPr lang="tr-TR" altLang="tr-TR" smtClean="0"/>
              <a:t>D</a:t>
            </a:r>
            <a:r>
              <a:rPr lang="en-US" altLang="tr-TR" smtClean="0"/>
              <a:t>iş sağlığı ve genel sağlık </a:t>
            </a:r>
            <a:r>
              <a:rPr lang="tr-TR" altLang="tr-TR" smtClean="0"/>
              <a:t>durumunda </a:t>
            </a:r>
            <a:r>
              <a:rPr lang="en-US" altLang="tr-TR" smtClean="0"/>
              <a:t>genel düşüş</a:t>
            </a:r>
            <a:endParaRPr lang="tr-TR" altLang="tr-TR" smtClean="0"/>
          </a:p>
          <a:p>
            <a:r>
              <a:rPr lang="en-US" altLang="tr-TR" smtClean="0"/>
              <a:t>Muhtemelen tahıllar</a:t>
            </a:r>
            <a:r>
              <a:rPr lang="tr-TR" altLang="tr-TR" smtClean="0"/>
              <a:t>ın</a:t>
            </a:r>
            <a:r>
              <a:rPr lang="en-US" altLang="tr-TR" smtClean="0"/>
              <a:t> hakim olduğu bir diyet neden</a:t>
            </a:r>
            <a:r>
              <a:rPr lang="tr-TR" altLang="tr-TR" smtClean="0"/>
              <a:t>iyle</a:t>
            </a:r>
            <a:endParaRPr lang="en-US" altLang="tr-TR" smtClean="0"/>
          </a:p>
        </p:txBody>
      </p:sp>
      <p:pic>
        <p:nvPicPr>
          <p:cNvPr id="75780" name="Picture 4" descr="Åker_mann med ljå_fra Melbøe_Naturforvaltning_300dpi_manipul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1412876"/>
            <a:ext cx="3117850" cy="4968875"/>
          </a:xfrm>
          <a:noFill/>
        </p:spPr>
      </p:pic>
    </p:spTree>
    <p:extLst>
      <p:ext uri="{BB962C8B-B14F-4D97-AF65-F5344CB8AC3E}">
        <p14:creationId xmlns:p14="http://schemas.microsoft.com/office/powerpoint/2010/main" val="3081436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333375"/>
            <a:ext cx="4318000" cy="1181100"/>
          </a:xfrm>
        </p:spPr>
        <p:txBody>
          <a:bodyPr/>
          <a:lstStyle/>
          <a:p>
            <a:pPr>
              <a:defRPr/>
            </a:pPr>
            <a:r>
              <a:rPr lang="tr-TR" sz="4000" dirty="0"/>
              <a:t>İki ucu keskin kılıç</a:t>
            </a:r>
            <a:endParaRPr lang="en-US" sz="40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73238"/>
            <a:ext cx="4787900" cy="4895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tr-TR" sz="2100"/>
              <a:t>Tahıl taneleri artan nüfus için yeterli gıda temin</a:t>
            </a:r>
            <a:r>
              <a:rPr lang="tr-TR" altLang="tr-TR" sz="2100"/>
              <a:t>inin sağladı.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100"/>
              <a:t>D</a:t>
            </a:r>
            <a:r>
              <a:rPr lang="en-US" altLang="tr-TR" sz="2100"/>
              <a:t>ünyanın birçok yerinde teknolojik ve kültürel evrim için gerekli bir koşul olmuştur</a:t>
            </a:r>
            <a:r>
              <a:rPr lang="tr-TR" altLang="tr-TR" sz="210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tr-TR" sz="2100"/>
              <a:t>Beslenme ihtiyaçları</a:t>
            </a:r>
            <a:r>
              <a:rPr lang="tr-TR" altLang="tr-TR" sz="2100"/>
              <a:t>mızı</a:t>
            </a:r>
            <a:r>
              <a:rPr lang="en-US" altLang="tr-TR" sz="2100"/>
              <a:t> tam tahıllar tarafından karşılanması mümkün değildir</a:t>
            </a:r>
            <a:endParaRPr lang="tr-TR" altLang="tr-TR" sz="21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tr-TR" sz="2100"/>
              <a:t>Hypothesis:</a:t>
            </a:r>
          </a:p>
          <a:p>
            <a:pPr lvl="1">
              <a:lnSpc>
                <a:spcPct val="90000"/>
              </a:lnSpc>
            </a:pPr>
            <a:r>
              <a:rPr lang="tr-TR" altLang="tr-TR" sz="1900"/>
              <a:t>Birçok insan fazla miktarda tahıl tüketmekten dolayı hasta olmuştur.</a:t>
            </a:r>
            <a:endParaRPr lang="en-US" altLang="tr-TR" sz="1900"/>
          </a:p>
          <a:p>
            <a:pPr>
              <a:lnSpc>
                <a:spcPct val="90000"/>
              </a:lnSpc>
            </a:pPr>
            <a:r>
              <a:rPr lang="tr-TR" altLang="tr-TR" sz="2100"/>
              <a:t>Birçok tahıl tüketicilerinde anlamlı düzeyde diyete bağlı eksiklikler görülmüştür.</a:t>
            </a:r>
            <a:endParaRPr lang="en-US" altLang="tr-TR" sz="2100"/>
          </a:p>
        </p:txBody>
      </p:sp>
      <p:pic>
        <p:nvPicPr>
          <p:cNvPr id="76804" name="Picture 4" descr="Korn_fra MatogHelse n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0"/>
            <a:ext cx="43561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40222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9144000" cy="862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err="1" smtClean="0"/>
              <a:t>T</a:t>
            </a:r>
            <a:r>
              <a:rPr lang="en-US" dirty="0" err="1" smtClean="0"/>
              <a:t>ahıl</a:t>
            </a:r>
            <a:r>
              <a:rPr lang="en-US" dirty="0" smtClean="0"/>
              <a:t> </a:t>
            </a:r>
            <a:r>
              <a:rPr lang="en-US" dirty="0" err="1" smtClean="0"/>
              <a:t>taneleri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tr-TR" dirty="0" smtClean="0"/>
              <a:t> beslenmeye bağlı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sorunlar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91175" y="1557339"/>
            <a:ext cx="4897438" cy="496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600"/>
              <a:t>Pekçok önemli besin içeriği eksikliği</a:t>
            </a:r>
            <a:endParaRPr lang="en-US" altLang="tr-TR" sz="1600"/>
          </a:p>
          <a:p>
            <a:pPr lvl="1">
              <a:lnSpc>
                <a:spcPct val="80000"/>
              </a:lnSpc>
            </a:pPr>
            <a:r>
              <a:rPr lang="es-ES" altLang="tr-TR" sz="1600"/>
              <a:t>Vitamin A, C, D, K ve </a:t>
            </a:r>
            <a:r>
              <a:rPr lang="tr-TR" altLang="tr-TR" sz="1600"/>
              <a:t>B12 EKSİKLİĞİ</a:t>
            </a:r>
          </a:p>
          <a:p>
            <a:pPr lvl="1">
              <a:lnSpc>
                <a:spcPct val="80000"/>
              </a:lnSpc>
            </a:pPr>
            <a:r>
              <a:rPr lang="tr-TR" altLang="tr-TR" sz="1600"/>
              <a:t>Düşük seviyede aminoasitler. Örneğin Lysine</a:t>
            </a:r>
            <a:endParaRPr lang="en-US" altLang="tr-TR" sz="1600"/>
          </a:p>
          <a:p>
            <a:pPr lvl="1">
              <a:lnSpc>
                <a:spcPct val="80000"/>
              </a:lnSpc>
            </a:pPr>
            <a:r>
              <a:rPr lang="tr-TR" altLang="tr-TR" sz="1600"/>
              <a:t>İstanmeye düzeydeki omega</a:t>
            </a:r>
            <a:r>
              <a:rPr lang="en-US" altLang="tr-TR" sz="1600"/>
              <a:t>6:</a:t>
            </a:r>
            <a:r>
              <a:rPr lang="tr-TR" altLang="tr-TR" sz="1600"/>
              <a:t> omega </a:t>
            </a:r>
            <a:r>
              <a:rPr lang="en-US" altLang="tr-TR" sz="1600"/>
              <a:t>3 </a:t>
            </a:r>
            <a:r>
              <a:rPr lang="tr-TR" altLang="tr-TR" sz="1600"/>
              <a:t>yağ asit oranı </a:t>
            </a:r>
            <a:r>
              <a:rPr lang="en-US" altLang="tr-TR" sz="1600"/>
              <a:t>(7-18:1)</a:t>
            </a:r>
          </a:p>
          <a:p>
            <a:pPr lvl="1">
              <a:lnSpc>
                <a:spcPct val="80000"/>
              </a:lnSpc>
            </a:pPr>
            <a:r>
              <a:rPr lang="tr-TR" altLang="tr-TR" sz="1600"/>
              <a:t>U</a:t>
            </a:r>
            <a:r>
              <a:rPr lang="en-US" altLang="tr-TR" sz="1600"/>
              <a:t>zun zincirli doymamış yağlı asitleri</a:t>
            </a:r>
            <a:r>
              <a:rPr lang="tr-TR" altLang="tr-TR" sz="1600"/>
              <a:t> bulunmaz</a:t>
            </a:r>
          </a:p>
          <a:p>
            <a:pPr>
              <a:lnSpc>
                <a:spcPct val="80000"/>
              </a:lnSpc>
            </a:pPr>
            <a:r>
              <a:rPr lang="tr-TR" altLang="tr-TR" sz="1600"/>
              <a:t>Düşük oranda mineral ve vitamin</a:t>
            </a:r>
            <a:endParaRPr lang="en-US" altLang="tr-TR" sz="1600"/>
          </a:p>
          <a:p>
            <a:pPr>
              <a:lnSpc>
                <a:spcPct val="80000"/>
              </a:lnSpc>
            </a:pPr>
            <a:r>
              <a:rPr lang="en-US" altLang="tr-TR" sz="1600"/>
              <a:t>May be contaminated by mycotoxins</a:t>
            </a:r>
          </a:p>
          <a:p>
            <a:pPr lvl="1">
              <a:lnSpc>
                <a:spcPct val="80000"/>
              </a:lnSpc>
            </a:pPr>
            <a:r>
              <a:rPr lang="en-US" altLang="tr-TR" sz="1600"/>
              <a:t>E.g </a:t>
            </a:r>
            <a:r>
              <a:rPr lang="en-US" altLang="tr-TR" sz="1600" i="1"/>
              <a:t>Claviceps</a:t>
            </a:r>
            <a:r>
              <a:rPr lang="en-US" altLang="tr-TR" sz="1600"/>
              <a:t>, </a:t>
            </a:r>
            <a:r>
              <a:rPr lang="en-US" altLang="tr-TR" sz="1600" i="1"/>
              <a:t>Fusarium</a:t>
            </a:r>
            <a:endParaRPr lang="en-US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M</a:t>
            </a:r>
            <a:r>
              <a:rPr lang="en-US" altLang="tr-TR" sz="1600"/>
              <a:t>ikotoksinler ile kontamine olabilir</a:t>
            </a: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Yüksek gluten içeriği</a:t>
            </a:r>
            <a:endParaRPr lang="en-US" altLang="tr-TR" sz="1600"/>
          </a:p>
          <a:p>
            <a:pPr>
              <a:lnSpc>
                <a:spcPct val="80000"/>
              </a:lnSpc>
            </a:pPr>
            <a:r>
              <a:rPr lang="en-US" altLang="tr-TR" sz="1600"/>
              <a:t>Yüksek nişasta içeriği</a:t>
            </a:r>
            <a:endParaRPr lang="tr-TR" altLang="tr-TR" sz="1600"/>
          </a:p>
          <a:p>
            <a:pPr lvl="1">
              <a:lnSpc>
                <a:spcPct val="80000"/>
              </a:lnSpc>
            </a:pPr>
            <a:r>
              <a:rPr lang="en-US" altLang="tr-TR" sz="1600"/>
              <a:t>Hiperinsülinemi ve insülin direnci</a:t>
            </a:r>
            <a:endParaRPr lang="tr-TR" altLang="tr-TR" sz="1600"/>
          </a:p>
        </p:txBody>
      </p:sp>
      <p:pic>
        <p:nvPicPr>
          <p:cNvPr id="77828" name="Picture 4" descr="Cordain_Loren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557338"/>
            <a:ext cx="3556000" cy="4679950"/>
          </a:xfrm>
          <a:noFill/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063750" y="6237288"/>
            <a:ext cx="2376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tr-TR" sz="2000">
                <a:solidFill>
                  <a:srgbClr val="00CC00"/>
                </a:solidFill>
              </a:rPr>
              <a:t>Loren Cordain, PhD</a:t>
            </a:r>
            <a:endParaRPr lang="en-US" altLang="tr-TR" sz="200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5113338" cy="1077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>
                <a:solidFill>
                  <a:schemeClr val="accent2"/>
                </a:solidFill>
              </a:rPr>
              <a:t/>
            </a:r>
            <a:br>
              <a:rPr lang="tr-TR" dirty="0" smtClean="0">
                <a:solidFill>
                  <a:schemeClr val="accent2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Hyperinsulinaemia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950" y="2590800"/>
            <a:ext cx="4387850" cy="4267200"/>
          </a:xfrm>
        </p:spPr>
        <p:txBody>
          <a:bodyPr>
            <a:normAutofit fontScale="92500" lnSpcReduction="20000"/>
          </a:bodyPr>
          <a:lstStyle/>
          <a:p>
            <a:r>
              <a:rPr lang="nb-NO" altLang="tr-TR" smtClean="0"/>
              <a:t>yüksek glisemik indeksi ile karbonhidrat ağırlıklı diyetler </a:t>
            </a:r>
            <a:endParaRPr lang="tr-TR" altLang="tr-TR" smtClean="0"/>
          </a:p>
          <a:p>
            <a:r>
              <a:rPr lang="nb-NO" altLang="tr-TR" smtClean="0"/>
              <a:t>glycaemic index (GI) </a:t>
            </a:r>
            <a:r>
              <a:rPr lang="nb-NO" altLang="tr-TR" smtClean="0">
                <a:sym typeface="Wingdings" panose="05000000000000000000" pitchFamily="2" charset="2"/>
              </a:rPr>
              <a:t> </a:t>
            </a:r>
            <a:br>
              <a:rPr lang="nb-NO" altLang="tr-TR" smtClean="0">
                <a:sym typeface="Wingdings" panose="05000000000000000000" pitchFamily="2" charset="2"/>
              </a:rPr>
            </a:br>
            <a:r>
              <a:rPr lang="nb-NO" altLang="tr-TR" smtClean="0">
                <a:sym typeface="Wingdings" panose="05000000000000000000" pitchFamily="2" charset="2"/>
              </a:rPr>
              <a:t>hyperinsulinemia  insulin resistance</a:t>
            </a:r>
            <a:endParaRPr lang="en-US" altLang="tr-TR" smtClean="0"/>
          </a:p>
          <a:p>
            <a:r>
              <a:rPr lang="tr-TR" altLang="tr-TR" smtClean="0"/>
              <a:t>Nelere yol açar</a:t>
            </a:r>
            <a:endParaRPr lang="en-US" altLang="tr-TR" smtClean="0"/>
          </a:p>
          <a:p>
            <a:pPr lvl="1"/>
            <a:r>
              <a:rPr lang="tr-TR" altLang="tr-TR" sz="1600"/>
              <a:t>Kanser</a:t>
            </a:r>
            <a:r>
              <a:rPr lang="en-US" altLang="tr-TR" sz="1600"/>
              <a:t>: </a:t>
            </a:r>
            <a:r>
              <a:rPr lang="tr-TR" altLang="tr-TR" sz="1600"/>
              <a:t>Göğüs</a:t>
            </a:r>
            <a:r>
              <a:rPr lang="en-US" altLang="tr-TR" sz="1600"/>
              <a:t>,</a:t>
            </a:r>
            <a:r>
              <a:rPr lang="tr-TR" altLang="tr-TR" sz="1600"/>
              <a:t> prostat, k</a:t>
            </a:r>
            <a:r>
              <a:rPr lang="en-US" altLang="tr-TR" sz="1600"/>
              <a:t>olon/rectum</a:t>
            </a:r>
          </a:p>
          <a:p>
            <a:pPr lvl="1"/>
            <a:r>
              <a:rPr lang="tr-TR" altLang="tr-TR" sz="1600"/>
              <a:t>Akne</a:t>
            </a:r>
            <a:endParaRPr lang="en-US" altLang="tr-TR" sz="1600"/>
          </a:p>
          <a:p>
            <a:pPr lvl="1"/>
            <a:r>
              <a:rPr lang="tr-TR" altLang="tr-TR" sz="1600"/>
              <a:t>Polikistik over</a:t>
            </a:r>
            <a:endParaRPr lang="en-US" altLang="tr-TR" sz="1600"/>
          </a:p>
          <a:p>
            <a:pPr lvl="1"/>
            <a:r>
              <a:rPr lang="en-US" altLang="tr-TR" sz="1600"/>
              <a:t>myopia</a:t>
            </a:r>
          </a:p>
          <a:p>
            <a:pPr lvl="1"/>
            <a:r>
              <a:rPr lang="en-US" altLang="tr-TR" sz="1600"/>
              <a:t>obesity</a:t>
            </a:r>
          </a:p>
          <a:p>
            <a:pPr lvl="1"/>
            <a:r>
              <a:rPr lang="en-US" altLang="tr-TR" sz="1600"/>
              <a:t>type 2 diabetes</a:t>
            </a:r>
          </a:p>
          <a:p>
            <a:pPr lvl="1"/>
            <a:r>
              <a:rPr lang="en-US" altLang="tr-TR" sz="1600"/>
              <a:t>hypertension</a:t>
            </a:r>
          </a:p>
          <a:p>
            <a:pPr lvl="1"/>
            <a:r>
              <a:rPr lang="tr-TR" altLang="tr-TR" sz="1600"/>
              <a:t>Yüksek kağ trigliseridlere</a:t>
            </a:r>
            <a:endParaRPr lang="en-US" altLang="tr-TR" sz="1600"/>
          </a:p>
          <a:p>
            <a:pPr lvl="1"/>
            <a:r>
              <a:rPr lang="tr-TR" altLang="tr-TR" sz="1600"/>
              <a:t>Kalp – damar hastalıklarına </a:t>
            </a:r>
            <a:endParaRPr lang="en-US" altLang="tr-TR" smtClean="0"/>
          </a:p>
        </p:txBody>
      </p:sp>
      <p:pic>
        <p:nvPicPr>
          <p:cNvPr id="78852" name="Picture 5" descr="Ulvehode_fra Snerte 2000_Ulvehistorier_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"/>
            <a:ext cx="38671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8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Gluten -- 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tr-TR" sz="4000" dirty="0" err="1"/>
              <a:t>T</a:t>
            </a:r>
            <a:r>
              <a:rPr lang="en-US" sz="4000" dirty="0" err="1"/>
              <a:t>ahıllarda</a:t>
            </a:r>
            <a:r>
              <a:rPr lang="en-US" sz="4000" dirty="0"/>
              <a:t> </a:t>
            </a:r>
            <a:r>
              <a:rPr lang="en-US" sz="4000" dirty="0" err="1"/>
              <a:t>sorunlu</a:t>
            </a:r>
            <a:r>
              <a:rPr lang="en-US" sz="4000" dirty="0"/>
              <a:t> </a:t>
            </a:r>
            <a:r>
              <a:rPr lang="en-US" sz="4000" dirty="0" err="1"/>
              <a:t>proteinler</a:t>
            </a:r>
            <a:endParaRPr lang="en-US" sz="40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8" y="1844675"/>
            <a:ext cx="3810000" cy="4319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tr-TR" sz="2400"/>
              <a:t>Otoimmün hastalıklar</a:t>
            </a:r>
            <a:endParaRPr lang="tr-TR" altLang="tr-TR" sz="2400"/>
          </a:p>
          <a:p>
            <a:pPr>
              <a:lnSpc>
                <a:spcPct val="90000"/>
              </a:lnSpc>
            </a:pPr>
            <a:r>
              <a:rPr lang="nb-NO" altLang="tr-TR" sz="2000"/>
              <a:t>Celiac disease, skin problems, type 1 diabetes, Sjögren’s syndrome </a:t>
            </a:r>
            <a:r>
              <a:rPr lang="tr-TR" altLang="tr-TR" sz="2000"/>
              <a:t>ve</a:t>
            </a:r>
            <a:r>
              <a:rPr lang="nb-NO" altLang="tr-TR" sz="2000"/>
              <a:t> reumatoid arthritis</a:t>
            </a:r>
          </a:p>
          <a:p>
            <a:pPr>
              <a:lnSpc>
                <a:spcPct val="90000"/>
              </a:lnSpc>
            </a:pPr>
            <a:r>
              <a:rPr lang="nb-NO" altLang="tr-TR" sz="2400"/>
              <a:t>psikopatolojik hastalıkları</a:t>
            </a:r>
            <a:endParaRPr lang="tr-TR" altLang="tr-TR" sz="2400"/>
          </a:p>
          <a:p>
            <a:pPr>
              <a:lnSpc>
                <a:spcPct val="90000"/>
              </a:lnSpc>
            </a:pPr>
            <a:r>
              <a:rPr lang="nb-NO" altLang="tr-TR" sz="2000"/>
              <a:t>Epilepsy, autism, schizophrenia and depression</a:t>
            </a:r>
          </a:p>
        </p:txBody>
      </p:sp>
      <p:pic>
        <p:nvPicPr>
          <p:cNvPr id="79876" name="Picture 4" descr="Reichelt_fra MatogHelse_150dp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989139"/>
            <a:ext cx="3240088" cy="4103687"/>
          </a:xfrm>
          <a:noFill/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135189" y="6165851"/>
            <a:ext cx="3455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tr-TR" sz="2400">
                <a:solidFill>
                  <a:srgbClr val="00CC00"/>
                </a:solidFill>
              </a:rPr>
              <a:t>Karl-Ludvig Reichelt, MD</a:t>
            </a:r>
            <a:endParaRPr lang="en-US" altLang="tr-TR" sz="240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70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519114"/>
            <a:ext cx="9553303" cy="898525"/>
          </a:xfrm>
        </p:spPr>
        <p:txBody>
          <a:bodyPr>
            <a:noAutofit/>
          </a:bodyPr>
          <a:lstStyle/>
          <a:p>
            <a:r>
              <a:rPr lang="tr-TR" sz="4000" b="1" dirty="0" err="1"/>
              <a:t>Glutensız</a:t>
            </a:r>
            <a:r>
              <a:rPr lang="tr-TR" sz="4000" b="1" dirty="0"/>
              <a:t> Bitkiler / Ürünler üzerine odaklanın</a:t>
            </a:r>
            <a:endParaRPr lang="en-US" altLang="tr-TR" sz="4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051" y="1814513"/>
            <a:ext cx="5538924" cy="4024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r-TR" b="1" u="sng" dirty="0" smtClean="0">
                <a:solidFill>
                  <a:srgbClr val="C00000"/>
                </a:solidFill>
              </a:rPr>
              <a:t>Gluten </a:t>
            </a:r>
            <a:r>
              <a:rPr lang="en-US" altLang="tr-TR" b="1" u="sng" dirty="0" err="1" smtClean="0">
                <a:solidFill>
                  <a:srgbClr val="C00000"/>
                </a:solidFill>
              </a:rPr>
              <a:t>Intoler</a:t>
            </a:r>
            <a:r>
              <a:rPr lang="tr-TR" altLang="tr-TR" b="1" u="sng" dirty="0" smtClean="0">
                <a:solidFill>
                  <a:srgbClr val="C00000"/>
                </a:solidFill>
              </a:rPr>
              <a:t>ansı/hassasiyeti</a:t>
            </a:r>
            <a:endParaRPr lang="en-US" altLang="tr-TR" b="1" u="sng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tr-TR" b="1" dirty="0" smtClean="0"/>
              <a:t>2</a:t>
            </a:r>
            <a:r>
              <a:rPr lang="tr-TR" altLang="tr-TR" b="1" dirty="0" smtClean="0"/>
              <a:t>  milyon Amerikalı var</a:t>
            </a:r>
            <a:endParaRPr lang="en-US" altLang="tr-TR" b="1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b="1" dirty="0" smtClean="0"/>
              <a:t>Dünya genelinde </a:t>
            </a:r>
            <a:r>
              <a:rPr lang="en-US" altLang="tr-TR" b="1" dirty="0" smtClean="0"/>
              <a:t>30 </a:t>
            </a:r>
            <a:r>
              <a:rPr lang="tr-TR" altLang="tr-TR" b="1" dirty="0" smtClean="0"/>
              <a:t>milyon insan</a:t>
            </a:r>
            <a:endParaRPr lang="en-US" altLang="tr-TR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b="1" dirty="0" smtClean="0"/>
              <a:t> </a:t>
            </a:r>
            <a:endParaRPr lang="en-US" altLang="tr-TR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tr-TR" b="1" dirty="0" smtClean="0"/>
          </a:p>
        </p:txBody>
      </p:sp>
      <p:pic>
        <p:nvPicPr>
          <p:cNvPr id="19460" name="Picture 4" descr="homepage_logo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667000"/>
            <a:ext cx="172561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610" y="533400"/>
            <a:ext cx="6287589" cy="762000"/>
          </a:xfrm>
        </p:spPr>
        <p:txBody>
          <a:bodyPr/>
          <a:lstStyle/>
          <a:p>
            <a:pPr eaLnBrk="1" hangingPunct="1"/>
            <a:r>
              <a:rPr lang="en-US" altLang="tr-TR" b="1" i="1" dirty="0" smtClean="0">
                <a:solidFill>
                  <a:srgbClr val="C00000"/>
                </a:solidFill>
              </a:rPr>
              <a:t>Celiac Disease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2743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800" b="1">
                <a:latin typeface="Calibri" panose="020F0502020204030204" pitchFamily="34" charset="0"/>
              </a:rPr>
              <a:t>Normal </a:t>
            </a:r>
          </a:p>
          <a:p>
            <a:pPr algn="ctr">
              <a:spcBef>
                <a:spcPct val="50000"/>
              </a:spcBef>
            </a:pPr>
            <a:r>
              <a:rPr lang="en-US" altLang="tr-TR" sz="2800" b="1">
                <a:latin typeface="Calibri" panose="020F0502020204030204" pitchFamily="34" charset="0"/>
              </a:rPr>
              <a:t>Intestinal Villi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400800" y="5486401"/>
            <a:ext cx="2667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800" b="1">
                <a:latin typeface="Calibri" panose="020F0502020204030204" pitchFamily="34" charset="0"/>
              </a:rPr>
              <a:t>Celiac </a:t>
            </a:r>
          </a:p>
          <a:p>
            <a:pPr algn="ctr">
              <a:spcBef>
                <a:spcPct val="50000"/>
              </a:spcBef>
            </a:pPr>
            <a:r>
              <a:rPr lang="en-US" altLang="tr-TR" sz="2800" b="1">
                <a:latin typeface="Calibri" panose="020F0502020204030204" pitchFamily="34" charset="0"/>
              </a:rPr>
              <a:t>Intestinal Villi</a:t>
            </a:r>
          </a:p>
        </p:txBody>
      </p:sp>
      <p:pic>
        <p:nvPicPr>
          <p:cNvPr id="20485" name="Picture 5" descr="celiacvi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59436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057400" y="1219200"/>
            <a:ext cx="8218488" cy="5181600"/>
            <a:chOff x="336" y="624"/>
            <a:chExt cx="5177" cy="2976"/>
          </a:xfrm>
        </p:grpSpPr>
        <p:pic>
          <p:nvPicPr>
            <p:cNvPr id="21510" name="Picture 3" descr="celia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78"/>
            <a:stretch>
              <a:fillRect/>
            </a:stretch>
          </p:blipFill>
          <p:spPr bwMode="auto">
            <a:xfrm>
              <a:off x="336" y="624"/>
              <a:ext cx="5177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Rectangle 4"/>
            <p:cNvSpPr>
              <a:spLocks noChangeArrowheads="1"/>
            </p:cNvSpPr>
            <p:nvPr/>
          </p:nvSpPr>
          <p:spPr bwMode="auto">
            <a:xfrm>
              <a:off x="1296" y="2304"/>
              <a:ext cx="768" cy="72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>
                <a:latin typeface="Calibri" panose="020F0502020204030204" pitchFamily="34" charset="0"/>
              </a:endParaRPr>
            </a:p>
          </p:txBody>
        </p:sp>
      </p:grp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362200" y="304800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sz="2800" dirty="0" err="1"/>
              <a:t>Gluten</a:t>
            </a:r>
            <a:r>
              <a:rPr lang="tr-TR" sz="2800" dirty="0"/>
              <a:t>, Buğday, Çavdar, Arpa ve </a:t>
            </a:r>
            <a:r>
              <a:rPr lang="tr-TR" sz="2800" dirty="0" err="1"/>
              <a:t>Tritikale'deki</a:t>
            </a:r>
            <a:r>
              <a:rPr lang="tr-TR" sz="2800" dirty="0"/>
              <a:t> tohum depolama </a:t>
            </a:r>
            <a:r>
              <a:rPr lang="tr-TR" sz="2800" dirty="0" smtClean="0"/>
              <a:t>proteinidir</a:t>
            </a:r>
            <a:endParaRPr lang="en-US" altLang="tr-TR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057400" y="5638800"/>
            <a:ext cx="22533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b="1" dirty="0">
                <a:solidFill>
                  <a:srgbClr val="C00000"/>
                </a:solidFill>
              </a:rPr>
              <a:t>Belli </a:t>
            </a:r>
            <a:r>
              <a:rPr lang="tr-TR" b="1" dirty="0" smtClean="0">
                <a:solidFill>
                  <a:srgbClr val="C00000"/>
                </a:solidFill>
              </a:rPr>
              <a:t>yabani </a:t>
            </a:r>
            <a:r>
              <a:rPr lang="tr-TR" b="1" dirty="0">
                <a:solidFill>
                  <a:srgbClr val="C00000"/>
                </a:solidFill>
              </a:rPr>
              <a:t>otlar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b="1" dirty="0" err="1" smtClean="0">
                <a:solidFill>
                  <a:srgbClr val="C00000"/>
                </a:solidFill>
              </a:rPr>
              <a:t>gluten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içerirler</a:t>
            </a:r>
            <a:endParaRPr lang="en-US" altLang="tr-TR" b="1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 flipV="1">
            <a:off x="3276600" y="5029200"/>
            <a:ext cx="228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8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133601"/>
            <a:ext cx="4102100" cy="1222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sz="4000" dirty="0"/>
              <a:t>187 </a:t>
            </a:r>
            <a:r>
              <a:rPr lang="tr-TR" sz="4000" dirty="0"/>
              <a:t>tane </a:t>
            </a:r>
            <a:r>
              <a:rPr lang="nb-NO" sz="4000" dirty="0"/>
              <a:t>glüten</a:t>
            </a:r>
            <a:r>
              <a:rPr lang="tr-TR" sz="4000" dirty="0"/>
              <a:t>den dolayı hastalık vardır</a:t>
            </a:r>
            <a:endParaRPr lang="en-US" sz="4000" dirty="0"/>
          </a:p>
        </p:txBody>
      </p:sp>
      <p:pic>
        <p:nvPicPr>
          <p:cNvPr id="80899" name="Picture 4" descr="Braly_Hoggan_2002_Dangerous grains_Forside_96d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038" y="188913"/>
            <a:ext cx="4779962" cy="5903912"/>
          </a:xfrm>
          <a:noFill/>
        </p:spPr>
      </p:pic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7175501" y="5907088"/>
            <a:ext cx="2447925" cy="265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nb-NO" altLang="tr-TR" sz="2400">
                <a:solidFill>
                  <a:srgbClr val="00CC00"/>
                </a:solidFill>
              </a:rPr>
              <a:t>James Braly, MD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nb-NO" altLang="tr-TR" sz="2400">
                <a:solidFill>
                  <a:srgbClr val="00CC00"/>
                </a:solidFill>
              </a:rPr>
              <a:t>Ron Hoggan, PhD</a:t>
            </a:r>
          </a:p>
          <a:p>
            <a:pPr>
              <a:spcBef>
                <a:spcPct val="50000"/>
              </a:spcBef>
            </a:pPr>
            <a:endParaRPr lang="en-US" altLang="tr-TR" sz="4400"/>
          </a:p>
        </p:txBody>
      </p:sp>
    </p:spTree>
    <p:extLst>
      <p:ext uri="{BB962C8B-B14F-4D97-AF65-F5344CB8AC3E}">
        <p14:creationId xmlns:p14="http://schemas.microsoft.com/office/powerpoint/2010/main" val="15220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Åkerlandskap1_fra Framstad_Lie_Jordbrukets kulturlandskap_300d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41376"/>
            <a:ext cx="9144000" cy="6016625"/>
          </a:xfrm>
          <a:noFill/>
        </p:spPr>
      </p:pic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90501"/>
            <a:ext cx="7772400" cy="574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dirty="0"/>
              <a:t>TARIMIN DOĞUŞU</a:t>
            </a:r>
            <a:endParaRPr lang="en-US" sz="4000" dirty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238626"/>
            <a:ext cx="3810000" cy="2619375"/>
          </a:xfrm>
        </p:spPr>
        <p:txBody>
          <a:bodyPr/>
          <a:lstStyle/>
          <a:p>
            <a:r>
              <a:rPr lang="tr-TR" altLang="tr-TR" sz="2400" b="1">
                <a:solidFill>
                  <a:schemeClr val="bg2"/>
                </a:solidFill>
              </a:rPr>
              <a:t>Ortadoğuda </a:t>
            </a:r>
            <a:endParaRPr lang="nb-NO" altLang="tr-TR" sz="2400" b="1">
              <a:solidFill>
                <a:schemeClr val="bg2"/>
              </a:solidFill>
            </a:endParaRPr>
          </a:p>
          <a:p>
            <a:pPr lvl="1"/>
            <a:r>
              <a:rPr lang="nb-NO" altLang="tr-TR" sz="2000" b="1">
                <a:solidFill>
                  <a:schemeClr val="bg2"/>
                </a:solidFill>
              </a:rPr>
              <a:t>10 000 </a:t>
            </a:r>
            <a:r>
              <a:rPr lang="tr-TR" altLang="tr-TR" sz="2000" b="1">
                <a:solidFill>
                  <a:schemeClr val="bg2"/>
                </a:solidFill>
              </a:rPr>
              <a:t>yıl önce</a:t>
            </a:r>
            <a:endParaRPr lang="nb-NO" altLang="tr-TR" sz="2000" b="1">
              <a:solidFill>
                <a:schemeClr val="bg2"/>
              </a:solidFill>
            </a:endParaRPr>
          </a:p>
          <a:p>
            <a:pPr lvl="2"/>
            <a:r>
              <a:rPr lang="nb-NO" altLang="tr-TR" sz="1800" b="1">
                <a:solidFill>
                  <a:schemeClr val="bg2"/>
                </a:solidFill>
              </a:rPr>
              <a:t>400-500 </a:t>
            </a:r>
            <a:r>
              <a:rPr lang="tr-TR" altLang="tr-TR" sz="1800" b="1">
                <a:solidFill>
                  <a:schemeClr val="bg2"/>
                </a:solidFill>
              </a:rPr>
              <a:t>nesil</a:t>
            </a:r>
            <a:endParaRPr lang="nb-NO" altLang="tr-TR" sz="1800" b="1">
              <a:solidFill>
                <a:schemeClr val="bg2"/>
              </a:solidFill>
            </a:endParaRPr>
          </a:p>
          <a:p>
            <a:r>
              <a:rPr lang="nb-NO" altLang="tr-TR" sz="2400" b="1">
                <a:solidFill>
                  <a:schemeClr val="bg2"/>
                </a:solidFill>
              </a:rPr>
              <a:t>Scandinavia, </a:t>
            </a:r>
            <a:r>
              <a:rPr lang="tr-TR" altLang="tr-TR" sz="2400" b="1">
                <a:solidFill>
                  <a:schemeClr val="bg2"/>
                </a:solidFill>
              </a:rPr>
              <a:t>İngiltere</a:t>
            </a:r>
            <a:endParaRPr lang="nb-NO" altLang="tr-TR" sz="2400" b="1">
              <a:solidFill>
                <a:schemeClr val="bg2"/>
              </a:solidFill>
            </a:endParaRPr>
          </a:p>
          <a:p>
            <a:pPr lvl="1"/>
            <a:r>
              <a:rPr lang="nb-NO" altLang="tr-TR" sz="2000" b="1">
                <a:solidFill>
                  <a:schemeClr val="bg2"/>
                </a:solidFill>
              </a:rPr>
              <a:t>5 500 </a:t>
            </a:r>
            <a:r>
              <a:rPr lang="tr-TR" altLang="tr-TR" sz="2000" b="1">
                <a:solidFill>
                  <a:schemeClr val="bg2"/>
                </a:solidFill>
              </a:rPr>
              <a:t>yol önce</a:t>
            </a:r>
            <a:endParaRPr lang="nb-NO" altLang="tr-TR" sz="2000" b="1">
              <a:solidFill>
                <a:schemeClr val="bg2"/>
              </a:solidFill>
            </a:endParaRPr>
          </a:p>
          <a:p>
            <a:pPr lvl="2"/>
            <a:r>
              <a:rPr lang="nb-NO" altLang="tr-TR" sz="1800" b="1">
                <a:solidFill>
                  <a:schemeClr val="bg2"/>
                </a:solidFill>
              </a:rPr>
              <a:t>220-275</a:t>
            </a:r>
            <a:r>
              <a:rPr lang="tr-TR" altLang="tr-TR" sz="1800" b="1">
                <a:solidFill>
                  <a:schemeClr val="bg2"/>
                </a:solidFill>
              </a:rPr>
              <a:t> nesil</a:t>
            </a:r>
            <a:endParaRPr lang="nb-NO" altLang="tr-TR" sz="18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1916113"/>
            <a:ext cx="8642350" cy="27368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tr-TR" altLang="tr-TR" sz="4000"/>
              <a:t>Modern toplumlarda pek çok kronik hastalığın yaygınlığı, türümüzün prehistorik avcı-toplayıcı olarak geliştirdiği beslenme alışkanlığının, modern beslenme alışkanlığımız ile olan bir uyumsuzluğu sonucunda ortaya çıkmıştır.</a:t>
            </a:r>
          </a:p>
        </p:txBody>
      </p:sp>
    </p:spTree>
    <p:extLst>
      <p:ext uri="{BB962C8B-B14F-4D97-AF65-F5344CB8AC3E}">
        <p14:creationId xmlns:p14="http://schemas.microsoft.com/office/powerpoint/2010/main" val="8687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557338"/>
            <a:ext cx="7620000" cy="2354262"/>
          </a:xfrm>
        </p:spPr>
        <p:txBody>
          <a:bodyPr/>
          <a:lstStyle/>
          <a:p>
            <a:pPr>
              <a:defRPr/>
            </a:pPr>
            <a:r>
              <a:rPr lang="tr-TR" sz="8800" dirty="0"/>
              <a:t>SÜT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182131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1" y="765176"/>
            <a:ext cx="4691063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EVCİLLEŞTİRME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9891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/>
              <a:t>Koyun</a:t>
            </a:r>
            <a:endParaRPr lang="nb-NO" altLang="tr-TR"/>
          </a:p>
          <a:p>
            <a:pPr lvl="1">
              <a:lnSpc>
                <a:spcPct val="90000"/>
              </a:lnSpc>
            </a:pPr>
            <a:r>
              <a:rPr lang="nb-NO" altLang="tr-TR"/>
              <a:t>11000 BP</a:t>
            </a:r>
          </a:p>
          <a:p>
            <a:pPr>
              <a:lnSpc>
                <a:spcPct val="90000"/>
              </a:lnSpc>
            </a:pPr>
            <a:r>
              <a:rPr lang="tr-TR" altLang="tr-TR"/>
              <a:t>Keçi-İnek</a:t>
            </a:r>
            <a:endParaRPr lang="nb-NO" altLang="tr-TR"/>
          </a:p>
          <a:p>
            <a:pPr lvl="1">
              <a:lnSpc>
                <a:spcPct val="90000"/>
              </a:lnSpc>
            </a:pPr>
            <a:r>
              <a:rPr lang="nb-NO" altLang="tr-TR"/>
              <a:t>10000 BP</a:t>
            </a:r>
          </a:p>
          <a:p>
            <a:pPr>
              <a:lnSpc>
                <a:spcPct val="90000"/>
              </a:lnSpc>
            </a:pPr>
            <a:r>
              <a:rPr lang="tr-TR" altLang="tr-TR"/>
              <a:t>Süt hayvancılığının için kimyasal kanıt</a:t>
            </a:r>
          </a:p>
          <a:p>
            <a:pPr>
              <a:lnSpc>
                <a:spcPct val="90000"/>
              </a:lnSpc>
            </a:pPr>
            <a:r>
              <a:rPr lang="nb-NO" altLang="tr-TR" sz="2400"/>
              <a:t>6100-5500 BP </a:t>
            </a:r>
            <a:r>
              <a:rPr lang="tr-TR" altLang="tr-TR" sz="2400"/>
              <a:t>İngiltere</a:t>
            </a:r>
            <a:endParaRPr lang="nb-NO" altLang="tr-TR" sz="2400"/>
          </a:p>
          <a:p>
            <a:pPr lvl="1">
              <a:lnSpc>
                <a:spcPct val="90000"/>
              </a:lnSpc>
            </a:pPr>
            <a:r>
              <a:rPr lang="tr-TR" altLang="tr-TR"/>
              <a:t>çömlek üzerinde süt yağ artıkları</a:t>
            </a:r>
            <a:endParaRPr lang="en-US" altLang="tr-TR"/>
          </a:p>
        </p:txBody>
      </p:sp>
      <p:pic>
        <p:nvPicPr>
          <p:cNvPr id="83972" name="Picture 6" descr="Sauer_fra Brandal og Tjeltveits sauebok_300dp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1264" y="30164"/>
            <a:ext cx="3311525" cy="2274887"/>
          </a:xfrm>
          <a:noFill/>
        </p:spPr>
      </p:pic>
      <p:pic>
        <p:nvPicPr>
          <p:cNvPr id="83973" name="Picture 7" descr="Geit_fra bokforside av Brandal og Tjeltveits geitebok_300dp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7026" y="1989138"/>
            <a:ext cx="2720975" cy="3167062"/>
          </a:xfrm>
          <a:noFill/>
        </p:spPr>
      </p:pic>
      <p:pic>
        <p:nvPicPr>
          <p:cNvPr id="83974" name="Picture 8" descr="Ku med tunga ute_fra Domestic descendants_300d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149726"/>
            <a:ext cx="2435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18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SÜT İÇMEK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1"/>
            <a:ext cx="7772400" cy="4327525"/>
          </a:xfrm>
        </p:spPr>
        <p:txBody>
          <a:bodyPr/>
          <a:lstStyle/>
          <a:p>
            <a:r>
              <a:rPr lang="tr-TR" altLang="tr-TR" sz="3600"/>
              <a:t>Sadece Avrupalılar ve bazı Afrika kabileleri</a:t>
            </a:r>
          </a:p>
          <a:p>
            <a:r>
              <a:rPr lang="tr-TR" altLang="tr-TR" sz="3600"/>
              <a:t>Yetişkinlerde Laktoz toleransı</a:t>
            </a:r>
            <a:endParaRPr lang="nb-NO" altLang="tr-TR" sz="3600"/>
          </a:p>
          <a:p>
            <a:pPr lvl="1"/>
            <a:r>
              <a:rPr lang="tr-TR" altLang="tr-TR" sz="3200"/>
              <a:t>Popülasyonlara süt hayvancılığının tarihi-eskiliği</a:t>
            </a:r>
          </a:p>
          <a:p>
            <a:pPr lvl="1"/>
            <a:r>
              <a:rPr lang="tr-TR" altLang="tr-TR" smtClean="0"/>
              <a:t>Süt hayvancılığının ve laktoz toleransı genlerinin Co-evrim</a:t>
            </a:r>
          </a:p>
        </p:txBody>
      </p:sp>
    </p:spTree>
    <p:extLst>
      <p:ext uri="{BB962C8B-B14F-4D97-AF65-F5344CB8AC3E}">
        <p14:creationId xmlns:p14="http://schemas.microsoft.com/office/powerpoint/2010/main" val="3405959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dirty="0"/>
              <a:t>Kazein</a:t>
            </a:r>
            <a:r>
              <a:rPr lang="en-US" sz="4000" dirty="0"/>
              <a:t>-- </a:t>
            </a:r>
            <a:br>
              <a:rPr lang="en-US" sz="4000" dirty="0"/>
            </a:br>
            <a:r>
              <a:rPr lang="tr-TR" sz="4000" dirty="0"/>
              <a:t>Sütteki sorunlu protein</a:t>
            </a:r>
            <a:endParaRPr lang="en-US" sz="40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80100" y="2060576"/>
            <a:ext cx="3810000" cy="3960813"/>
          </a:xfrm>
        </p:spPr>
        <p:txBody>
          <a:bodyPr/>
          <a:lstStyle/>
          <a:p>
            <a:r>
              <a:rPr lang="tr-TR" altLang="tr-TR"/>
              <a:t>psikopatolojik hastalıkları</a:t>
            </a:r>
          </a:p>
          <a:p>
            <a:pPr>
              <a:buFontTx/>
              <a:buNone/>
            </a:pPr>
            <a:r>
              <a:rPr lang="tr-TR" altLang="tr-TR" sz="2400"/>
              <a:t>----</a:t>
            </a:r>
            <a:r>
              <a:rPr lang="nb-NO" altLang="tr-TR" sz="2400"/>
              <a:t>Epilepsy, autism, schizophrenia and depression</a:t>
            </a:r>
          </a:p>
        </p:txBody>
      </p:sp>
      <p:pic>
        <p:nvPicPr>
          <p:cNvPr id="86020" name="Picture 4" descr="Reichelt_fra MatogHelse_150dp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989139"/>
            <a:ext cx="3240088" cy="4103687"/>
          </a:xfrm>
          <a:noFill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135189" y="6165851"/>
            <a:ext cx="3455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tr-TR" sz="2400">
                <a:solidFill>
                  <a:srgbClr val="00CC00"/>
                </a:solidFill>
              </a:rPr>
              <a:t>Karl-Ludvig Reichelt, MD</a:t>
            </a:r>
            <a:endParaRPr lang="en-US" altLang="tr-TR" sz="240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49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276475"/>
            <a:ext cx="7620000" cy="2355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800" dirty="0"/>
              <a:t/>
            </a:r>
            <a:br>
              <a:rPr lang="tr-TR" sz="4800" dirty="0"/>
            </a:br>
            <a:r>
              <a:rPr lang="tr-TR" sz="4800" dirty="0"/>
              <a:t>Neden modern Avrupa popülasyonlarında inek sütü </a:t>
            </a:r>
            <a:r>
              <a:rPr lang="tr-TR" sz="4800" dirty="0" err="1"/>
              <a:t>intoleransı</a:t>
            </a:r>
            <a:r>
              <a:rPr lang="tr-TR" sz="4800" dirty="0"/>
              <a:t> vardır?</a:t>
            </a:r>
            <a:br>
              <a:rPr lang="tr-TR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700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20713"/>
            <a:ext cx="3779838" cy="792162"/>
          </a:xfrm>
        </p:spPr>
        <p:txBody>
          <a:bodyPr/>
          <a:lstStyle/>
          <a:p>
            <a:pPr>
              <a:defRPr/>
            </a:pPr>
            <a:r>
              <a:rPr lang="tr-TR" sz="4000" dirty="0"/>
              <a:t>Süt</a:t>
            </a:r>
            <a:r>
              <a:rPr lang="nb-NO" sz="4000" dirty="0"/>
              <a:t> intoler</a:t>
            </a:r>
            <a:r>
              <a:rPr lang="tr-TR" sz="4000" dirty="0"/>
              <a:t>ansı</a:t>
            </a:r>
            <a:endParaRPr lang="en-US" sz="40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52601"/>
            <a:ext cx="3810000" cy="3527425"/>
          </a:xfrm>
        </p:spPr>
        <p:txBody>
          <a:bodyPr/>
          <a:lstStyle/>
          <a:p>
            <a:endParaRPr lang="tr-TR" altLang="tr-TR" sz="3600"/>
          </a:p>
          <a:p>
            <a:r>
              <a:rPr lang="tr-TR" altLang="tr-TR" smtClean="0"/>
              <a:t>Pastörizasyon Sorunu?</a:t>
            </a:r>
          </a:p>
          <a:p>
            <a:r>
              <a:rPr lang="tr-TR" altLang="tr-TR" smtClean="0"/>
              <a:t>Sütdeki kimyasal kalıntılar?</a:t>
            </a:r>
          </a:p>
          <a:p>
            <a:r>
              <a:rPr lang="tr-TR" altLang="tr-TR" smtClean="0"/>
              <a:t>Çiğ-pastorize edilmemiş süt daha mı iyi</a:t>
            </a:r>
            <a:r>
              <a:rPr lang="nb-NO" altLang="tr-TR" smtClean="0"/>
              <a:t>?</a:t>
            </a:r>
          </a:p>
        </p:txBody>
      </p:sp>
      <p:pic>
        <p:nvPicPr>
          <p:cNvPr id="88068" name="Picture 4" descr="Melk og gutt_fra MatogHelse n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5426" y="0"/>
            <a:ext cx="53625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2248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20713"/>
            <a:ext cx="3779838" cy="792162"/>
          </a:xfrm>
        </p:spPr>
        <p:txBody>
          <a:bodyPr/>
          <a:lstStyle/>
          <a:p>
            <a:pPr>
              <a:defRPr/>
            </a:pPr>
            <a:r>
              <a:rPr lang="tr-TR" sz="4000" dirty="0"/>
              <a:t>Süt</a:t>
            </a:r>
            <a:r>
              <a:rPr lang="nb-NO" sz="4000" dirty="0"/>
              <a:t> intoleran</a:t>
            </a:r>
            <a:r>
              <a:rPr lang="tr-TR" sz="4000" dirty="0"/>
              <a:t>sı</a:t>
            </a:r>
            <a:endParaRPr lang="en-US" sz="40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205039"/>
            <a:ext cx="3810000" cy="3527425"/>
          </a:xfrm>
        </p:spPr>
        <p:txBody>
          <a:bodyPr/>
          <a:lstStyle/>
          <a:p>
            <a:r>
              <a:rPr lang="tr-TR" altLang="tr-TR" sz="3600"/>
              <a:t>Problem çok mu büyük</a:t>
            </a:r>
            <a:r>
              <a:rPr lang="nb-NO" altLang="tr-TR" sz="3600"/>
              <a:t>?</a:t>
            </a:r>
          </a:p>
          <a:p>
            <a:r>
              <a:rPr lang="tr-TR" altLang="tr-TR" sz="3600"/>
              <a:t>Ne tür hastalıklara neden olur</a:t>
            </a:r>
            <a:r>
              <a:rPr lang="nb-NO" altLang="tr-TR" sz="3600"/>
              <a:t>?</a:t>
            </a:r>
          </a:p>
        </p:txBody>
      </p:sp>
      <p:pic>
        <p:nvPicPr>
          <p:cNvPr id="89092" name="Picture 5" descr="Melk og gutt_fra MatogHelse n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5426" y="0"/>
            <a:ext cx="53625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0763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557338"/>
            <a:ext cx="7620000" cy="2354262"/>
          </a:xfrm>
        </p:spPr>
        <p:txBody>
          <a:bodyPr/>
          <a:lstStyle/>
          <a:p>
            <a:pPr>
              <a:defRPr/>
            </a:pPr>
            <a:r>
              <a:rPr lang="tr-TR" sz="8800" dirty="0"/>
              <a:t>Şeker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40500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Şekerin albenisi</a:t>
            </a:r>
            <a:endParaRPr lang="en-US" b="1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189" y="1412876"/>
            <a:ext cx="3887787" cy="5229225"/>
          </a:xfrm>
        </p:spPr>
        <p:txBody>
          <a:bodyPr/>
          <a:lstStyle/>
          <a:p>
            <a:r>
              <a:rPr lang="tr-TR" altLang="tr-TR"/>
              <a:t>Faydalı besin içeriğine sahip</a:t>
            </a:r>
            <a:endParaRPr lang="en-US" altLang="tr-TR"/>
          </a:p>
          <a:p>
            <a:pPr lvl="1"/>
            <a:r>
              <a:rPr lang="tr-TR" altLang="tr-TR"/>
              <a:t>Enerji verir</a:t>
            </a:r>
            <a:r>
              <a:rPr lang="en-US" altLang="tr-TR"/>
              <a:t>, vitamins, minerals, antioxidants</a:t>
            </a:r>
          </a:p>
        </p:txBody>
      </p:sp>
      <p:pic>
        <p:nvPicPr>
          <p:cNvPr id="91140" name="Picture 4" descr="Frukt og 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1628775"/>
            <a:ext cx="3455987" cy="4895850"/>
          </a:xfrm>
          <a:noFill/>
        </p:spPr>
      </p:pic>
    </p:spTree>
    <p:extLst>
      <p:ext uri="{BB962C8B-B14F-4D97-AF65-F5344CB8AC3E}">
        <p14:creationId xmlns:p14="http://schemas.microsoft.com/office/powerpoint/2010/main" val="41071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90501"/>
            <a:ext cx="7772400" cy="646113"/>
          </a:xfrm>
        </p:spPr>
        <p:txBody>
          <a:bodyPr/>
          <a:lstStyle/>
          <a:p>
            <a:pPr>
              <a:defRPr/>
            </a:pPr>
            <a:r>
              <a:rPr lang="tr-TR" sz="4000" b="1" dirty="0"/>
              <a:t>Şeker Tüketimi</a:t>
            </a:r>
            <a:endParaRPr lang="en-US" sz="4000" b="1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125538"/>
            <a:ext cx="4171950" cy="5543550"/>
          </a:xfrm>
        </p:spPr>
        <p:txBody>
          <a:bodyPr>
            <a:normAutofit lnSpcReduction="10000"/>
          </a:bodyPr>
          <a:lstStyle/>
          <a:p>
            <a:pPr>
              <a:lnSpc>
                <a:spcPct val="180000"/>
              </a:lnSpc>
            </a:pPr>
            <a:r>
              <a:rPr lang="tr-TR" altLang="tr-TR"/>
              <a:t>Herhangi rafine şeker alımı insan evriminde yeni</a:t>
            </a:r>
          </a:p>
          <a:p>
            <a:pPr>
              <a:lnSpc>
                <a:spcPct val="180000"/>
              </a:lnSpc>
            </a:pPr>
            <a:r>
              <a:rPr lang="tr-TR" altLang="tr-TR"/>
              <a:t>Rafine şekerin yüksek alımı sadece 100 bin yıl önce.</a:t>
            </a:r>
          </a:p>
          <a:p>
            <a:pPr>
              <a:lnSpc>
                <a:spcPct val="180000"/>
              </a:lnSpc>
            </a:pPr>
            <a:r>
              <a:rPr lang="en-US" altLang="tr-TR"/>
              <a:t> </a:t>
            </a:r>
          </a:p>
        </p:txBody>
      </p:sp>
      <p:pic>
        <p:nvPicPr>
          <p:cNvPr id="92164" name="Picture 4" descr="Brusdrikking_fra Dagsavisen 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1557338"/>
            <a:ext cx="3463925" cy="4895850"/>
          </a:xfrm>
        </p:spPr>
      </p:pic>
    </p:spTree>
    <p:extLst>
      <p:ext uri="{BB962C8B-B14F-4D97-AF65-F5344CB8AC3E}">
        <p14:creationId xmlns:p14="http://schemas.microsoft.com/office/powerpoint/2010/main" val="28781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190500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nb-NO" b="1" dirty="0" smtClean="0">
                <a:solidFill>
                  <a:schemeClr val="tx1"/>
                </a:solidFill>
              </a:rPr>
              <a:t>Paleoli</a:t>
            </a:r>
            <a:r>
              <a:rPr lang="tr-TR" b="1" dirty="0" smtClean="0">
                <a:solidFill>
                  <a:schemeClr val="tx1"/>
                </a:solidFill>
              </a:rPr>
              <a:t>tik</a:t>
            </a: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>
                <a:solidFill>
                  <a:schemeClr val="tx1"/>
                </a:solidFill>
              </a:rPr>
              <a:t>diet: </a:t>
            </a:r>
            <a:r>
              <a:rPr lang="tr-TR" b="1" dirty="0" err="1" smtClean="0">
                <a:solidFill>
                  <a:schemeClr val="accent2"/>
                </a:solidFill>
              </a:rPr>
              <a:t>Varysyon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9395" name="Picture 7" descr="Bolig_gresshytte i Mali_fra Leakey_Lewin_1977_Origins_300dp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3141663"/>
            <a:ext cx="1295400" cy="1295400"/>
          </a:xfrm>
          <a:noFill/>
        </p:spPr>
      </p:pic>
      <p:sp>
        <p:nvSpPr>
          <p:cNvPr id="9216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6781800" y="2276475"/>
            <a:ext cx="3670300" cy="29527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sz="3600" dirty="0"/>
              <a:t>Varyasyonların nedeni; </a:t>
            </a:r>
          </a:p>
          <a:p>
            <a:pPr>
              <a:defRPr/>
            </a:pPr>
            <a:r>
              <a:rPr lang="tr-TR" sz="3600" dirty="0"/>
              <a:t>Coğrafya,</a:t>
            </a:r>
          </a:p>
          <a:p>
            <a:pPr>
              <a:defRPr/>
            </a:pPr>
            <a:r>
              <a:rPr lang="tr-TR" sz="3600" dirty="0"/>
              <a:t>Farklı mevsim</a:t>
            </a:r>
          </a:p>
          <a:p>
            <a:pPr>
              <a:defRPr/>
            </a:pPr>
            <a:r>
              <a:rPr lang="tr-TR" sz="3600" dirty="0"/>
              <a:t>Buzullaşmalar</a:t>
            </a:r>
            <a:endParaRPr lang="nb-NO" altLang="tr-TR" sz="3600" dirty="0"/>
          </a:p>
        </p:txBody>
      </p:sp>
      <p:pic>
        <p:nvPicPr>
          <p:cNvPr id="59397" name="Picture 8" descr="Bolig_Igloo i NWT, Canada_fra Leakey_Lewin_1977_Origins_300dp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3141663"/>
            <a:ext cx="1350962" cy="1274762"/>
          </a:xfrm>
          <a:noFill/>
        </p:spPr>
      </p:pic>
      <p:pic>
        <p:nvPicPr>
          <p:cNvPr id="59398" name="Picture 10" descr="Bolig_hus på påler på Salomonøyene_fra Leakey_Lewin_1977_Origins_300d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4652963"/>
            <a:ext cx="1944687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1" descr="Bolig_nomadetelt i Marokko_fra Leakey_Lewin_1977_Origins_300d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141664"/>
            <a:ext cx="1943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2" descr="Bolig_hus i Frankrike_fra Leakey_Lewin_1977_Origins_300d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628775"/>
            <a:ext cx="194468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2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190500"/>
            <a:ext cx="8569325" cy="1181100"/>
          </a:xfrm>
        </p:spPr>
        <p:txBody>
          <a:bodyPr/>
          <a:lstStyle/>
          <a:p>
            <a:pPr>
              <a:defRPr/>
            </a:pPr>
            <a:r>
              <a:rPr lang="tr-TR" b="1" dirty="0" smtClean="0"/>
              <a:t>Şeker tüketimi </a:t>
            </a:r>
            <a:r>
              <a:rPr lang="tr-TR" b="1" dirty="0" err="1" smtClean="0"/>
              <a:t>le</a:t>
            </a:r>
            <a:r>
              <a:rPr lang="tr-TR" b="1" dirty="0" smtClean="0"/>
              <a:t> ilgili sıkıntılar</a:t>
            </a:r>
            <a:endParaRPr lang="en-US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57339"/>
            <a:ext cx="3600450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000"/>
              <a:t>Aşırı şeker tüketimi Hormon dengesini bozar</a:t>
            </a:r>
            <a:endParaRPr lang="en-US" altLang="tr-TR" sz="2000"/>
          </a:p>
          <a:p>
            <a:pPr>
              <a:lnSpc>
                <a:spcPct val="90000"/>
              </a:lnSpc>
            </a:pPr>
            <a:r>
              <a:rPr lang="tr-TR" altLang="tr-TR" sz="2000"/>
              <a:t>Bizdeki temel vitamin ve minerallerin yok olmasına veya tüketilmesine neden olur</a:t>
            </a:r>
            <a:endParaRPr lang="en-US" altLang="tr-TR" sz="2000"/>
          </a:p>
          <a:p>
            <a:pPr>
              <a:lnSpc>
                <a:spcPct val="90000"/>
              </a:lnSpc>
            </a:pPr>
            <a:r>
              <a:rPr lang="tr-TR" altLang="tr-TR" sz="2000"/>
              <a:t>İmmun sistemde zayıflık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Aşırı şeker tüketimi sonucu</a:t>
            </a:r>
            <a:endParaRPr lang="en-US" altLang="tr-TR" sz="2000"/>
          </a:p>
          <a:p>
            <a:pPr lvl="1">
              <a:lnSpc>
                <a:spcPct val="90000"/>
              </a:lnSpc>
            </a:pPr>
            <a:r>
              <a:rPr lang="tr-TR" altLang="tr-TR" sz="2000"/>
              <a:t>yaşam tarzı hastalıkları</a:t>
            </a:r>
          </a:p>
          <a:p>
            <a:pPr lvl="1">
              <a:lnSpc>
                <a:spcPct val="90000"/>
              </a:lnSpc>
            </a:pPr>
            <a:r>
              <a:rPr lang="tr-TR" altLang="tr-TR" sz="2000"/>
              <a:t>davranışsal problemler</a:t>
            </a:r>
          </a:p>
          <a:p>
            <a:pPr lvl="1">
              <a:lnSpc>
                <a:spcPct val="90000"/>
              </a:lnSpc>
            </a:pPr>
            <a:r>
              <a:rPr lang="tr-TR" altLang="tr-TR" sz="2000"/>
              <a:t>ruhsal hastalıklar görülür.</a:t>
            </a:r>
            <a:endParaRPr lang="en-US" altLang="tr-TR" sz="2000"/>
          </a:p>
        </p:txBody>
      </p:sp>
      <p:pic>
        <p:nvPicPr>
          <p:cNvPr id="93188" name="Picture 6" descr="mysterud1_formins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1" y="1989139"/>
            <a:ext cx="5184775" cy="3927475"/>
          </a:xfrm>
          <a:noFill/>
        </p:spPr>
      </p:pic>
    </p:spTree>
    <p:extLst>
      <p:ext uri="{BB962C8B-B14F-4D97-AF65-F5344CB8AC3E}">
        <p14:creationId xmlns:p14="http://schemas.microsoft.com/office/powerpoint/2010/main" val="3830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90501"/>
            <a:ext cx="7772400" cy="574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dirty="0"/>
              <a:t>Sonuç ve Öneriler</a:t>
            </a:r>
            <a:endParaRPr lang="en-US" sz="4000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981076"/>
            <a:ext cx="7772400" cy="5400675"/>
          </a:xfrm>
        </p:spPr>
        <p:txBody>
          <a:bodyPr/>
          <a:lstStyle/>
          <a:p>
            <a:endParaRPr lang="tr-TR" altLang="tr-TR" sz="1800"/>
          </a:p>
          <a:p>
            <a:r>
              <a:rPr lang="tr-TR" altLang="tr-TR" sz="1800"/>
              <a:t>Yağ asitleri, beyin için önemlidir</a:t>
            </a:r>
          </a:p>
          <a:p>
            <a:pPr lvl="1">
              <a:lnSpc>
                <a:spcPct val="80000"/>
              </a:lnSpc>
            </a:pPr>
            <a:r>
              <a:rPr lang="tr-TR" altLang="tr-TR" sz="1600"/>
              <a:t>Hem geçmişte hem de günümüzde</a:t>
            </a:r>
            <a:endParaRPr lang="nb-NO" altLang="tr-TR" sz="1600"/>
          </a:p>
          <a:p>
            <a:pPr>
              <a:lnSpc>
                <a:spcPct val="80000"/>
              </a:lnSpc>
            </a:pPr>
            <a:r>
              <a:rPr lang="tr-TR" altLang="tr-TR" sz="1800"/>
              <a:t>Bir çıkış noktası olarak Paleo Diyet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1800"/>
              <a:t>	- </a:t>
            </a:r>
            <a:r>
              <a:rPr lang="tr-TR" altLang="tr-TR" sz="1600"/>
              <a:t>Modern besinler hariç</a:t>
            </a:r>
            <a:endParaRPr lang="nb-NO" altLang="tr-TR" sz="1600"/>
          </a:p>
          <a:p>
            <a:pPr>
              <a:lnSpc>
                <a:spcPct val="80000"/>
              </a:lnSpc>
            </a:pPr>
            <a:r>
              <a:rPr lang="tr-TR" altLang="tr-TR" sz="1800"/>
              <a:t>Tahıllar</a:t>
            </a:r>
            <a:endParaRPr lang="nb-NO" altLang="tr-TR" sz="1800"/>
          </a:p>
          <a:p>
            <a:pPr lvl="1">
              <a:lnSpc>
                <a:spcPct val="80000"/>
              </a:lnSpc>
            </a:pPr>
            <a:r>
              <a:rPr lang="tr-TR" altLang="tr-TR" sz="1600"/>
              <a:t>Birçok sorun???</a:t>
            </a:r>
            <a:endParaRPr lang="nb-NO" altLang="tr-TR" sz="1600"/>
          </a:p>
          <a:p>
            <a:pPr>
              <a:lnSpc>
                <a:spcPct val="80000"/>
              </a:lnSpc>
            </a:pPr>
            <a:r>
              <a:rPr lang="tr-TR" altLang="tr-TR" sz="1800"/>
              <a:t>Süt</a:t>
            </a:r>
            <a:endParaRPr lang="nb-NO" altLang="tr-TR" sz="1800"/>
          </a:p>
          <a:p>
            <a:pPr lvl="1">
              <a:lnSpc>
                <a:spcPct val="80000"/>
              </a:lnSpc>
            </a:pPr>
            <a:r>
              <a:rPr lang="tr-TR" altLang="tr-TR" sz="1600"/>
              <a:t>İçiminde sorunlar var. Yetişkinlerdeki laktoz intoleransı</a:t>
            </a:r>
            <a:endParaRPr lang="nb-NO" altLang="tr-TR" sz="1600"/>
          </a:p>
          <a:p>
            <a:pPr>
              <a:lnSpc>
                <a:spcPct val="80000"/>
              </a:lnSpc>
            </a:pPr>
            <a:r>
              <a:rPr lang="tr-TR" altLang="tr-TR" sz="1800"/>
              <a:t>Şeker</a:t>
            </a:r>
            <a:endParaRPr lang="nb-NO" altLang="tr-TR" sz="1800"/>
          </a:p>
          <a:p>
            <a:pPr lvl="1">
              <a:lnSpc>
                <a:spcPct val="80000"/>
              </a:lnSpc>
            </a:pPr>
            <a:r>
              <a:rPr lang="tr-TR" altLang="tr-TR" sz="1600"/>
              <a:t>Aşırı tüketimindeki sıkıntılar???</a:t>
            </a:r>
            <a:endParaRPr lang="nb-NO" altLang="tr-TR" sz="1600"/>
          </a:p>
          <a:p>
            <a:pPr>
              <a:lnSpc>
                <a:spcPct val="80000"/>
              </a:lnSpc>
            </a:pPr>
            <a:r>
              <a:rPr lang="tr-TR" altLang="tr-TR" sz="1800"/>
              <a:t>Organik besinler</a:t>
            </a:r>
            <a:endParaRPr lang="nb-NO" altLang="tr-TR" sz="1800"/>
          </a:p>
          <a:p>
            <a:pPr>
              <a:lnSpc>
                <a:spcPct val="80000"/>
              </a:lnSpc>
            </a:pPr>
            <a:r>
              <a:rPr lang="tr-TR" altLang="tr-TR" sz="1800"/>
              <a:t>İşlenmemiş gıdalar</a:t>
            </a:r>
            <a:endParaRPr lang="nb-NO" altLang="tr-TR" sz="1800"/>
          </a:p>
          <a:p>
            <a:pPr>
              <a:lnSpc>
                <a:spcPct val="80000"/>
              </a:lnSpc>
            </a:pPr>
            <a:r>
              <a:rPr lang="tr-TR" altLang="tr-TR" sz="1800"/>
              <a:t>Geleneksel besin hazırlama teknikleri</a:t>
            </a:r>
            <a:endParaRPr lang="nb-NO" altLang="tr-TR" sz="1800"/>
          </a:p>
          <a:p>
            <a:pPr lvl="1">
              <a:lnSpc>
                <a:spcPct val="80000"/>
              </a:lnSpc>
            </a:pPr>
            <a:r>
              <a:rPr lang="nb-NO" altLang="tr-TR" sz="1600"/>
              <a:t>Fermentation, milk culturing, sprouting, soaking, roasting, cureing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Yediklerimizin hangisi sağlıklı</a:t>
            </a:r>
            <a:endParaRPr lang="nb-NO" altLang="tr-TR" sz="1800"/>
          </a:p>
        </p:txBody>
      </p:sp>
    </p:spTree>
    <p:extLst>
      <p:ext uri="{BB962C8B-B14F-4D97-AF65-F5344CB8AC3E}">
        <p14:creationId xmlns:p14="http://schemas.microsoft.com/office/powerpoint/2010/main" val="6131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Evolusjonsfigur_endelig versj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586092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effectLst/>
              </a:rPr>
              <a:t>Afrika’dan Çıkış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İlk göç ne zaman oldu?</a:t>
            </a:r>
          </a:p>
          <a:p>
            <a:pPr eaLnBrk="1" hangingPunct="1"/>
            <a:r>
              <a:rPr lang="tr-TR" altLang="tr-TR" smtClean="0"/>
              <a:t>Birçoklarına göre, bu göçlerin ardında yine yiyecek bulma gereksinimi yatıyordu.</a:t>
            </a:r>
          </a:p>
          <a:p>
            <a:pPr eaLnBrk="1" hangingPunct="1"/>
            <a:r>
              <a:rPr lang="tr-TR" altLang="tr-TR" smtClean="0"/>
              <a:t>Etçil hayvanlar, genellikle kendileriyle aynı büyüklükte otçul hayvanlara göre çok daha büyük bir alana gereksinim duyarlar.</a:t>
            </a:r>
          </a:p>
        </p:txBody>
      </p:sp>
    </p:spTree>
    <p:extLst>
      <p:ext uri="{BB962C8B-B14F-4D97-AF65-F5344CB8AC3E}">
        <p14:creationId xmlns:p14="http://schemas.microsoft.com/office/powerpoint/2010/main" val="1933244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5638800"/>
          </a:xfrm>
        </p:spPr>
        <p:txBody>
          <a:bodyPr/>
          <a:lstStyle/>
          <a:p>
            <a:pPr eaLnBrk="1" hangingPunct="1"/>
            <a:r>
              <a:rPr lang="tr-TR" altLang="tr-TR" smtClean="0"/>
              <a:t>Araştırmacılar, günümüzde yaşayan öteki primat türleri ve avcı-toplayıcı insan toplulukları arasındaki karşılaştırmalardan yararlanarak, H. erectus’un yaşamını sürdürmek için gereksinim duyduğu alanın, kendisinden öncekilere göre 8-10 kat artmış olduğunu tahmin ediyorlar. Bu durum H. erectus’un Afrika’dan başka yerlere de yayılmasını açıklayabilir.</a:t>
            </a:r>
          </a:p>
        </p:txBody>
      </p:sp>
    </p:spTree>
    <p:extLst>
      <p:ext uri="{BB962C8B-B14F-4D97-AF65-F5344CB8AC3E}">
        <p14:creationId xmlns:p14="http://schemas.microsoft.com/office/powerpoint/2010/main" val="1079982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b="1"/>
              <a:t>Evrimsel Başarımızın</a:t>
            </a:r>
            <a:br>
              <a:rPr lang="tr-TR" altLang="tr-TR" sz="4000" b="1"/>
            </a:br>
            <a:r>
              <a:rPr lang="tr-TR" altLang="tr-TR" sz="4000" b="1"/>
              <a:t>Kurbanları mıyız?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Beslenme ve Nüfus artışı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		-Yemek pişirme </a:t>
            </a:r>
          </a:p>
          <a:p>
            <a:pPr lvl="4" eaLnBrk="1" hangingPunct="1">
              <a:buFontTx/>
              <a:buNone/>
            </a:pPr>
            <a:r>
              <a:rPr lang="tr-TR" altLang="tr-TR" sz="3200"/>
              <a:t>-Tarım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		-Modern besin teknolojisi</a:t>
            </a:r>
          </a:p>
          <a:p>
            <a:pPr eaLnBrk="1" hangingPunct="1">
              <a:buFontTx/>
              <a:buNone/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482354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Pişirme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yabani bitkilerin besin değerinin artmasını sağlamıştır.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		SORU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	</a:t>
            </a:r>
            <a:r>
              <a:rPr lang="tr-TR" altLang="tr-TR" sz="2400">
                <a:solidFill>
                  <a:srgbClr val="FFCC00"/>
                </a:solidFill>
              </a:rPr>
              <a:t>Pişirmenin insan evrimindeki önemi nedir?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Tarım</a:t>
            </a:r>
            <a:r>
              <a:rPr lang="tr-TR" altLang="tr-TR" sz="24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 insanlar yabani bitkilerin verimini artırdılar.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Çeşitli besin teknolojileriyle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yiyeceklerden, olabildiğince az çaba harcayarak, olabildiğince çok besin maddesi ve enerji alabilmek.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Alet Teknolojisi: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	kemik iliği, kırma parçalama,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Farklı besin grupları elde edilmesi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3553590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Dünyada toplumların karşı karşıya olduğu sağlık sorunlarının büyük bölümünün, atalarımızın kurduğu </a:t>
            </a:r>
            <a:r>
              <a:rPr lang="tr-TR" altLang="tr-TR" smtClean="0">
                <a:solidFill>
                  <a:srgbClr val="FF0000"/>
                </a:solidFill>
              </a:rPr>
              <a:t>“enerji dengesi”nden sapılmasından</a:t>
            </a:r>
            <a:r>
              <a:rPr lang="tr-TR" altLang="tr-TR" smtClean="0"/>
              <a:t> kaynaklandığı bulgusu.</a:t>
            </a:r>
          </a:p>
          <a:p>
            <a:pPr eaLnBrk="1" hangingPunct="1"/>
            <a:r>
              <a:rPr lang="tr-TR" altLang="tr-TR" smtClean="0">
                <a:solidFill>
                  <a:srgbClr val="FF0000"/>
                </a:solidFill>
              </a:rPr>
              <a:t>Fakir beslenme</a:t>
            </a:r>
            <a:r>
              <a:rPr lang="tr-TR" altLang="tr-TR" smtClean="0"/>
              <a:t>: Büyüme gelişme geriliği, çocuk ölümleri</a:t>
            </a:r>
          </a:p>
          <a:p>
            <a:pPr eaLnBrk="1" hangingPunct="1"/>
            <a:r>
              <a:rPr lang="tr-TR" altLang="tr-TR" smtClean="0">
                <a:solidFill>
                  <a:srgbClr val="FF0000"/>
                </a:solidFill>
              </a:rPr>
              <a:t>Zengin beslenme</a:t>
            </a:r>
            <a:r>
              <a:rPr lang="tr-TR" altLang="tr-TR" smtClean="0"/>
              <a:t>: Şişmanlık-Kalp damar Hastalıkları</a:t>
            </a:r>
          </a:p>
        </p:txBody>
      </p:sp>
    </p:spTree>
    <p:extLst>
      <p:ext uri="{BB962C8B-B14F-4D97-AF65-F5344CB8AC3E}">
        <p14:creationId xmlns:p14="http://schemas.microsoft.com/office/powerpoint/2010/main" val="3778325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Gerçekte, sağlık sorunlarımızın sorumlusu yalnızca beslenme biçimimizdeki değişimler değil, </a:t>
            </a:r>
            <a:r>
              <a:rPr lang="tr-TR" altLang="tr-TR" smtClean="0">
                <a:solidFill>
                  <a:srgbClr val="FF0000"/>
                </a:solidFill>
              </a:rPr>
              <a:t>değişen beslenme</a:t>
            </a:r>
            <a:r>
              <a:rPr lang="tr-TR" altLang="tr-TR" smtClean="0"/>
              <a:t> biçimiyle değişen </a:t>
            </a:r>
            <a:r>
              <a:rPr lang="tr-TR" altLang="tr-TR" smtClean="0">
                <a:solidFill>
                  <a:srgbClr val="FF0000"/>
                </a:solidFill>
              </a:rPr>
              <a:t>yaşam biçimleri</a:t>
            </a:r>
            <a:r>
              <a:rPr lang="tr-TR" altLang="tr-TR" smtClean="0"/>
              <a:t> arasındaki etkileşim.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709953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5638800"/>
          </a:xfrm>
        </p:spPr>
        <p:txBody>
          <a:bodyPr/>
          <a:lstStyle/>
          <a:p>
            <a:pPr eaLnBrk="1" hangingPunct="1"/>
            <a:r>
              <a:rPr lang="tr-TR" altLang="tr-TR" smtClean="0"/>
              <a:t>Bugün, modern insan toplumlarının yenmesi gereken en büyük güçlük, besinlerden </a:t>
            </a:r>
            <a:r>
              <a:rPr lang="tr-TR" altLang="tr-TR" smtClean="0">
                <a:solidFill>
                  <a:srgbClr val="FF0000"/>
                </a:solidFill>
              </a:rPr>
              <a:t>alınan enerjiyle, harcanan enerji arasındaki dengenin sağlanması</a:t>
            </a:r>
            <a:r>
              <a:rPr lang="tr-TR" altLang="tr-TR" smtClean="0"/>
              <a:t>.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43527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90500"/>
            <a:ext cx="7772400" cy="717550"/>
          </a:xfrm>
        </p:spPr>
        <p:txBody>
          <a:bodyPr/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Paleolit</a:t>
            </a:r>
            <a:r>
              <a:rPr lang="tr-TR" sz="4000" b="1" dirty="0" err="1">
                <a:solidFill>
                  <a:srgbClr val="FF0000"/>
                </a:solidFill>
              </a:rPr>
              <a:t>ik</a:t>
            </a:r>
            <a:r>
              <a:rPr lang="en-US" sz="4000" b="1" dirty="0">
                <a:solidFill>
                  <a:srgbClr val="FF0000"/>
                </a:solidFill>
              </a:rPr>
              <a:t> diet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95551" y="4437063"/>
            <a:ext cx="7343775" cy="208756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000">
                <a:solidFill>
                  <a:srgbClr val="000000"/>
                </a:solidFill>
              </a:rPr>
              <a:t>Et, balık, kümes hayvanları, sebzeler, meyveler, çilek, fındık, kökler, böcekler ve deniz ürünleri.</a:t>
            </a:r>
            <a:endParaRPr lang="nb-NO" altLang="tr-TR" sz="2400"/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Yaklaşık% 20 daha fazla enerji</a:t>
            </a:r>
            <a:endParaRPr lang="nb-NO" altLang="tr-TR" sz="2400"/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Daha fazla protein açısından zengin yiyecekler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000">
                <a:solidFill>
                  <a:srgbClr val="000000"/>
                </a:solidFill>
              </a:rPr>
              <a:t>Daha az karbonhidrat</a:t>
            </a:r>
            <a:endParaRPr lang="nb-NO" altLang="tr-TR" sz="2400"/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000">
                <a:solidFill>
                  <a:srgbClr val="000000"/>
                </a:solidFill>
              </a:rPr>
              <a:t>Yüksek oranda </a:t>
            </a:r>
            <a:r>
              <a:rPr lang="en-US" altLang="tr-TR" sz="2000">
                <a:solidFill>
                  <a:srgbClr val="000000"/>
                </a:solidFill>
              </a:rPr>
              <a:t>fiber/</a:t>
            </a:r>
            <a:r>
              <a:rPr lang="tr-TR" altLang="tr-TR" sz="2000">
                <a:solidFill>
                  <a:srgbClr val="000000"/>
                </a:solidFill>
              </a:rPr>
              <a:t>Fitokimysallar tüketimi</a:t>
            </a:r>
            <a:endParaRPr lang="en-US" altLang="tr-TR" sz="2000"/>
          </a:p>
        </p:txBody>
      </p:sp>
      <p:pic>
        <p:nvPicPr>
          <p:cNvPr id="60420" name="Picture 5" descr="Indianer og bytte_fra M&amp;H_120dp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066801"/>
            <a:ext cx="5976938" cy="3198813"/>
          </a:xfrm>
          <a:noFill/>
        </p:spPr>
      </p:pic>
    </p:spTree>
    <p:extLst>
      <p:ext uri="{BB962C8B-B14F-4D97-AF65-F5344CB8AC3E}">
        <p14:creationId xmlns:p14="http://schemas.microsoft.com/office/powerpoint/2010/main" val="41068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Paleolit</a:t>
            </a:r>
            <a:r>
              <a:rPr lang="tr-TR" b="1" dirty="0" err="1">
                <a:solidFill>
                  <a:srgbClr val="FF0000"/>
                </a:solidFill>
              </a:rPr>
              <a:t>ik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diet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b="1" dirty="0" smtClean="0">
                <a:solidFill>
                  <a:schemeClr val="accent2"/>
                </a:solidFill>
              </a:rPr>
              <a:t>Yağlar</a:t>
            </a:r>
            <a:endParaRPr lang="nb-NO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3886200" cy="5562600"/>
          </a:xfrm>
        </p:spPr>
        <p:txBody>
          <a:bodyPr/>
          <a:lstStyle/>
          <a:p>
            <a:r>
              <a:rPr lang="tr-TR" altLang="tr-TR"/>
              <a:t>Yüksek Kaliteli Yağlar</a:t>
            </a:r>
            <a:endParaRPr lang="en-US" altLang="tr-TR"/>
          </a:p>
          <a:p>
            <a:r>
              <a:rPr lang="tr-TR" altLang="tr-TR"/>
              <a:t>Daha uzun zincirli çoklu doymamış yağ asitleri </a:t>
            </a:r>
          </a:p>
          <a:p>
            <a:r>
              <a:rPr lang="tr-TR" altLang="tr-TR"/>
              <a:t>Oldukça düşük omega yağ asitleri ornsal olarak; </a:t>
            </a:r>
            <a:r>
              <a:rPr lang="en-US" altLang="tr-TR"/>
              <a:t>n-6:n-3 ratio</a:t>
            </a:r>
          </a:p>
          <a:p>
            <a:pPr lvl="1"/>
            <a:r>
              <a:rPr lang="en-US" altLang="tr-TR"/>
              <a:t>1-2:1 Pa</a:t>
            </a:r>
            <a:r>
              <a:rPr lang="tr-TR" altLang="tr-TR"/>
              <a:t>leolitik</a:t>
            </a:r>
            <a:endParaRPr lang="en-US" altLang="tr-TR"/>
          </a:p>
          <a:p>
            <a:pPr lvl="1"/>
            <a:r>
              <a:rPr lang="en-US" altLang="tr-TR"/>
              <a:t>10:1 USA</a:t>
            </a:r>
          </a:p>
          <a:p>
            <a:pPr lvl="1"/>
            <a:r>
              <a:rPr lang="en-US" altLang="tr-TR"/>
              <a:t>6-7:1 </a:t>
            </a:r>
            <a:r>
              <a:rPr lang="tr-TR" altLang="tr-TR"/>
              <a:t>Norveç</a:t>
            </a:r>
            <a:endParaRPr lang="en-US" altLang="tr-TR"/>
          </a:p>
          <a:p>
            <a:pPr lvl="1"/>
            <a:r>
              <a:rPr lang="en-US" altLang="tr-TR"/>
              <a:t>1:1 optimal?</a:t>
            </a:r>
          </a:p>
        </p:txBody>
      </p:sp>
      <p:pic>
        <p:nvPicPr>
          <p:cNvPr id="61444" name="Picture 4" descr="Amazonasindianer I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1476" y="1371600"/>
            <a:ext cx="5216525" cy="5486400"/>
          </a:xfrm>
          <a:noFill/>
        </p:spPr>
      </p:pic>
    </p:spTree>
    <p:extLst>
      <p:ext uri="{BB962C8B-B14F-4D97-AF65-F5344CB8AC3E}">
        <p14:creationId xmlns:p14="http://schemas.microsoft.com/office/powerpoint/2010/main" val="3019739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tr-TR" sz="4000" b="1" dirty="0" err="1"/>
              <a:t>Pleolitik</a:t>
            </a:r>
            <a:r>
              <a:rPr lang="tr-TR" sz="4000" b="1" dirty="0"/>
              <a:t> insanları ne yemiyorlardı?</a:t>
            </a:r>
            <a:endParaRPr lang="nb-NO" sz="4000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371600"/>
            <a:ext cx="4419600" cy="54864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000"/>
              <a:t>İnek sütü ve tahıl yemiyorlardı (10. 000 yıldan sonra tüketim başlar).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tr-TR" sz="2000"/>
              <a:t> </a:t>
            </a:r>
            <a:r>
              <a:rPr lang="tr-TR" altLang="tr-TR" sz="2000"/>
              <a:t>Sofra Tuzu </a:t>
            </a:r>
            <a:r>
              <a:rPr lang="en-US" altLang="tr-TR" sz="2000"/>
              <a:t>(NaCl)</a:t>
            </a:r>
            <a:endParaRPr lang="nb-NO" altLang="tr-TR" sz="200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000"/>
              <a:t>Beyaz şeker </a:t>
            </a:r>
            <a:r>
              <a:rPr lang="en-US" altLang="tr-TR" sz="2000"/>
              <a:t>(1800</a:t>
            </a:r>
            <a:r>
              <a:rPr lang="tr-TR" altLang="tr-TR" sz="2000"/>
              <a:t>’de sonra tüketim başlar</a:t>
            </a:r>
            <a:r>
              <a:rPr lang="en-US" altLang="tr-TR" sz="2000"/>
              <a:t>)</a:t>
            </a:r>
            <a:endParaRPr lang="nb-NO" altLang="tr-TR" sz="200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tr-TR" sz="2000"/>
              <a:t>P</a:t>
            </a:r>
            <a:r>
              <a:rPr lang="tr-TR" altLang="tr-TR" sz="2000"/>
              <a:t>atates</a:t>
            </a:r>
            <a:r>
              <a:rPr lang="en-US" altLang="tr-TR" sz="2000"/>
              <a:t> (1750</a:t>
            </a:r>
            <a:r>
              <a:rPr lang="tr-TR" altLang="tr-TR" sz="2000"/>
              <a:t> ’de sonra tüketim başlar</a:t>
            </a:r>
            <a:r>
              <a:rPr lang="en-US" altLang="tr-TR" sz="2000"/>
              <a:t>)</a:t>
            </a:r>
            <a:endParaRPr lang="nb-NO" altLang="tr-TR" sz="200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000"/>
              <a:t>Son derece işlenmiş gıdalar </a:t>
            </a:r>
            <a:r>
              <a:rPr lang="en-US" altLang="tr-TR" sz="2000"/>
              <a:t>(1800</a:t>
            </a:r>
            <a:r>
              <a:rPr lang="tr-TR" altLang="tr-TR" sz="2000"/>
              <a:t>’de sonra tüketim başlar</a:t>
            </a:r>
            <a:r>
              <a:rPr lang="en-US" altLang="tr-TR" sz="2000"/>
              <a:t>)</a:t>
            </a:r>
            <a:endParaRPr lang="nb-NO" altLang="tr-TR" sz="200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000"/>
              <a:t>Pestisit kalıntıları </a:t>
            </a:r>
            <a:r>
              <a:rPr lang="en-US" altLang="tr-TR" sz="2000"/>
              <a:t>(1930</a:t>
            </a:r>
            <a:r>
              <a:rPr lang="tr-TR" altLang="tr-TR" sz="2000"/>
              <a:t>’dan sonra</a:t>
            </a:r>
            <a:r>
              <a:rPr lang="en-US" altLang="tr-TR" sz="2000"/>
              <a:t>), </a:t>
            </a:r>
            <a:r>
              <a:rPr lang="tr-TR" altLang="tr-TR" sz="2000"/>
              <a:t>Radyoaktif gıdalar </a:t>
            </a:r>
            <a:r>
              <a:rPr lang="en-US" altLang="tr-TR" sz="2000"/>
              <a:t>(1945</a:t>
            </a:r>
            <a:r>
              <a:rPr lang="tr-TR" altLang="tr-TR" sz="2000"/>
              <a:t>’ten sonr</a:t>
            </a:r>
            <a:r>
              <a:rPr lang="en-US" altLang="tr-TR" sz="2000"/>
              <a:t>)</a:t>
            </a:r>
            <a:endParaRPr lang="nb-NO" altLang="tr-TR" sz="200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000"/>
              <a:t>Suni / sentetik katkı maddeleri </a:t>
            </a:r>
            <a:r>
              <a:rPr lang="en-US" altLang="tr-TR" sz="2000"/>
              <a:t>(1950</a:t>
            </a:r>
            <a:r>
              <a:rPr lang="tr-TR" altLang="tr-TR" sz="2000"/>
              <a:t>’den sonra</a:t>
            </a:r>
            <a:r>
              <a:rPr lang="en-US" altLang="tr-TR" sz="2000"/>
              <a:t>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000"/>
              <a:t>Genetiği ile oynanmış gıda </a:t>
            </a:r>
            <a:r>
              <a:rPr lang="nb-NO" altLang="tr-TR" sz="2000"/>
              <a:t>(1990</a:t>
            </a:r>
            <a:r>
              <a:rPr lang="tr-TR" altLang="tr-TR" sz="2000"/>
              <a:t>’dan sonra</a:t>
            </a:r>
            <a:r>
              <a:rPr lang="nb-NO" altLang="tr-TR" sz="2000"/>
              <a:t>)</a:t>
            </a:r>
          </a:p>
        </p:txBody>
      </p:sp>
      <p:pic>
        <p:nvPicPr>
          <p:cNvPr id="62468" name="Picture 4" descr="Brødkurv cop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5"/>
          <a:stretch>
            <a:fillRect/>
          </a:stretch>
        </p:blipFill>
        <p:spPr>
          <a:xfrm>
            <a:off x="1524001" y="1447800"/>
            <a:ext cx="4791075" cy="5410200"/>
          </a:xfrm>
          <a:noFill/>
        </p:spPr>
      </p:pic>
    </p:spTree>
    <p:extLst>
      <p:ext uri="{BB962C8B-B14F-4D97-AF65-F5344CB8AC3E}">
        <p14:creationId xmlns:p14="http://schemas.microsoft.com/office/powerpoint/2010/main" val="8183441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2420939"/>
            <a:ext cx="7772400" cy="2232025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tr-TR" altLang="tr-TR" sz="4400"/>
              <a:t>Paleolitik diyet ve işlenmemiş gıdalar yerken insan ne kadar sağlıklıydı? </a:t>
            </a:r>
            <a:endParaRPr lang="en-US" altLang="tr-TR" sz="4400"/>
          </a:p>
        </p:txBody>
      </p:sp>
    </p:spTree>
    <p:extLst>
      <p:ext uri="{BB962C8B-B14F-4D97-AF65-F5344CB8AC3E}">
        <p14:creationId xmlns:p14="http://schemas.microsoft.com/office/powerpoint/2010/main" val="41118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2781300"/>
            <a:ext cx="8642350" cy="2160588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tr-TR" altLang="tr-TR" sz="4400"/>
              <a:t>İnsanlar modern ve işlenmiş beslenme diyetine başladığında neler oldu? </a:t>
            </a:r>
            <a:endParaRPr lang="en-US" altLang="tr-TR" sz="4400"/>
          </a:p>
        </p:txBody>
      </p:sp>
    </p:spTree>
    <p:extLst>
      <p:ext uri="{BB962C8B-B14F-4D97-AF65-F5344CB8AC3E}">
        <p14:creationId xmlns:p14="http://schemas.microsoft.com/office/powerpoint/2010/main" val="18580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1158</Words>
  <Application>Microsoft Office PowerPoint</Application>
  <PresentationFormat>Geniş ekran</PresentationFormat>
  <Paragraphs>246</Paragraphs>
  <Slides>49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Monotype Sorts</vt:lpstr>
      <vt:lpstr>Tahoma</vt:lpstr>
      <vt:lpstr>Wingdings</vt:lpstr>
      <vt:lpstr>Office Teması</vt:lpstr>
      <vt:lpstr>ANT 311 Beslenme İlkeleri ve Beslenme Antropolojisi</vt:lpstr>
      <vt:lpstr>PowerPoint Sunusu</vt:lpstr>
      <vt:lpstr>PowerPoint Sunusu</vt:lpstr>
      <vt:lpstr>Paleolitik diet: Varysyon</vt:lpstr>
      <vt:lpstr>Paleolitik diet</vt:lpstr>
      <vt:lpstr>Paleolitik diet: Yağlar</vt:lpstr>
      <vt:lpstr>Pleolitik insanları ne yemiyorlardı?</vt:lpstr>
      <vt:lpstr>PowerPoint Sunusu</vt:lpstr>
      <vt:lpstr>PowerPoint Sunusu</vt:lpstr>
      <vt:lpstr>geleneksel / yerli halkların tarihsel deneyimleri</vt:lpstr>
      <vt:lpstr>1930'larda geleneksel diyetler insanlar arasında Beslenme ve sağlık</vt:lpstr>
      <vt:lpstr>GRUPLARIN KARŞILAŞTIRILMASI</vt:lpstr>
      <vt:lpstr>SONUÇLAR</vt:lpstr>
      <vt:lpstr>Geleneksel veya "beyaz adamın diyeti" konulu Everglades (FL) Seminole Kızılderililer</vt:lpstr>
      <vt:lpstr>Kitava yetişkin Melanezyalılar</vt:lpstr>
      <vt:lpstr>Kitava yetişkin Melanezyalılar</vt:lpstr>
      <vt:lpstr>Paleolitik atalarımızın yemediği yiyeceklere acaba bizim toleransımız ne kadar?</vt:lpstr>
      <vt:lpstr>Tahıllar</vt:lpstr>
      <vt:lpstr>Et ağırlıklı diyetten – Tahıl ağırlıklı diyete </vt:lpstr>
      <vt:lpstr>Et ağırlıklı diyetten – Tahıl ağırlıklı diyete  Sonuç</vt:lpstr>
      <vt:lpstr>İki ucu keskin kılıç</vt:lpstr>
      <vt:lpstr>Tahıl taneleri ile beslenmeye bağlı bazı temel sorunlar</vt:lpstr>
      <vt:lpstr> Hyperinsulinaemia </vt:lpstr>
      <vt:lpstr>Gluten --   Tahıllarda sorunlu proteinler</vt:lpstr>
      <vt:lpstr>Glutensız Bitkiler / Ürünler üzerine odaklanın</vt:lpstr>
      <vt:lpstr>Celiac Disease</vt:lpstr>
      <vt:lpstr>PowerPoint Sunusu</vt:lpstr>
      <vt:lpstr>187 tane glütenden dolayı hastalık vardır</vt:lpstr>
      <vt:lpstr>TARIMIN DOĞUŞU</vt:lpstr>
      <vt:lpstr>SÜT</vt:lpstr>
      <vt:lpstr>EVCİLLEŞTİRME</vt:lpstr>
      <vt:lpstr>SÜT İÇMEK</vt:lpstr>
      <vt:lpstr>Kazein--  Sütteki sorunlu protein</vt:lpstr>
      <vt:lpstr> Neden modern Avrupa popülasyonlarında inek sütü intoleransı vardır? </vt:lpstr>
      <vt:lpstr>Süt intoleransı</vt:lpstr>
      <vt:lpstr>Süt intoleransı</vt:lpstr>
      <vt:lpstr>Şeker</vt:lpstr>
      <vt:lpstr>Şekerin albenisi</vt:lpstr>
      <vt:lpstr>Şeker Tüketimi</vt:lpstr>
      <vt:lpstr>Şeker tüketimi le ilgili sıkıntılar</vt:lpstr>
      <vt:lpstr>Sonuç ve Öneriler</vt:lpstr>
      <vt:lpstr>PowerPoint Sunusu</vt:lpstr>
      <vt:lpstr>Afrika’dan Çıkış</vt:lpstr>
      <vt:lpstr>PowerPoint Sunusu</vt:lpstr>
      <vt:lpstr>Evrimsel Başarımızın Kurbanları mıyız?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5</cp:revision>
  <dcterms:created xsi:type="dcterms:W3CDTF">2017-10-23T22:22:36Z</dcterms:created>
  <dcterms:modified xsi:type="dcterms:W3CDTF">2017-11-19T02:09:37Z</dcterms:modified>
</cp:coreProperties>
</file>