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6" r:id="rId3"/>
    <p:sldId id="256" r:id="rId4"/>
    <p:sldId id="257" r:id="rId5"/>
    <p:sldId id="262" r:id="rId6"/>
    <p:sldId id="264" r:id="rId7"/>
    <p:sldId id="270" r:id="rId8"/>
    <p:sldId id="273" r:id="rId9"/>
    <p:sldId id="291" r:id="rId10"/>
    <p:sldId id="294" r:id="rId11"/>
    <p:sldId id="295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-330" y="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DDB1A-60BD-4F30-81D3-0EF5E0698D74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62EE-DB10-437E-A304-09E28C9EE1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6635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DDB1A-60BD-4F30-81D3-0EF5E0698D74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62EE-DB10-437E-A304-09E28C9EE1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0953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DDB1A-60BD-4F30-81D3-0EF5E0698D74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62EE-DB10-437E-A304-09E28C9EE1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04218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235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0255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013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1428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1324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3474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5820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899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DDB1A-60BD-4F30-81D3-0EF5E0698D74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62EE-DB10-437E-A304-09E28C9EE1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54289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9036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7951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728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DDB1A-60BD-4F30-81D3-0EF5E0698D74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62EE-DB10-437E-A304-09E28C9EE1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756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DDB1A-60BD-4F30-81D3-0EF5E0698D74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62EE-DB10-437E-A304-09E28C9EE1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391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DDB1A-60BD-4F30-81D3-0EF5E0698D74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62EE-DB10-437E-A304-09E28C9EE1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0307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DDB1A-60BD-4F30-81D3-0EF5E0698D74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62EE-DB10-437E-A304-09E28C9EE1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0671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DDB1A-60BD-4F30-81D3-0EF5E0698D74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62EE-DB10-437E-A304-09E28C9EE1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1445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DDB1A-60BD-4F30-81D3-0EF5E0698D74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62EE-DB10-437E-A304-09E28C9EE1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4956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DDB1A-60BD-4F30-81D3-0EF5E0698D74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62EE-DB10-437E-A304-09E28C9EE1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0374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DDB1A-60BD-4F30-81D3-0EF5E0698D74}" type="datetimeFigureOut">
              <a:rPr lang="tr-TR" smtClean="0"/>
              <a:t>27.2.2018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562EE-DB10-437E-A304-09E28C9EE1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1105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27.2.2018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270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image" Target="../media/image9.emf"/><Relationship Id="rId7" Type="http://schemas.openxmlformats.org/officeDocument/2006/relationships/image" Target="../media/image13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emf"/><Relationship Id="rId5" Type="http://schemas.openxmlformats.org/officeDocument/2006/relationships/image" Target="../media/image11.emf"/><Relationship Id="rId4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1.png"/><Relationship Id="rId4" Type="http://schemas.openxmlformats.org/officeDocument/2006/relationships/image" Target="../media/image2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EME 201</a:t>
            </a:r>
            <a:br>
              <a:rPr lang="tr-TR" dirty="0" smtClean="0"/>
            </a:br>
            <a:r>
              <a:rPr lang="tr-TR" dirty="0" smtClean="0"/>
              <a:t>Materials </a:t>
            </a:r>
            <a:r>
              <a:rPr lang="tr-TR" dirty="0" err="1" smtClean="0"/>
              <a:t>Science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sz="4000" dirty="0" err="1"/>
              <a:t>Failure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73103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5082" y="155864"/>
            <a:ext cx="10532918" cy="384463"/>
          </a:xfrm>
        </p:spPr>
        <p:txBody>
          <a:bodyPr>
            <a:noAutofit/>
          </a:bodyPr>
          <a:lstStyle/>
          <a:p>
            <a:pPr algn="l"/>
            <a:r>
              <a:rPr lang="tr-TR" sz="2000" dirty="0" smtClean="0"/>
              <a:t>ENE 201 – </a:t>
            </a:r>
            <a:r>
              <a:rPr lang="tr-TR" sz="2000" dirty="0" err="1" smtClean="0"/>
              <a:t>Material</a:t>
            </a:r>
            <a:r>
              <a:rPr lang="tr-TR" sz="2000" dirty="0" smtClean="0"/>
              <a:t> </a:t>
            </a:r>
            <a:r>
              <a:rPr lang="tr-TR" sz="2000" dirty="0" err="1" smtClean="0"/>
              <a:t>Science</a:t>
            </a:r>
            <a:r>
              <a:rPr lang="tr-TR" sz="2000" dirty="0" smtClean="0"/>
              <a:t> – </a:t>
            </a:r>
            <a:r>
              <a:rPr lang="tr-TR" sz="2000" dirty="0" err="1" smtClean="0"/>
              <a:t>Failure</a:t>
            </a:r>
            <a:endParaRPr lang="en-US" sz="2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57973" y="644235"/>
            <a:ext cx="11617035" cy="5974773"/>
          </a:xfrm>
        </p:spPr>
        <p:txBody>
          <a:bodyPr>
            <a:normAutofit/>
          </a:bodyPr>
          <a:lstStyle/>
          <a:p>
            <a:pPr algn="l"/>
            <a:r>
              <a:rPr lang="tr-TR" b="1" dirty="0" err="1" smtClean="0">
                <a:solidFill>
                  <a:srgbClr val="FF0000"/>
                </a:solidFill>
              </a:rPr>
              <a:t>References</a:t>
            </a:r>
            <a:endParaRPr lang="tr-TR" b="1" dirty="0" smtClean="0">
              <a:solidFill>
                <a:srgbClr val="FF0000"/>
              </a:solidFill>
            </a:endParaRPr>
          </a:p>
          <a:p>
            <a:pPr algn="l"/>
            <a:r>
              <a:rPr lang="tr-TR" dirty="0" smtClean="0"/>
              <a:t>1) </a:t>
            </a:r>
            <a:r>
              <a:rPr lang="en-US" dirty="0"/>
              <a:t>W. D. Callister, Jr., Materials Science and Engineering – an Introduction, 7</a:t>
            </a:r>
            <a:r>
              <a:rPr lang="en-US" baseline="30000" dirty="0"/>
              <a:t>th</a:t>
            </a:r>
            <a:r>
              <a:rPr lang="en-US" dirty="0"/>
              <a:t> Ed., John Wiley </a:t>
            </a:r>
            <a:r>
              <a:rPr lang="tr-TR" dirty="0" smtClean="0"/>
              <a:t>&amp;</a:t>
            </a:r>
            <a:r>
              <a:rPr lang="en-US" dirty="0" smtClean="0"/>
              <a:t> </a:t>
            </a:r>
            <a:r>
              <a:rPr lang="en-US" dirty="0"/>
              <a:t>Sons, 2007</a:t>
            </a:r>
            <a:endParaRPr lang="tr-TR" dirty="0"/>
          </a:p>
          <a:p>
            <a:pPr algn="l"/>
            <a:r>
              <a:rPr lang="tr-TR" dirty="0" smtClean="0"/>
              <a:t>2) A</a:t>
            </a:r>
            <a:r>
              <a:rPr lang="en-US" dirty="0" smtClean="0"/>
              <a:t>. </a:t>
            </a:r>
            <a:r>
              <a:rPr lang="tr-TR" dirty="0" err="1" smtClean="0"/>
              <a:t>Maleque</a:t>
            </a:r>
            <a:r>
              <a:rPr lang="en-US" dirty="0" smtClean="0"/>
              <a:t>, </a:t>
            </a:r>
            <a:r>
              <a:rPr lang="tr-TR" dirty="0" smtClean="0"/>
              <a:t>M</a:t>
            </a:r>
            <a:r>
              <a:rPr lang="en-US" dirty="0" smtClean="0"/>
              <a:t>. </a:t>
            </a:r>
            <a:r>
              <a:rPr lang="tr-TR" dirty="0" smtClean="0"/>
              <a:t>S</a:t>
            </a:r>
            <a:r>
              <a:rPr lang="en-US" dirty="0" smtClean="0"/>
              <a:t>. </a:t>
            </a:r>
            <a:r>
              <a:rPr lang="tr-TR" dirty="0" err="1" smtClean="0"/>
              <a:t>Salit</a:t>
            </a:r>
            <a:r>
              <a:rPr lang="en-US" dirty="0" smtClean="0"/>
              <a:t>, </a:t>
            </a:r>
            <a:r>
              <a:rPr lang="tr-TR" dirty="0" err="1" smtClean="0"/>
              <a:t>Material</a:t>
            </a:r>
            <a:r>
              <a:rPr lang="tr-TR" dirty="0" smtClean="0"/>
              <a:t> </a:t>
            </a:r>
            <a:r>
              <a:rPr lang="tr-TR" dirty="0" err="1" smtClean="0"/>
              <a:t>Selection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Desing</a:t>
            </a:r>
            <a:r>
              <a:rPr lang="en-US" dirty="0" smtClean="0"/>
              <a:t>, </a:t>
            </a:r>
            <a:r>
              <a:rPr lang="tr-TR" dirty="0" err="1" smtClean="0"/>
              <a:t>Springer</a:t>
            </a:r>
            <a:r>
              <a:rPr lang="en-US" dirty="0" smtClean="0"/>
              <a:t>, </a:t>
            </a:r>
            <a:r>
              <a:rPr lang="tr-TR" dirty="0" smtClean="0"/>
              <a:t>2013</a:t>
            </a:r>
            <a:endParaRPr lang="tr-TR" dirty="0"/>
          </a:p>
          <a:p>
            <a:pPr algn="l"/>
            <a:r>
              <a:rPr lang="tr-TR" dirty="0" smtClean="0"/>
              <a:t>3) </a:t>
            </a:r>
            <a:r>
              <a:rPr lang="tr-TR" dirty="0"/>
              <a:t>R</a:t>
            </a:r>
            <a:r>
              <a:rPr lang="en-US" dirty="0" smtClean="0"/>
              <a:t>. </a:t>
            </a:r>
            <a:r>
              <a:rPr lang="tr-TR" dirty="0"/>
              <a:t>M</a:t>
            </a:r>
            <a:r>
              <a:rPr lang="en-US" dirty="0" smtClean="0"/>
              <a:t>. </a:t>
            </a:r>
            <a:r>
              <a:rPr lang="tr-TR" dirty="0" err="1" smtClean="0"/>
              <a:t>Christensen</a:t>
            </a:r>
            <a:r>
              <a:rPr lang="en-US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Theory</a:t>
            </a:r>
            <a:r>
              <a:rPr lang="tr-TR" dirty="0" smtClean="0"/>
              <a:t> of </a:t>
            </a:r>
            <a:r>
              <a:rPr lang="tr-TR" dirty="0" err="1" smtClean="0"/>
              <a:t>Materials</a:t>
            </a:r>
            <a:r>
              <a:rPr lang="tr-TR" dirty="0" smtClean="0"/>
              <a:t> </a:t>
            </a:r>
            <a:r>
              <a:rPr lang="tr-TR" dirty="0" err="1" smtClean="0"/>
              <a:t>Failure</a:t>
            </a:r>
            <a:r>
              <a:rPr lang="en-US" dirty="0" smtClean="0"/>
              <a:t>, </a:t>
            </a:r>
            <a:r>
              <a:rPr lang="tr-TR" dirty="0" smtClean="0"/>
              <a:t>Oxford </a:t>
            </a:r>
            <a:r>
              <a:rPr lang="tr-TR" dirty="0" err="1" smtClean="0"/>
              <a:t>University</a:t>
            </a:r>
            <a:r>
              <a:rPr lang="tr-TR" dirty="0" smtClean="0"/>
              <a:t> </a:t>
            </a:r>
            <a:r>
              <a:rPr lang="tr-TR" dirty="0" err="1" smtClean="0"/>
              <a:t>Press</a:t>
            </a:r>
            <a:r>
              <a:rPr lang="en-US" dirty="0" smtClean="0"/>
              <a:t>, 2</a:t>
            </a:r>
            <a:r>
              <a:rPr lang="tr-TR" dirty="0" smtClean="0"/>
              <a:t>013</a:t>
            </a:r>
          </a:p>
          <a:p>
            <a:pPr algn="l"/>
            <a:r>
              <a:rPr lang="tr-TR" dirty="0" smtClean="0"/>
              <a:t>4) L. H. Van </a:t>
            </a:r>
            <a:r>
              <a:rPr lang="tr-TR" dirty="0" err="1" smtClean="0"/>
              <a:t>Vlack</a:t>
            </a:r>
            <a:r>
              <a:rPr lang="tr-TR" dirty="0" smtClean="0"/>
              <a:t>, </a:t>
            </a:r>
            <a:r>
              <a:rPr lang="tr-TR" dirty="0" err="1" smtClean="0"/>
              <a:t>Elements</a:t>
            </a:r>
            <a:r>
              <a:rPr lang="tr-TR" dirty="0" smtClean="0"/>
              <a:t> of </a:t>
            </a:r>
            <a:r>
              <a:rPr lang="tr-TR" dirty="0" err="1" smtClean="0"/>
              <a:t>Materials</a:t>
            </a:r>
            <a:r>
              <a:rPr lang="tr-TR" dirty="0" smtClean="0"/>
              <a:t> </a:t>
            </a:r>
            <a:r>
              <a:rPr lang="tr-TR" dirty="0" err="1" smtClean="0"/>
              <a:t>Science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Engineering</a:t>
            </a:r>
            <a:r>
              <a:rPr lang="tr-TR" dirty="0" smtClean="0"/>
              <a:t>, 6</a:t>
            </a:r>
            <a:r>
              <a:rPr lang="tr-TR" baseline="30000" dirty="0" smtClean="0"/>
              <a:t>th</a:t>
            </a:r>
            <a:r>
              <a:rPr lang="tr-TR" dirty="0" smtClean="0"/>
              <a:t> Ed., </a:t>
            </a:r>
            <a:r>
              <a:rPr lang="tr-TR" dirty="0" err="1" smtClean="0"/>
              <a:t>Addison-Wesley</a:t>
            </a:r>
            <a:r>
              <a:rPr lang="tr-TR" dirty="0" smtClean="0"/>
              <a:t> Publishing, 1989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0664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" y="130628"/>
            <a:ext cx="10393680" cy="587829"/>
          </a:xfrm>
        </p:spPr>
        <p:txBody>
          <a:bodyPr>
            <a:normAutofit/>
          </a:bodyPr>
          <a:lstStyle/>
          <a:p>
            <a:pPr algn="l"/>
            <a:r>
              <a:rPr lang="tr-TR" sz="2000" dirty="0" smtClean="0"/>
              <a:t>ENE </a:t>
            </a:r>
            <a:r>
              <a:rPr lang="tr-TR" sz="2000" dirty="0"/>
              <a:t>201 – Material Science - Failure</a:t>
            </a:r>
            <a:endParaRPr lang="tr-TR" sz="200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" y="1018903"/>
            <a:ext cx="9141922" cy="5630091"/>
          </a:xfrm>
        </p:spPr>
        <p:txBody>
          <a:bodyPr/>
          <a:lstStyle/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failure </a:t>
            </a:r>
            <a:r>
              <a:rPr lang="en-US" dirty="0" smtClean="0"/>
              <a:t>of </a:t>
            </a:r>
            <a:r>
              <a:rPr lang="en-US" dirty="0"/>
              <a:t>materials is </a:t>
            </a:r>
            <a:r>
              <a:rPr lang="en-US" dirty="0" smtClean="0"/>
              <a:t>an un</a:t>
            </a:r>
            <a:r>
              <a:rPr lang="tr-TR" dirty="0" err="1" smtClean="0"/>
              <a:t>wanted</a:t>
            </a:r>
            <a:r>
              <a:rPr lang="en-US" dirty="0" smtClean="0"/>
              <a:t> event</a:t>
            </a:r>
            <a:r>
              <a:rPr lang="tr-TR" dirty="0" smtClean="0"/>
              <a:t>, </a:t>
            </a: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lives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economic</a:t>
            </a:r>
            <a:r>
              <a:rPr lang="tr-TR" dirty="0" smtClean="0"/>
              <a:t> </a:t>
            </a:r>
            <a:r>
              <a:rPr lang="tr-TR" dirty="0" err="1" smtClean="0"/>
              <a:t>losses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considered</a:t>
            </a:r>
            <a:r>
              <a:rPr lang="tr-TR" dirty="0" smtClean="0"/>
              <a:t>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 smtClean="0"/>
              <a:t>Since e</a:t>
            </a:r>
            <a:r>
              <a:rPr lang="en-US" dirty="0" err="1" smtClean="0"/>
              <a:t>ngineering</a:t>
            </a:r>
            <a:r>
              <a:rPr lang="en-US" dirty="0" smtClean="0"/>
              <a:t> </a:t>
            </a:r>
            <a:r>
              <a:rPr lang="en-US" dirty="0"/>
              <a:t>materials </a:t>
            </a:r>
            <a:r>
              <a:rPr lang="en-US" dirty="0" smtClean="0"/>
              <a:t>do</a:t>
            </a:r>
            <a:r>
              <a:rPr lang="tr-TR" dirty="0" smtClean="0"/>
              <a:t> </a:t>
            </a:r>
            <a:r>
              <a:rPr lang="en-US" dirty="0" smtClean="0"/>
              <a:t>n</a:t>
            </a:r>
            <a:r>
              <a:rPr lang="tr-TR" dirty="0" smtClean="0"/>
              <a:t>ot</a:t>
            </a:r>
            <a:r>
              <a:rPr lang="en-US" dirty="0" smtClean="0"/>
              <a:t> </a:t>
            </a:r>
            <a:r>
              <a:rPr lang="en-US" dirty="0"/>
              <a:t>reach theoretical strength when they are tested in the </a:t>
            </a:r>
            <a:r>
              <a:rPr lang="en-US" dirty="0" smtClean="0"/>
              <a:t>laboratory</a:t>
            </a:r>
            <a:r>
              <a:rPr lang="tr-TR" dirty="0" smtClean="0"/>
              <a:t>, it is </a:t>
            </a:r>
            <a:r>
              <a:rPr lang="tr-TR" dirty="0" err="1" smtClean="0"/>
              <a:t>difficult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/>
              <a:t>guarantee</a:t>
            </a:r>
            <a:r>
              <a:rPr lang="tr-TR" dirty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failures </a:t>
            </a:r>
            <a:r>
              <a:rPr lang="tr-TR" dirty="0" err="1" smtClean="0"/>
              <a:t>will</a:t>
            </a:r>
            <a:r>
              <a:rPr lang="tr-TR" dirty="0" smtClean="0"/>
              <a:t> be </a:t>
            </a:r>
            <a:r>
              <a:rPr lang="tr-TR" dirty="0" err="1" smtClean="0"/>
              <a:t>avoided</a:t>
            </a:r>
            <a:r>
              <a:rPr lang="tr-TR" dirty="0" smtClean="0"/>
              <a:t> </a:t>
            </a:r>
            <a:r>
              <a:rPr lang="tr-TR" dirty="0" err="1" smtClean="0"/>
              <a:t>during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service.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/>
              <a:t>The usual </a:t>
            </a:r>
            <a:r>
              <a:rPr lang="tr-TR" dirty="0" err="1" smtClean="0"/>
              <a:t>reasons</a:t>
            </a:r>
            <a:r>
              <a:rPr lang="en-US" dirty="0" smtClean="0"/>
              <a:t> </a:t>
            </a:r>
            <a:r>
              <a:rPr lang="tr-TR" dirty="0" smtClean="0"/>
              <a:t>of </a:t>
            </a:r>
            <a:r>
              <a:rPr lang="tr-TR" dirty="0" err="1" smtClean="0"/>
              <a:t>failure</a:t>
            </a:r>
            <a:r>
              <a:rPr lang="tr-TR" dirty="0" smtClean="0"/>
              <a:t> a</a:t>
            </a:r>
            <a:r>
              <a:rPr lang="en-US" dirty="0" smtClean="0"/>
              <a:t>re </a:t>
            </a:r>
            <a:r>
              <a:rPr lang="tr-TR" dirty="0" err="1" smtClean="0"/>
              <a:t>poor</a:t>
            </a:r>
            <a:r>
              <a:rPr lang="en-US" dirty="0" smtClean="0"/>
              <a:t> </a:t>
            </a:r>
            <a:r>
              <a:rPr lang="en-US" dirty="0"/>
              <a:t>materials </a:t>
            </a:r>
            <a:r>
              <a:rPr lang="en-US" dirty="0" smtClean="0"/>
              <a:t>selection</a:t>
            </a:r>
            <a:r>
              <a:rPr lang="tr-TR" dirty="0" smtClean="0"/>
              <a:t>, </a:t>
            </a:r>
            <a:r>
              <a:rPr lang="en-US" dirty="0"/>
              <a:t>design </a:t>
            </a:r>
            <a:r>
              <a:rPr lang="tr-TR" dirty="0" err="1" smtClean="0"/>
              <a:t>defects</a:t>
            </a:r>
            <a:r>
              <a:rPr lang="en-US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maintenance</a:t>
            </a:r>
            <a:r>
              <a:rPr lang="tr-TR" dirty="0" smtClean="0"/>
              <a:t> </a:t>
            </a:r>
            <a:r>
              <a:rPr lang="tr-TR" dirty="0" err="1" smtClean="0"/>
              <a:t>problems</a:t>
            </a:r>
            <a:r>
              <a:rPr lang="tr-TR" dirty="0" smtClean="0"/>
              <a:t> </a:t>
            </a:r>
            <a:r>
              <a:rPr lang="en-US" dirty="0" smtClean="0"/>
              <a:t>or misuse</a:t>
            </a:r>
            <a:r>
              <a:rPr lang="tr-TR" dirty="0" smtClean="0"/>
              <a:t>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/>
              <a:t>Under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imposed</a:t>
            </a:r>
            <a:r>
              <a:rPr lang="tr-TR" dirty="0"/>
              <a:t> </a:t>
            </a:r>
            <a:r>
              <a:rPr lang="tr-TR" dirty="0" err="1"/>
              <a:t>stress</a:t>
            </a:r>
            <a:r>
              <a:rPr lang="tr-TR" dirty="0"/>
              <a:t>, </a:t>
            </a:r>
            <a:r>
              <a:rPr lang="tr-TR" dirty="0" err="1"/>
              <a:t>materials</a:t>
            </a:r>
            <a:r>
              <a:rPr lang="tr-TR" dirty="0"/>
              <a:t> can be </a:t>
            </a:r>
            <a:r>
              <a:rPr lang="tr-TR" dirty="0" err="1"/>
              <a:t>split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three</a:t>
            </a:r>
            <a:r>
              <a:rPr lang="tr-TR" dirty="0"/>
              <a:t> </a:t>
            </a:r>
            <a:r>
              <a:rPr lang="tr-TR" dirty="0" err="1"/>
              <a:t>pieces</a:t>
            </a:r>
            <a:r>
              <a:rPr lang="tr-TR" dirty="0"/>
              <a:t>.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called</a:t>
            </a:r>
            <a:r>
              <a:rPr lang="tr-TR" dirty="0"/>
              <a:t> </a:t>
            </a:r>
            <a:r>
              <a:rPr lang="tr-TR" b="1" dirty="0">
                <a:solidFill>
                  <a:srgbClr val="FF0000"/>
                </a:solidFill>
              </a:rPr>
              <a:t>Simple </a:t>
            </a:r>
            <a:r>
              <a:rPr lang="tr-TR" b="1" dirty="0" err="1" smtClean="0">
                <a:solidFill>
                  <a:srgbClr val="FF0000"/>
                </a:solidFill>
              </a:rPr>
              <a:t>Fructure</a:t>
            </a:r>
            <a:r>
              <a:rPr lang="tr-TR" dirty="0" smtClean="0"/>
              <a:t>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tr-TR" b="1" dirty="0" err="1" smtClean="0">
                <a:solidFill>
                  <a:srgbClr val="FF0000"/>
                </a:solidFill>
              </a:rPr>
              <a:t>Ductile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Fructure</a:t>
            </a:r>
            <a:r>
              <a:rPr lang="tr-TR" b="1" dirty="0" smtClean="0">
                <a:solidFill>
                  <a:srgbClr val="FF0000"/>
                </a:solidFill>
              </a:rPr>
              <a:t>; </a:t>
            </a:r>
            <a:r>
              <a:rPr lang="tr-TR" dirty="0" err="1" smtClean="0"/>
              <a:t>substantial</a:t>
            </a:r>
            <a:r>
              <a:rPr lang="tr-TR" dirty="0" smtClean="0"/>
              <a:t> </a:t>
            </a:r>
            <a:r>
              <a:rPr lang="tr-TR" dirty="0" err="1" smtClean="0"/>
              <a:t>plastic</a:t>
            </a:r>
            <a:r>
              <a:rPr lang="tr-TR" dirty="0" smtClean="0"/>
              <a:t> </a:t>
            </a:r>
            <a:r>
              <a:rPr lang="tr-TR" dirty="0" err="1" smtClean="0"/>
              <a:t>deformation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tearing</a:t>
            </a:r>
            <a:r>
              <a:rPr lang="tr-TR" dirty="0" smtClean="0"/>
              <a:t> of </a:t>
            </a:r>
            <a:r>
              <a:rPr lang="tr-TR" dirty="0" err="1" smtClean="0"/>
              <a:t>materials</a:t>
            </a:r>
            <a:endParaRPr lang="tr-TR" dirty="0" smtClean="0"/>
          </a:p>
          <a:p>
            <a:pPr marL="342900" indent="-342900" algn="l">
              <a:buFont typeface="Arial" pitchFamily="34" charset="0"/>
              <a:buChar char="•"/>
            </a:pPr>
            <a:r>
              <a:rPr lang="tr-TR" b="1" dirty="0" err="1" smtClean="0">
                <a:solidFill>
                  <a:srgbClr val="FF0000"/>
                </a:solidFill>
              </a:rPr>
              <a:t>Brittle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Fructure</a:t>
            </a:r>
            <a:r>
              <a:rPr lang="tr-TR" b="1" dirty="0">
                <a:solidFill>
                  <a:srgbClr val="FF0000"/>
                </a:solidFill>
              </a:rPr>
              <a:t>;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is 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little</a:t>
            </a:r>
            <a:r>
              <a:rPr lang="tr-TR" dirty="0" smtClean="0"/>
              <a:t> </a:t>
            </a:r>
            <a:r>
              <a:rPr lang="tr-TR" dirty="0" err="1" smtClean="0"/>
              <a:t>plastic</a:t>
            </a:r>
            <a:r>
              <a:rPr lang="tr-TR" dirty="0" smtClean="0"/>
              <a:t> </a:t>
            </a:r>
            <a:r>
              <a:rPr lang="tr-TR" dirty="0" err="1" smtClean="0"/>
              <a:t>deformation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crack</a:t>
            </a:r>
            <a:r>
              <a:rPr lang="tr-TR" dirty="0" smtClean="0"/>
              <a:t> </a:t>
            </a:r>
            <a:r>
              <a:rPr lang="tr-TR" dirty="0" err="1" smtClean="0"/>
              <a:t>propagation</a:t>
            </a:r>
            <a:endParaRPr lang="tr-TR" dirty="0"/>
          </a:p>
          <a:p>
            <a:pPr algn="l"/>
            <a:endParaRPr lang="tr-TR" dirty="0" smtClean="0"/>
          </a:p>
          <a:p>
            <a:pPr algn="l"/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7682" y="1018903"/>
            <a:ext cx="1800000" cy="2005402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7682" y="3646004"/>
            <a:ext cx="2340000" cy="1627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743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" y="130628"/>
            <a:ext cx="10393680" cy="587829"/>
          </a:xfrm>
        </p:spPr>
        <p:txBody>
          <a:bodyPr>
            <a:normAutofit/>
          </a:bodyPr>
          <a:lstStyle/>
          <a:p>
            <a:pPr algn="l"/>
            <a:r>
              <a:rPr lang="tr-TR" sz="2000" dirty="0" smtClean="0"/>
              <a:t>ENE </a:t>
            </a:r>
            <a:r>
              <a:rPr lang="tr-TR" sz="2000" dirty="0"/>
              <a:t>201 – Material Science - Failure</a:t>
            </a:r>
            <a:endParaRPr lang="tr-TR" sz="2000" dirty="0">
              <a:latin typeface="+mn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365760" y="1018903"/>
                <a:ext cx="11472672" cy="5630091"/>
              </a:xfrm>
            </p:spPr>
            <p:txBody>
              <a:bodyPr>
                <a:normAutofit lnSpcReduction="10000"/>
              </a:bodyPr>
              <a:lstStyle/>
              <a:p>
                <a:pPr marL="342900" indent="-342900" algn="l">
                  <a:buFont typeface="Arial" pitchFamily="34" charset="0"/>
                  <a:buChar char="•"/>
                </a:pPr>
                <a:r>
                  <a:rPr lang="tr-TR" b="1" dirty="0" smtClean="0">
                    <a:solidFill>
                      <a:srgbClr val="FF0000"/>
                    </a:solidFill>
                  </a:rPr>
                  <a:t>Calculation of </a:t>
                </a:r>
                <a:r>
                  <a:rPr lang="tr-TR" b="1" dirty="0" err="1" smtClean="0">
                    <a:solidFill>
                      <a:srgbClr val="FF0000"/>
                    </a:solidFill>
                  </a:rPr>
                  <a:t>Ductility</a:t>
                </a:r>
                <a:r>
                  <a:rPr lang="tr-TR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tr-TR" dirty="0" smtClean="0"/>
                  <a:t>(</a:t>
                </a:r>
                <a:r>
                  <a:rPr lang="tr-TR" dirty="0" err="1" smtClean="0"/>
                  <a:t>permenant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strain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that</a:t>
                </a:r>
                <a:r>
                  <a:rPr lang="tr-TR" dirty="0" smtClean="0"/>
                  <a:t> is </a:t>
                </a:r>
                <a:r>
                  <a:rPr lang="tr-TR" dirty="0" err="1" smtClean="0"/>
                  <a:t>realized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before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material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fructures</a:t>
                </a:r>
                <a:r>
                  <a:rPr lang="tr-TR" dirty="0" smtClean="0"/>
                  <a:t>)</a:t>
                </a:r>
              </a:p>
              <a:p>
                <a:pPr marL="342900" indent="-342900" algn="l">
                  <a:buFont typeface="Arial" pitchFamily="34" charset="0"/>
                  <a:buChar char="•"/>
                </a:pPr>
                <a:r>
                  <a:rPr lang="tr-TR" dirty="0" err="1" smtClean="0"/>
                  <a:t>Percent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Elongation</a:t>
                </a:r>
                <a:r>
                  <a:rPr lang="tr-TR" dirty="0" smtClean="0"/>
                  <a:t> </a:t>
                </a:r>
                <a14:m>
                  <m:oMath xmlns:m="http://schemas.openxmlformats.org/officeDocument/2006/math">
                    <m:r>
                      <a:rPr lang="tr-TR" b="0" i="1" smtClean="0">
                        <a:latin typeface="Cambria Math" panose="02040503050406030204" pitchFamily="18" charset="0"/>
                      </a:rPr>
                      <m:t>%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𝐸𝐿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tr-TR" b="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tr-TR" b="0" i="1" smtClean="0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tr-TR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𝑙</m:t>
                                </m:r>
                              </m:e>
                              <m:sub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tr-TR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𝑙</m:t>
                                </m:r>
                              </m:e>
                              <m:sub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tr-TR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𝑙</m:t>
                                </m:r>
                              </m:e>
                              <m:sub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den>
                        </m:f>
                      </m:e>
                    </m:d>
                    <m:r>
                      <a:rPr lang="tr-TR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100</m:t>
                    </m:r>
                  </m:oMath>
                </a14:m>
                <a:r>
                  <a:rPr lang="tr-TR" dirty="0" smtClean="0"/>
                  <a:t>; </a:t>
                </a:r>
                <a:r>
                  <a:rPr lang="tr-TR" dirty="0" err="1" smtClean="0"/>
                  <a:t>Percent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Reduction</a:t>
                </a:r>
                <a:r>
                  <a:rPr lang="tr-TR" dirty="0" smtClean="0"/>
                  <a:t> in </a:t>
                </a:r>
                <a:r>
                  <a:rPr lang="tr-TR" dirty="0" err="1" smtClean="0"/>
                  <a:t>Area</a:t>
                </a:r>
                <a:r>
                  <a:rPr lang="tr-TR" dirty="0" smtClean="0"/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%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𝑅𝐴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tr-TR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tr-TR" i="1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tr-TR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tr-TR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tr-TR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tr-TR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den>
                        </m:f>
                      </m:e>
                    </m:d>
                    <m:r>
                      <a:rPr lang="tr-TR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100</m:t>
                    </m:r>
                  </m:oMath>
                </a14:m>
                <a:r>
                  <a:rPr lang="tr-TR" dirty="0"/>
                  <a:t> </a:t>
                </a:r>
                <a:endParaRPr lang="tr-TR" dirty="0" smtClean="0"/>
              </a:p>
              <a:p>
                <a:pPr marL="342900" indent="-342900" algn="l">
                  <a:buFont typeface="Arial" pitchFamily="34" charset="0"/>
                  <a:buChar char="•"/>
                </a:pPr>
                <a:r>
                  <a:rPr lang="en-US" b="1" dirty="0">
                    <a:solidFill>
                      <a:srgbClr val="FF0000"/>
                    </a:solidFill>
                  </a:rPr>
                  <a:t>Brittle fracture</a:t>
                </a:r>
                <a:r>
                  <a:rPr lang="en-US" dirty="0"/>
                  <a:t> </a:t>
                </a:r>
                <a:r>
                  <a:rPr lang="tr-TR" dirty="0" smtClean="0"/>
                  <a:t>can be in </a:t>
                </a:r>
                <a:r>
                  <a:rPr lang="tr-TR" dirty="0" err="1" smtClean="0"/>
                  <a:t>the</a:t>
                </a:r>
                <a:r>
                  <a:rPr lang="tr-TR" dirty="0" smtClean="0"/>
                  <a:t> form of</a:t>
                </a:r>
                <a:r>
                  <a:rPr lang="en-US" dirty="0" smtClean="0"/>
                  <a:t> </a:t>
                </a:r>
                <a:r>
                  <a:rPr lang="en-US" dirty="0"/>
                  <a:t>either cleavage (</a:t>
                </a:r>
                <a:r>
                  <a:rPr lang="en-US" dirty="0" err="1"/>
                  <a:t>transgranular</a:t>
                </a:r>
                <a:r>
                  <a:rPr lang="en-US" dirty="0"/>
                  <a:t>) </a:t>
                </a:r>
                <a:r>
                  <a:rPr lang="en-US" dirty="0" smtClean="0"/>
                  <a:t>or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intergranular</a:t>
                </a:r>
                <a:r>
                  <a:rPr lang="tr-TR" dirty="0" smtClean="0"/>
                  <a:t> </a:t>
                </a:r>
                <a:r>
                  <a:rPr lang="tr-TR" dirty="0" err="1"/>
                  <a:t>fracture</a:t>
                </a:r>
                <a:r>
                  <a:rPr lang="tr-TR" dirty="0" smtClean="0"/>
                  <a:t>.</a:t>
                </a:r>
              </a:p>
              <a:p>
                <a:pPr marL="342900" indent="-342900" algn="l">
                  <a:buFont typeface="Arial" pitchFamily="34" charset="0"/>
                  <a:buChar char="•"/>
                </a:pPr>
                <a:r>
                  <a:rPr lang="tr-TR" b="1" dirty="0" err="1" smtClean="0">
                    <a:solidFill>
                      <a:srgbClr val="FF0000"/>
                    </a:solidFill>
                  </a:rPr>
                  <a:t>Ductility</a:t>
                </a:r>
                <a:r>
                  <a:rPr lang="tr-TR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tr-TR" b="1" dirty="0" err="1" smtClean="0">
                    <a:solidFill>
                      <a:srgbClr val="FF0000"/>
                    </a:solidFill>
                  </a:rPr>
                  <a:t>Transition</a:t>
                </a:r>
                <a:r>
                  <a:rPr lang="tr-TR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tr-TR" b="1" dirty="0" err="1" smtClean="0">
                    <a:solidFill>
                      <a:srgbClr val="FF0000"/>
                    </a:solidFill>
                  </a:rPr>
                  <a:t>Temperature</a:t>
                </a:r>
                <a:r>
                  <a:rPr lang="tr-TR" dirty="0" smtClean="0"/>
                  <a:t>; </a:t>
                </a:r>
                <a:r>
                  <a:rPr lang="tr-TR" dirty="0" err="1" smtClean="0"/>
                  <a:t>ductile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materials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may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fracture</a:t>
                </a:r>
                <a:r>
                  <a:rPr lang="tr-TR" dirty="0" smtClean="0"/>
                  <a:t> as </a:t>
                </a:r>
                <a:r>
                  <a:rPr lang="tr-TR" dirty="0" err="1" smtClean="0"/>
                  <a:t>brittle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materials</a:t>
                </a:r>
                <a:r>
                  <a:rPr lang="tr-TR" dirty="0" smtClean="0"/>
                  <a:t> at a </a:t>
                </a:r>
                <a:r>
                  <a:rPr lang="tr-TR" dirty="0" err="1" smtClean="0"/>
                  <a:t>lower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temperature</a:t>
                </a:r>
                <a:r>
                  <a:rPr lang="tr-TR" dirty="0"/>
                  <a:t>.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This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temperature</a:t>
                </a:r>
                <a:r>
                  <a:rPr lang="tr-TR" dirty="0" smtClean="0"/>
                  <a:t> can be </a:t>
                </a:r>
                <a:r>
                  <a:rPr lang="tr-TR" dirty="0" err="1" smtClean="0"/>
                  <a:t>predicted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by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experimental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tests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for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different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materials</a:t>
                </a:r>
                <a:r>
                  <a:rPr lang="tr-TR" dirty="0" smtClean="0"/>
                  <a:t>.</a:t>
                </a:r>
              </a:p>
              <a:p>
                <a:pPr marL="342900" indent="-342900" algn="l">
                  <a:buFont typeface="Arial" pitchFamily="34" charset="0"/>
                  <a:buChar char="•"/>
                </a:pPr>
                <a:r>
                  <a:rPr lang="tr-TR" dirty="0" err="1" smtClean="0"/>
                  <a:t>Material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fracture</a:t>
                </a:r>
                <a:r>
                  <a:rPr lang="tr-TR" dirty="0" smtClean="0"/>
                  <a:t> can be </a:t>
                </a:r>
                <a:r>
                  <a:rPr lang="tr-TR" dirty="0" err="1" smtClean="0"/>
                  <a:t>affected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by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stress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concentration</a:t>
                </a:r>
                <a:r>
                  <a:rPr lang="tr-TR" dirty="0" smtClean="0"/>
                  <a:t>, </a:t>
                </a:r>
                <a:r>
                  <a:rPr lang="tr-TR" dirty="0" err="1" smtClean="0"/>
                  <a:t>temperature</a:t>
                </a:r>
                <a:r>
                  <a:rPr lang="tr-TR" dirty="0" smtClean="0"/>
                  <a:t>, </a:t>
                </a:r>
                <a:r>
                  <a:rPr lang="tr-TR" dirty="0" err="1" smtClean="0"/>
                  <a:t>thermal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shock</a:t>
                </a:r>
                <a:r>
                  <a:rPr lang="tr-TR" dirty="0" smtClean="0"/>
                  <a:t>.</a:t>
                </a:r>
              </a:p>
              <a:p>
                <a:pPr marL="342900" indent="-342900" algn="l">
                  <a:buFont typeface="Arial" pitchFamily="34" charset="0"/>
                  <a:buChar char="•"/>
                </a:pPr>
                <a:r>
                  <a:rPr lang="tr-TR" b="1" dirty="0" err="1">
                    <a:solidFill>
                      <a:srgbClr val="FF0000"/>
                    </a:solidFill>
                  </a:rPr>
                  <a:t>Stress</a:t>
                </a:r>
                <a:r>
                  <a:rPr lang="tr-TR" b="1" dirty="0">
                    <a:solidFill>
                      <a:srgbClr val="FF0000"/>
                    </a:solidFill>
                  </a:rPr>
                  <a:t> </a:t>
                </a:r>
                <a:r>
                  <a:rPr lang="tr-TR" b="1" dirty="0" err="1">
                    <a:solidFill>
                      <a:srgbClr val="FF0000"/>
                    </a:solidFill>
                  </a:rPr>
                  <a:t>Concentration</a:t>
                </a:r>
                <a:endParaRPr lang="tr-TR" b="1" dirty="0">
                  <a:solidFill>
                    <a:srgbClr val="FF0000"/>
                  </a:solidFill>
                </a:endParaRPr>
              </a:p>
              <a:p>
                <a:pPr marL="342900" indent="-342900" algn="l">
                  <a:buFont typeface="Arial" pitchFamily="34" charset="0"/>
                  <a:buChar char="•"/>
                </a:pPr>
                <a:r>
                  <a:rPr lang="en-US" dirty="0"/>
                  <a:t>The presence of a notch, </a:t>
                </a:r>
                <a:r>
                  <a:rPr lang="tr-TR" dirty="0" err="1"/>
                  <a:t>flaws</a:t>
                </a:r>
                <a:r>
                  <a:rPr lang="tr-TR" dirty="0"/>
                  <a:t> </a:t>
                </a:r>
                <a:r>
                  <a:rPr lang="tr-TR" dirty="0" err="1"/>
                  <a:t>or</a:t>
                </a:r>
                <a:r>
                  <a:rPr lang="tr-TR" dirty="0"/>
                  <a:t> </a:t>
                </a:r>
                <a:r>
                  <a:rPr lang="tr-TR" dirty="0" err="1"/>
                  <a:t>cracks</a:t>
                </a:r>
                <a:r>
                  <a:rPr lang="tr-TR" dirty="0"/>
                  <a:t> </a:t>
                </a:r>
                <a:r>
                  <a:rPr lang="tr-TR" dirty="0" err="1"/>
                  <a:t>either</a:t>
                </a:r>
                <a:r>
                  <a:rPr lang="tr-TR" dirty="0"/>
                  <a:t> in </a:t>
                </a:r>
                <a:r>
                  <a:rPr lang="tr-TR" dirty="0" err="1"/>
                  <a:t>the</a:t>
                </a:r>
                <a:r>
                  <a:rPr lang="tr-TR" dirty="0"/>
                  <a:t> </a:t>
                </a:r>
                <a:r>
                  <a:rPr lang="tr-TR" dirty="0" err="1"/>
                  <a:t>material</a:t>
                </a:r>
                <a:r>
                  <a:rPr lang="tr-TR" dirty="0"/>
                  <a:t> </a:t>
                </a:r>
                <a:r>
                  <a:rPr lang="tr-TR" dirty="0" err="1"/>
                  <a:t>or</a:t>
                </a:r>
                <a:r>
                  <a:rPr lang="tr-TR" dirty="0"/>
                  <a:t> at </a:t>
                </a:r>
                <a:r>
                  <a:rPr lang="tr-TR" dirty="0" err="1"/>
                  <a:t>the</a:t>
                </a:r>
                <a:r>
                  <a:rPr lang="tr-TR" dirty="0"/>
                  <a:t> </a:t>
                </a:r>
                <a:r>
                  <a:rPr lang="tr-TR" dirty="0" err="1"/>
                  <a:t>surface</a:t>
                </a:r>
                <a:r>
                  <a:rPr lang="en-US" dirty="0"/>
                  <a:t>, can change the</a:t>
                </a:r>
                <a:r>
                  <a:rPr lang="tr-TR" dirty="0"/>
                  <a:t> </a:t>
                </a:r>
                <a:r>
                  <a:rPr lang="en-US" dirty="0"/>
                  <a:t>stress </a:t>
                </a:r>
                <a:r>
                  <a:rPr lang="tr-TR" dirty="0" err="1"/>
                  <a:t>where</a:t>
                </a:r>
                <a:r>
                  <a:rPr lang="tr-TR" dirty="0"/>
                  <a:t> </a:t>
                </a:r>
                <a:r>
                  <a:rPr lang="en-US" dirty="0"/>
                  <a:t>fracture occurs.</a:t>
                </a:r>
                <a:r>
                  <a:rPr lang="tr-TR" dirty="0"/>
                  <a:t> </a:t>
                </a:r>
                <a:r>
                  <a:rPr lang="en-US" dirty="0"/>
                  <a:t>This is explained by the</a:t>
                </a:r>
                <a:r>
                  <a:rPr lang="tr-TR" dirty="0"/>
                  <a:t> </a:t>
                </a:r>
                <a:r>
                  <a:rPr lang="en-US" b="1" dirty="0">
                    <a:solidFill>
                      <a:srgbClr val="FF0000"/>
                    </a:solidFill>
                  </a:rPr>
                  <a:t>stress concentration</a:t>
                </a:r>
                <a:endParaRPr lang="tr-TR" dirty="0"/>
              </a:p>
              <a:p>
                <a:pPr marL="342900" indent="-342900" algn="l">
                  <a:buFont typeface="Arial" pitchFamily="34" charset="0"/>
                  <a:buChar char="•"/>
                </a:pPr>
                <a:r>
                  <a:rPr lang="tr-TR" dirty="0" err="1"/>
                  <a:t>The</a:t>
                </a:r>
                <a:r>
                  <a:rPr lang="tr-TR" dirty="0"/>
                  <a:t> </a:t>
                </a:r>
                <a:r>
                  <a:rPr lang="tr-TR" dirty="0" err="1"/>
                  <a:t>fracture</a:t>
                </a:r>
                <a:r>
                  <a:rPr lang="tr-TR" dirty="0"/>
                  <a:t> </a:t>
                </a:r>
                <a:r>
                  <a:rPr lang="tr-TR" dirty="0" err="1"/>
                  <a:t>starts</a:t>
                </a:r>
                <a:r>
                  <a:rPr lang="tr-TR" dirty="0"/>
                  <a:t> at </a:t>
                </a:r>
                <a:r>
                  <a:rPr lang="tr-TR" dirty="0" err="1"/>
                  <a:t>some</a:t>
                </a:r>
                <a:r>
                  <a:rPr lang="tr-TR" dirty="0"/>
                  <a:t> </a:t>
                </a:r>
                <a:r>
                  <a:rPr lang="tr-TR" dirty="0" err="1"/>
                  <a:t>point</a:t>
                </a:r>
                <a:r>
                  <a:rPr lang="tr-TR" dirty="0"/>
                  <a:t> of </a:t>
                </a:r>
                <a:r>
                  <a:rPr lang="tr-TR" dirty="0" err="1"/>
                  <a:t>these</a:t>
                </a:r>
                <a:r>
                  <a:rPr lang="tr-TR" dirty="0"/>
                  <a:t> </a:t>
                </a:r>
                <a:r>
                  <a:rPr lang="tr-TR" dirty="0" err="1"/>
                  <a:t>stress</a:t>
                </a:r>
                <a:r>
                  <a:rPr lang="tr-TR" dirty="0"/>
                  <a:t> </a:t>
                </a:r>
                <a:r>
                  <a:rPr lang="tr-TR" dirty="0" err="1"/>
                  <a:t>concentrations</a:t>
                </a:r>
                <a:r>
                  <a:rPr lang="tr-TR" dirty="0"/>
                  <a:t> </a:t>
                </a:r>
                <a:r>
                  <a:rPr lang="tr-TR" dirty="0" err="1"/>
                  <a:t>and</a:t>
                </a:r>
                <a:r>
                  <a:rPr lang="tr-TR" dirty="0"/>
                  <a:t> it </a:t>
                </a:r>
                <a:r>
                  <a:rPr lang="tr-TR" dirty="0" err="1"/>
                  <a:t>decreases</a:t>
                </a:r>
                <a:r>
                  <a:rPr lang="en-US" dirty="0"/>
                  <a:t> the fracture strength</a:t>
                </a:r>
                <a:r>
                  <a:rPr lang="tr-TR" dirty="0"/>
                  <a:t>.</a:t>
                </a:r>
                <a:endParaRPr lang="tr-TR" dirty="0" smtClean="0"/>
              </a:p>
              <a:p>
                <a:pPr algn="l"/>
                <a:endParaRPr lang="tr-TR" dirty="0"/>
              </a:p>
              <a:p>
                <a:pPr algn="l"/>
                <a:endParaRPr lang="tr-TR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365760" y="1018903"/>
                <a:ext cx="11472672" cy="5630091"/>
              </a:xfrm>
              <a:blipFill rotWithShape="1">
                <a:blip r:embed="rId2"/>
                <a:stretch>
                  <a:fillRect l="-691" t="-2056" r="-37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1778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5082" y="155864"/>
            <a:ext cx="10532918" cy="384463"/>
          </a:xfrm>
        </p:spPr>
        <p:txBody>
          <a:bodyPr>
            <a:noAutofit/>
          </a:bodyPr>
          <a:lstStyle/>
          <a:p>
            <a:pPr algn="l"/>
            <a:r>
              <a:rPr lang="tr-TR" sz="2000" dirty="0" smtClean="0"/>
              <a:t>ENE 201 – </a:t>
            </a:r>
            <a:r>
              <a:rPr lang="tr-TR" sz="2000" dirty="0" err="1" smtClean="0"/>
              <a:t>Material</a:t>
            </a:r>
            <a:r>
              <a:rPr lang="tr-TR" sz="2000" dirty="0" smtClean="0"/>
              <a:t> </a:t>
            </a:r>
            <a:r>
              <a:rPr lang="tr-TR" sz="2000" dirty="0" err="1" smtClean="0"/>
              <a:t>Science</a:t>
            </a:r>
            <a:r>
              <a:rPr lang="tr-TR" sz="2000" dirty="0" smtClean="0"/>
              <a:t> – </a:t>
            </a:r>
            <a:r>
              <a:rPr lang="tr-TR" sz="2000" dirty="0" err="1" smtClean="0"/>
              <a:t>Failure</a:t>
            </a:r>
            <a:endParaRPr lang="en-US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Alt Başlık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270164" y="644236"/>
                <a:ext cx="8020396" cy="573218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tr-TR" b="1" dirty="0" smtClean="0">
                    <a:solidFill>
                      <a:srgbClr val="FF0000"/>
                    </a:solidFill>
                  </a:rPr>
                  <a:t>Stress </a:t>
                </a:r>
                <a:r>
                  <a:rPr lang="tr-TR" b="1" dirty="0" err="1" smtClean="0">
                    <a:solidFill>
                      <a:srgbClr val="FF0000"/>
                    </a:solidFill>
                  </a:rPr>
                  <a:t>Concentration</a:t>
                </a:r>
                <a:endParaRPr lang="tr-TR" b="1" dirty="0" smtClean="0"/>
              </a:p>
              <a:p>
                <a:pPr marL="342900" indent="-342900" algn="l">
                  <a:buFont typeface="Arial" pitchFamily="34" charset="0"/>
                  <a:buChar char="•"/>
                </a:pPr>
                <a:r>
                  <a:rPr lang="tr-TR" dirty="0" smtClean="0"/>
                  <a:t>Maximum </a:t>
                </a:r>
                <a:r>
                  <a:rPr lang="tr-TR" dirty="0" err="1" smtClean="0"/>
                  <a:t>stress</a:t>
                </a:r>
                <a:r>
                  <a:rPr lang="tr-TR" dirty="0" smtClean="0"/>
                  <a:t> can be </a:t>
                </a:r>
                <a:r>
                  <a:rPr lang="tr-TR" dirty="0" err="1" smtClean="0"/>
                  <a:t>calculated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by</a:t>
                </a:r>
                <a:r>
                  <a:rPr lang="tr-TR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tr-T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tr-T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sSup>
                      <m:sSupPr>
                        <m:ctrlPr>
                          <a:rPr lang="tr-TR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tr-TR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tr-TR" b="0" i="1" smtClean="0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tr-TR" b="0" i="1" smtClean="0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𝜌</m:t>
                                    </m:r>
                                  </m:e>
                                  <m:sub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𝑡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e>
                      <m:sup>
                        <m:f>
                          <m:fPr>
                            <m:type m:val="skw"/>
                            <m:ctrlPr>
                              <a:rPr lang="tr-TR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tr-T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tr-T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r>
                  <a:rPr lang="tr-TR" dirty="0" smtClean="0"/>
                  <a:t> </a:t>
                </a:r>
                <a:r>
                  <a:rPr lang="tr-TR" dirty="0" err="1" smtClean="0"/>
                  <a:t>where</a:t>
                </a:r>
                <a:r>
                  <a:rPr lang="tr-TR" dirty="0" smtClean="0"/>
                  <a:t> </a:t>
                </a:r>
                <a:r>
                  <a:rPr lang="el-GR" dirty="0" smtClean="0"/>
                  <a:t>σ</a:t>
                </a:r>
                <a:r>
                  <a:rPr lang="tr-TR" baseline="-25000" dirty="0" smtClean="0"/>
                  <a:t>0</a:t>
                </a:r>
                <a:r>
                  <a:rPr lang="tr-TR" dirty="0" smtClean="0"/>
                  <a:t> is </a:t>
                </a:r>
                <a:r>
                  <a:rPr lang="tr-TR" dirty="0" err="1" smtClean="0"/>
                  <a:t>applied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stress</a:t>
                </a:r>
                <a:r>
                  <a:rPr lang="tr-TR" dirty="0" smtClean="0"/>
                  <a:t>; a is </a:t>
                </a:r>
                <a:r>
                  <a:rPr lang="tr-TR" dirty="0" err="1" smtClean="0"/>
                  <a:t>the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length</a:t>
                </a:r>
                <a:r>
                  <a:rPr lang="tr-TR" dirty="0" smtClean="0"/>
                  <a:t> of </a:t>
                </a:r>
                <a:r>
                  <a:rPr lang="tr-TR" dirty="0" err="1" smtClean="0"/>
                  <a:t>the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crack</a:t>
                </a:r>
                <a:r>
                  <a:rPr lang="tr-TR" dirty="0" smtClean="0"/>
                  <a:t>; </a:t>
                </a:r>
                <a:r>
                  <a:rPr lang="el-GR" dirty="0" smtClean="0"/>
                  <a:t>ρ</a:t>
                </a:r>
                <a:r>
                  <a:rPr lang="tr-TR" baseline="-25000" dirty="0" smtClean="0"/>
                  <a:t>t</a:t>
                </a:r>
                <a:r>
                  <a:rPr lang="tr-TR" dirty="0" smtClean="0"/>
                  <a:t> is </a:t>
                </a:r>
                <a:r>
                  <a:rPr lang="tr-TR" dirty="0" err="1" smtClean="0"/>
                  <a:t>the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radius</a:t>
                </a:r>
                <a:r>
                  <a:rPr lang="tr-TR" dirty="0" smtClean="0"/>
                  <a:t> of </a:t>
                </a:r>
                <a:r>
                  <a:rPr lang="tr-TR" dirty="0" err="1" smtClean="0"/>
                  <a:t>curvature</a:t>
                </a:r>
                <a:r>
                  <a:rPr lang="tr-TR" dirty="0" smtClean="0"/>
                  <a:t>.</a:t>
                </a:r>
              </a:p>
              <a:p>
                <a:pPr marL="342900" indent="-342900" algn="l">
                  <a:buFont typeface="Arial" pitchFamily="34" charset="0"/>
                  <a:buChar char="•"/>
                </a:pPr>
                <a:r>
                  <a:rPr lang="tr-TR" dirty="0" smtClean="0"/>
                  <a:t>T</a:t>
                </a:r>
                <a:r>
                  <a:rPr lang="en-US" dirty="0" smtClean="0"/>
                  <a:t>he </a:t>
                </a:r>
                <a:r>
                  <a:rPr lang="en-US" dirty="0"/>
                  <a:t>ratio </a:t>
                </a:r>
                <a:r>
                  <a:rPr lang="el-GR" b="1" dirty="0">
                    <a:solidFill>
                      <a:srgbClr val="FF0000"/>
                    </a:solidFill>
                  </a:rPr>
                  <a:t>σ</a:t>
                </a:r>
                <a:r>
                  <a:rPr lang="tr-TR" b="1" baseline="-25000" dirty="0">
                    <a:solidFill>
                      <a:srgbClr val="FF0000"/>
                    </a:solidFill>
                  </a:rPr>
                  <a:t>m</a:t>
                </a:r>
                <a:r>
                  <a:rPr lang="el-GR" b="1" dirty="0">
                    <a:solidFill>
                      <a:srgbClr val="FF0000"/>
                    </a:solidFill>
                  </a:rPr>
                  <a:t> </a:t>
                </a:r>
                <a:r>
                  <a:rPr lang="tr-TR" b="1" dirty="0">
                    <a:solidFill>
                      <a:srgbClr val="FF0000"/>
                    </a:solidFill>
                  </a:rPr>
                  <a:t>/</a:t>
                </a:r>
                <a:r>
                  <a:rPr lang="el-GR" b="1" dirty="0">
                    <a:solidFill>
                      <a:srgbClr val="FF0000"/>
                    </a:solidFill>
                  </a:rPr>
                  <a:t>σ</a:t>
                </a:r>
                <a:r>
                  <a:rPr lang="tr-TR" b="1" baseline="-25000" dirty="0">
                    <a:solidFill>
                      <a:srgbClr val="FF0000"/>
                    </a:solidFill>
                  </a:rPr>
                  <a:t>0 </a:t>
                </a:r>
                <a:r>
                  <a:rPr lang="en-US" dirty="0"/>
                  <a:t>is </a:t>
                </a:r>
                <a:r>
                  <a:rPr lang="tr-TR" dirty="0" err="1" smtClean="0"/>
                  <a:t>called</a:t>
                </a:r>
                <a:r>
                  <a:rPr lang="tr-TR" dirty="0" smtClean="0"/>
                  <a:t> </a:t>
                </a:r>
                <a:r>
                  <a:rPr lang="en-US" dirty="0" smtClean="0"/>
                  <a:t>as </a:t>
                </a:r>
                <a:r>
                  <a:rPr lang="en-US" dirty="0"/>
                  <a:t>the </a:t>
                </a:r>
                <a:r>
                  <a:rPr lang="en-US" b="1" i="1" dirty="0">
                    <a:solidFill>
                      <a:srgbClr val="FF0000"/>
                    </a:solidFill>
                  </a:rPr>
                  <a:t>stress concentration factor</a:t>
                </a:r>
                <a:r>
                  <a:rPr lang="tr-TR" b="1" i="1" dirty="0">
                    <a:solidFill>
                      <a:srgbClr val="FF0000"/>
                    </a:solidFill>
                  </a:rPr>
                  <a:t>, </a:t>
                </a:r>
                <a:r>
                  <a:rPr lang="tr-TR" b="1" dirty="0" err="1">
                    <a:solidFill>
                      <a:srgbClr val="FF0000"/>
                    </a:solidFill>
                  </a:rPr>
                  <a:t>K</a:t>
                </a:r>
                <a:r>
                  <a:rPr lang="tr-TR" b="1" baseline="-25000" dirty="0" err="1">
                    <a:solidFill>
                      <a:srgbClr val="FF0000"/>
                    </a:solidFill>
                  </a:rPr>
                  <a:t>t</a:t>
                </a:r>
                <a:r>
                  <a:rPr lang="tr-TR" b="1" dirty="0">
                    <a:solidFill>
                      <a:srgbClr val="FF0000"/>
                    </a:solidFill>
                  </a:rPr>
                  <a:t>.</a:t>
                </a:r>
              </a:p>
              <a:p>
                <a:pPr marL="342900" indent="-342900" algn="l">
                  <a:buFont typeface="Arial" pitchFamily="34" charset="0"/>
                  <a:buChar char="•"/>
                </a:pPr>
                <a:r>
                  <a:rPr lang="tr-TR" dirty="0" err="1" smtClean="0"/>
                  <a:t>In</a:t>
                </a:r>
                <a:r>
                  <a:rPr lang="tr-TR" dirty="0" smtClean="0"/>
                  <a:t> a </a:t>
                </a:r>
                <a:r>
                  <a:rPr lang="tr-TR" dirty="0" err="1" smtClean="0"/>
                  <a:t>brittle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material</a:t>
                </a:r>
                <a:r>
                  <a:rPr lang="tr-TR" dirty="0" smtClean="0"/>
                  <a:t>, </a:t>
                </a:r>
                <a:r>
                  <a:rPr lang="tr-TR" dirty="0" err="1" smtClean="0"/>
                  <a:t>critical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stress</a:t>
                </a:r>
                <a:r>
                  <a:rPr lang="tr-TR" dirty="0" smtClean="0"/>
                  <a:t> </a:t>
                </a:r>
                <a:r>
                  <a:rPr lang="el-GR" dirty="0" smtClean="0"/>
                  <a:t>σ</a:t>
                </a:r>
                <a:r>
                  <a:rPr lang="tr-TR" baseline="-25000" dirty="0" smtClean="0"/>
                  <a:t>c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required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for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the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crack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propagation</a:t>
                </a:r>
                <a:r>
                  <a:rPr lang="tr-TR" dirty="0" smtClean="0"/>
                  <a:t> can be </a:t>
                </a:r>
                <a:r>
                  <a:rPr lang="tr-TR" dirty="0" err="1" smtClean="0"/>
                  <a:t>calculated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by</a:t>
                </a:r>
                <a:r>
                  <a:rPr lang="tr-TR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tr-T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tr-TR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tr-TR" b="0" i="1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tr-TR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tr-TR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𝛾</m:t>
                                    </m:r>
                                  </m:e>
                                  <m:sub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𝜋</m:t>
                                </m:r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</m:t>
                                </m:r>
                              </m:den>
                            </m:f>
                          </m:e>
                        </m:d>
                      </m:e>
                      <m:sup>
                        <m:f>
                          <m:fPr>
                            <m:type m:val="skw"/>
                            <m:ctrlPr>
                              <a:rPr lang="tr-TR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r>
                  <a:rPr lang="tr-TR" dirty="0" smtClean="0"/>
                  <a:t> </a:t>
                </a:r>
                <a:r>
                  <a:rPr lang="tr-TR" dirty="0" err="1" smtClean="0"/>
                  <a:t>where</a:t>
                </a:r>
                <a:r>
                  <a:rPr lang="tr-TR" dirty="0" smtClean="0"/>
                  <a:t> E is </a:t>
                </a:r>
                <a:r>
                  <a:rPr lang="tr-TR" dirty="0" err="1"/>
                  <a:t>Y</a:t>
                </a:r>
                <a:r>
                  <a:rPr lang="tr-TR" dirty="0" err="1" smtClean="0"/>
                  <a:t>oung’s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modulus</a:t>
                </a:r>
                <a:r>
                  <a:rPr lang="tr-TR" dirty="0"/>
                  <a:t>;</a:t>
                </a:r>
                <a:r>
                  <a:rPr lang="tr-TR" dirty="0" smtClean="0"/>
                  <a:t> </a:t>
                </a:r>
                <a:r>
                  <a:rPr lang="el-GR" dirty="0" smtClean="0"/>
                  <a:t>γ</a:t>
                </a:r>
                <a:r>
                  <a:rPr lang="tr-TR" baseline="-25000" dirty="0" smtClean="0"/>
                  <a:t>s</a:t>
                </a:r>
                <a:r>
                  <a:rPr lang="tr-TR" dirty="0" smtClean="0"/>
                  <a:t> is </a:t>
                </a:r>
                <a:r>
                  <a:rPr lang="tr-TR" dirty="0" err="1" smtClean="0"/>
                  <a:t>specific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surface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energy</a:t>
                </a:r>
                <a:r>
                  <a:rPr lang="tr-TR" dirty="0"/>
                  <a:t>.</a:t>
                </a:r>
                <a:endParaRPr lang="en-US" dirty="0"/>
              </a:p>
              <a:p>
                <a:pPr marL="342900" indent="-342900" algn="l">
                  <a:buFont typeface="Arial" pitchFamily="34" charset="0"/>
                  <a:buChar char="•"/>
                </a:pPr>
                <a:r>
                  <a:rPr lang="en-US" b="1" dirty="0">
                    <a:solidFill>
                      <a:srgbClr val="FF0000"/>
                    </a:solidFill>
                  </a:rPr>
                  <a:t>Fracture toughness </a:t>
                </a:r>
                <a:r>
                  <a:rPr lang="en-US" dirty="0"/>
                  <a:t>can be defined as being a</a:t>
                </a:r>
                <a:r>
                  <a:rPr lang="tr-TR" dirty="0"/>
                  <a:t> </a:t>
                </a:r>
                <a:r>
                  <a:rPr lang="en-US" dirty="0"/>
                  <a:t>measure of </a:t>
                </a:r>
                <a:r>
                  <a:rPr lang="tr-TR" dirty="0" err="1"/>
                  <a:t>the</a:t>
                </a:r>
                <a:r>
                  <a:rPr lang="tr-TR" dirty="0"/>
                  <a:t> </a:t>
                </a:r>
                <a:r>
                  <a:rPr lang="en-US" dirty="0"/>
                  <a:t>material’s resistance to brittle fracture when a crack is </a:t>
                </a:r>
                <a:r>
                  <a:rPr lang="en-US" dirty="0" smtClean="0"/>
                  <a:t>present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and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calculated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by</a:t>
                </a:r>
                <a:r>
                  <a:rPr lang="tr-TR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𝑌</m:t>
                    </m:r>
                    <m:sSub>
                      <m:sSubPr>
                        <m:ctrlPr>
                          <a:rPr lang="tr-TR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ad>
                      <m:radPr>
                        <m:degHide m:val="on"/>
                        <m:ctrlPr>
                          <a:rPr lang="tr-TR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</m:rad>
                  </m:oMath>
                </a14:m>
                <a:r>
                  <a:rPr lang="tr-TR" dirty="0" smtClean="0"/>
                  <a:t> </a:t>
                </a:r>
                <a:r>
                  <a:rPr lang="tr-TR" dirty="0" err="1" smtClean="0"/>
                  <a:t>where</a:t>
                </a:r>
                <a:r>
                  <a:rPr lang="tr-TR" dirty="0" smtClean="0"/>
                  <a:t> Y is </a:t>
                </a:r>
                <a:r>
                  <a:rPr lang="tr-TR" dirty="0" err="1" smtClean="0"/>
                  <a:t>the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dimensionless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parameter</a:t>
                </a:r>
                <a:endParaRPr lang="tr-TR" dirty="0"/>
              </a:p>
              <a:p>
                <a:pPr algn="l"/>
                <a:endParaRPr lang="tr-TR" dirty="0"/>
              </a:p>
              <a:p>
                <a:pPr algn="l"/>
                <a:endParaRPr lang="tr-TR" dirty="0" smtClean="0"/>
              </a:p>
              <a:p>
                <a:pPr algn="l"/>
                <a:endParaRPr lang="tr-TR" dirty="0"/>
              </a:p>
            </p:txBody>
          </p:sp>
        </mc:Choice>
        <mc:Fallback>
          <p:sp>
            <p:nvSpPr>
              <p:cNvPr id="3" name="Alt Başlık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70164" y="644236"/>
                <a:ext cx="8020396" cy="5732180"/>
              </a:xfrm>
              <a:blipFill rotWithShape="1">
                <a:blip r:embed="rId2"/>
                <a:stretch>
                  <a:fillRect l="-1140" t="-148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6956" y="350262"/>
            <a:ext cx="2321015" cy="3461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0261" y="4304681"/>
            <a:ext cx="2040638" cy="2075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3567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5082" y="155864"/>
            <a:ext cx="10532918" cy="384463"/>
          </a:xfrm>
        </p:spPr>
        <p:txBody>
          <a:bodyPr>
            <a:noAutofit/>
          </a:bodyPr>
          <a:lstStyle/>
          <a:p>
            <a:pPr algn="l"/>
            <a:r>
              <a:rPr lang="tr-TR" sz="2000" dirty="0" smtClean="0"/>
              <a:t>ENE 201 – </a:t>
            </a:r>
            <a:r>
              <a:rPr lang="tr-TR" sz="2000" dirty="0" err="1" smtClean="0"/>
              <a:t>Material</a:t>
            </a:r>
            <a:r>
              <a:rPr lang="tr-TR" sz="2000" dirty="0" smtClean="0"/>
              <a:t> </a:t>
            </a:r>
            <a:r>
              <a:rPr lang="tr-TR" sz="2000" dirty="0" err="1" smtClean="0"/>
              <a:t>Science</a:t>
            </a:r>
            <a:r>
              <a:rPr lang="tr-TR" sz="2000" dirty="0" smtClean="0"/>
              <a:t> – </a:t>
            </a:r>
            <a:r>
              <a:rPr lang="tr-TR" sz="2000" dirty="0" err="1" smtClean="0"/>
              <a:t>Failure</a:t>
            </a:r>
            <a:endParaRPr lang="en-US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Alt Başlık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270164" y="644236"/>
                <a:ext cx="11373196" cy="5146964"/>
              </a:xfrm>
            </p:spPr>
            <p:txBody>
              <a:bodyPr>
                <a:normAutofit/>
              </a:bodyPr>
              <a:lstStyle/>
              <a:p>
                <a:pPr marL="342900" indent="-342900" algn="l">
                  <a:buFont typeface="Arial" pitchFamily="34" charset="0"/>
                  <a:buChar char="•"/>
                </a:pPr>
                <a:r>
                  <a:rPr lang="tr-TR" dirty="0" smtClean="0"/>
                  <a:t>At a </a:t>
                </a:r>
                <a:r>
                  <a:rPr lang="tr-TR" dirty="0" err="1" smtClean="0"/>
                  <a:t>large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thickness</a:t>
                </a:r>
                <a:r>
                  <a:rPr lang="tr-TR" dirty="0" smtClean="0"/>
                  <a:t>, </a:t>
                </a:r>
                <a:r>
                  <a:rPr lang="en-US" b="1" dirty="0">
                    <a:solidFill>
                      <a:srgbClr val="FF0000"/>
                    </a:solidFill>
                  </a:rPr>
                  <a:t>plane strain fracture toughness </a:t>
                </a:r>
                <a:r>
                  <a:rPr lang="tr-TR" b="1" dirty="0" err="1" smtClean="0">
                    <a:solidFill>
                      <a:srgbClr val="FF0000"/>
                    </a:solidFill>
                  </a:rPr>
                  <a:t>K</a:t>
                </a:r>
                <a:r>
                  <a:rPr lang="tr-TR" b="1" baseline="-25000" dirty="0" err="1">
                    <a:solidFill>
                      <a:srgbClr val="FF0000"/>
                    </a:solidFill>
                  </a:rPr>
                  <a:t>I</a:t>
                </a:r>
                <a:r>
                  <a:rPr lang="tr-TR" b="1" baseline="-25000" dirty="0" err="1" smtClean="0">
                    <a:solidFill>
                      <a:srgbClr val="FF0000"/>
                    </a:solidFill>
                  </a:rPr>
                  <a:t>c</a:t>
                </a:r>
                <a:r>
                  <a:rPr lang="tr-TR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tr-TR" dirty="0" smtClean="0"/>
                  <a:t>can be </a:t>
                </a:r>
                <a:r>
                  <a:rPr lang="tr-TR" dirty="0" err="1" smtClean="0"/>
                  <a:t>defined</a:t>
                </a:r>
                <a14:m>
                  <m:oMath xmlns:m="http://schemas.openxmlformats.org/officeDocument/2006/math">
                    <m:r>
                      <a:rPr lang="tr-TR" b="0" i="0" smtClean="0">
                        <a:latin typeface="Cambria Math" panose="02040503050406030204" pitchFamily="18" charset="0"/>
                      </a:rPr>
                      <m:t>.  </m:t>
                    </m:r>
                    <m:sSub>
                      <m:sSubPr>
                        <m:ctrlPr>
                          <a:rPr lang="tr-TR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𝐼𝑐</m:t>
                        </m:r>
                      </m:sub>
                    </m:sSub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ad>
                      <m:radPr>
                        <m:degHide m:val="on"/>
                        <m:ctrlPr>
                          <a:rPr lang="tr-TR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</m:rad>
                  </m:oMath>
                </a14:m>
                <a:endParaRPr lang="tr-TR" dirty="0"/>
              </a:p>
              <a:p>
                <a:pPr marL="342900" indent="-342900" algn="l">
                  <a:buFont typeface="Arial" pitchFamily="34" charset="0"/>
                  <a:buChar char="•"/>
                </a:pPr>
                <a:r>
                  <a:rPr lang="en-US" dirty="0"/>
                  <a:t>The plane strain fracture toughness</a:t>
                </a:r>
                <a:r>
                  <a:rPr lang="tr-TR" dirty="0"/>
                  <a:t> </a:t>
                </a:r>
                <a:r>
                  <a:rPr lang="tr-TR" dirty="0" err="1"/>
                  <a:t>depends</a:t>
                </a:r>
                <a:r>
                  <a:rPr lang="tr-TR" dirty="0"/>
                  <a:t> on t</a:t>
                </a:r>
                <a:r>
                  <a:rPr lang="en-US" dirty="0" err="1"/>
                  <a:t>emperature</a:t>
                </a:r>
                <a:r>
                  <a:rPr lang="tr-TR" dirty="0"/>
                  <a:t>, s</a:t>
                </a:r>
                <a:r>
                  <a:rPr lang="en-US" dirty="0"/>
                  <a:t>train rate</a:t>
                </a:r>
                <a:r>
                  <a:rPr lang="tr-TR" dirty="0"/>
                  <a:t> m</a:t>
                </a:r>
                <a:r>
                  <a:rPr lang="en-US" dirty="0" err="1"/>
                  <a:t>icrostructure</a:t>
                </a:r>
                <a:r>
                  <a:rPr lang="tr-TR" dirty="0"/>
                  <a:t>.R</a:t>
                </a:r>
                <a:r>
                  <a:rPr lang="en-US" dirty="0" err="1"/>
                  <a:t>eduction</a:t>
                </a:r>
                <a:r>
                  <a:rPr lang="en-US" dirty="0"/>
                  <a:t> in grain size</a:t>
                </a:r>
                <a:r>
                  <a:rPr lang="tr-TR" dirty="0"/>
                  <a:t> </a:t>
                </a:r>
                <a:r>
                  <a:rPr lang="tr-TR" dirty="0" err="1"/>
                  <a:t>increases</a:t>
                </a:r>
                <a:r>
                  <a:rPr lang="tr-TR" dirty="0"/>
                  <a:t> </a:t>
                </a:r>
                <a:r>
                  <a:rPr lang="tr-TR" dirty="0" err="1"/>
                  <a:t>the</a:t>
                </a:r>
                <a:r>
                  <a:rPr lang="tr-TR" dirty="0"/>
                  <a:t> </a:t>
                </a:r>
                <a:r>
                  <a:rPr lang="tr-TR" b="1" i="1" dirty="0" err="1"/>
                  <a:t>K</a:t>
                </a:r>
                <a:r>
                  <a:rPr lang="tr-TR" b="1" i="1" baseline="-25000" dirty="0" err="1"/>
                  <a:t>Ic</a:t>
                </a:r>
                <a:r>
                  <a:rPr lang="tr-TR" dirty="0" smtClean="0"/>
                  <a:t>.</a:t>
                </a:r>
              </a:p>
              <a:p>
                <a:pPr algn="l"/>
                <a:r>
                  <a:rPr lang="tr-TR" dirty="0" smtClean="0"/>
                  <a:t>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tr-TR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𝐾</m:t>
                            </m:r>
                          </m:e>
                          <m:sub>
                            <m:r>
                              <a:rPr lang="tr-T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𝐼𝑐</m:t>
                            </m:r>
                          </m:sub>
                        </m:sSub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𝑌</m:t>
                        </m:r>
                        <m:rad>
                          <m:radPr>
                            <m:degHide m:val="on"/>
                            <m:ctrlPr>
                              <a:rPr lang="tr-TR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  <m:r>
                              <a:rPr lang="tr-T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e>
                        </m:rad>
                      </m:den>
                    </m:f>
                  </m:oMath>
                </a14:m>
                <a:r>
                  <a:rPr lang="tr-TR" dirty="0" smtClean="0"/>
                  <a:t>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/>
                          </a:rPr>
                        </m:ctrlPr>
                      </m:sSub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tr-TR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tr-TR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den>
                        </m:f>
                        <m:d>
                          <m:dPr>
                            <m:ctrlPr>
                              <a:rPr lang="tr-TR" i="1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tr-TR" i="1">
                                    <a:latin typeface="Cambria Math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tr-TR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𝐾</m:t>
                                    </m:r>
                                  </m:e>
                                  <m:sub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𝐼𝑐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tr-TR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𝜎</m:t>
                                </m:r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tr-TR" dirty="0"/>
              </a:p>
              <a:p>
                <a:pPr algn="l"/>
                <a:r>
                  <a:rPr lang="tr-TR" b="1" dirty="0" err="1">
                    <a:solidFill>
                      <a:srgbClr val="FF0000"/>
                    </a:solidFill>
                  </a:rPr>
                  <a:t>Impact</a:t>
                </a:r>
                <a:r>
                  <a:rPr lang="tr-TR" b="1" dirty="0">
                    <a:solidFill>
                      <a:srgbClr val="FF0000"/>
                    </a:solidFill>
                  </a:rPr>
                  <a:t> </a:t>
                </a:r>
                <a:r>
                  <a:rPr lang="tr-TR" b="1" dirty="0" err="1">
                    <a:solidFill>
                      <a:srgbClr val="FF0000"/>
                    </a:solidFill>
                  </a:rPr>
                  <a:t>Fracture</a:t>
                </a:r>
                <a:r>
                  <a:rPr lang="tr-TR" b="1" dirty="0">
                    <a:solidFill>
                      <a:srgbClr val="FF0000"/>
                    </a:solidFill>
                  </a:rPr>
                  <a:t> </a:t>
                </a:r>
                <a:r>
                  <a:rPr lang="tr-TR" b="1" dirty="0" err="1">
                    <a:solidFill>
                      <a:srgbClr val="FF0000"/>
                    </a:solidFill>
                  </a:rPr>
                  <a:t>Testing</a:t>
                </a:r>
                <a:endParaRPr lang="tr-TR" b="1" dirty="0">
                  <a:solidFill>
                    <a:srgbClr val="FF0000"/>
                  </a:solidFill>
                </a:endParaRPr>
              </a:p>
              <a:p>
                <a:pPr marL="342900" indent="-342900" algn="l">
                  <a:buFont typeface="Arial" pitchFamily="34" charset="0"/>
                  <a:buChar char="•"/>
                </a:pPr>
                <a:r>
                  <a:rPr lang="en-US" dirty="0"/>
                  <a:t>Impact test</a:t>
                </a:r>
                <a:r>
                  <a:rPr lang="tr-TR" dirty="0"/>
                  <a:t> </a:t>
                </a:r>
                <a:r>
                  <a:rPr lang="en-US" dirty="0"/>
                  <a:t>conditions</a:t>
                </a:r>
                <a:r>
                  <a:rPr lang="tr-TR" dirty="0"/>
                  <a:t>;</a:t>
                </a:r>
                <a:r>
                  <a:rPr lang="en-US" dirty="0"/>
                  <a:t> a relatively low temperature</a:t>
                </a:r>
                <a:r>
                  <a:rPr lang="tr-TR" dirty="0"/>
                  <a:t>, </a:t>
                </a:r>
                <a:r>
                  <a:rPr lang="en-US" dirty="0"/>
                  <a:t>high strain</a:t>
                </a:r>
                <a:r>
                  <a:rPr lang="tr-TR" dirty="0"/>
                  <a:t> </a:t>
                </a:r>
                <a:r>
                  <a:rPr lang="en-US" dirty="0"/>
                  <a:t>rate</a:t>
                </a:r>
                <a:r>
                  <a:rPr lang="tr-TR" dirty="0"/>
                  <a:t>, </a:t>
                </a:r>
                <a:r>
                  <a:rPr lang="en-US" dirty="0" err="1"/>
                  <a:t>triaxial</a:t>
                </a:r>
                <a:r>
                  <a:rPr lang="en-US" dirty="0"/>
                  <a:t> stress state</a:t>
                </a:r>
                <a:endParaRPr lang="tr-TR" dirty="0"/>
              </a:p>
              <a:p>
                <a:pPr marL="342900" indent="-342900" algn="l">
                  <a:buFont typeface="Arial" pitchFamily="34" charset="0"/>
                  <a:buChar char="•"/>
                </a:pPr>
                <a:r>
                  <a:rPr lang="en-US" b="1" dirty="0"/>
                  <a:t>Impact Testing Techniques</a:t>
                </a:r>
                <a:r>
                  <a:rPr lang="tr-TR" b="1" dirty="0"/>
                  <a:t>; </a:t>
                </a:r>
                <a:r>
                  <a:rPr lang="en-US" dirty="0" err="1"/>
                  <a:t>Charpy</a:t>
                </a:r>
                <a:r>
                  <a:rPr lang="tr-TR" dirty="0"/>
                  <a:t> </a:t>
                </a:r>
                <a:r>
                  <a:rPr lang="tr-TR" dirty="0" err="1"/>
                  <a:t>and</a:t>
                </a:r>
                <a:r>
                  <a:rPr lang="tr-TR" dirty="0"/>
                  <a:t> </a:t>
                </a:r>
                <a:r>
                  <a:rPr lang="en-US" dirty="0" err="1"/>
                  <a:t>Izod</a:t>
                </a:r>
                <a:r>
                  <a:rPr lang="tr-TR" dirty="0"/>
                  <a:t> a</a:t>
                </a:r>
                <a:r>
                  <a:rPr lang="en-US" dirty="0"/>
                  <a:t>re designed </a:t>
                </a:r>
                <a:r>
                  <a:rPr lang="tr-TR" dirty="0" err="1"/>
                  <a:t>for</a:t>
                </a:r>
                <a:r>
                  <a:rPr lang="tr-TR" dirty="0"/>
                  <a:t> </a:t>
                </a:r>
                <a:r>
                  <a:rPr lang="en-US" dirty="0" err="1"/>
                  <a:t>measur</a:t>
                </a:r>
                <a:r>
                  <a:rPr lang="tr-TR" dirty="0" err="1"/>
                  <a:t>ing</a:t>
                </a:r>
                <a:r>
                  <a:rPr lang="en-US" dirty="0"/>
                  <a:t> the </a:t>
                </a:r>
                <a:r>
                  <a:rPr lang="en-US" b="1" dirty="0">
                    <a:solidFill>
                      <a:srgbClr val="FF0000"/>
                    </a:solidFill>
                  </a:rPr>
                  <a:t>impact energy</a:t>
                </a:r>
                <a:r>
                  <a:rPr lang="en-US" b="1" dirty="0"/>
                  <a:t>, </a:t>
                </a:r>
                <a:r>
                  <a:rPr lang="en-US" dirty="0"/>
                  <a:t>sometimes also </a:t>
                </a:r>
                <a:r>
                  <a:rPr lang="tr-TR" dirty="0" err="1"/>
                  <a:t>called</a:t>
                </a:r>
                <a:r>
                  <a:rPr lang="en-US" dirty="0"/>
                  <a:t> </a:t>
                </a:r>
                <a:r>
                  <a:rPr lang="en-US" i="1" dirty="0">
                    <a:solidFill>
                      <a:srgbClr val="FF0000"/>
                    </a:solidFill>
                  </a:rPr>
                  <a:t>notch toughness</a:t>
                </a:r>
                <a:r>
                  <a:rPr lang="en-US" dirty="0"/>
                  <a:t>.</a:t>
                </a:r>
                <a:endParaRPr lang="tr-TR" dirty="0"/>
              </a:p>
              <a:p>
                <a:pPr marL="342900" indent="-342900" algn="l">
                  <a:buFont typeface="Arial" pitchFamily="34" charset="0"/>
                  <a:buChar char="•"/>
                </a:pPr>
                <a:r>
                  <a:rPr lang="tr-TR" dirty="0" err="1"/>
                  <a:t>Impact</a:t>
                </a:r>
                <a:r>
                  <a:rPr lang="tr-TR" dirty="0"/>
                  <a:t> </a:t>
                </a:r>
                <a:r>
                  <a:rPr lang="tr-TR" dirty="0" err="1"/>
                  <a:t>Energy</a:t>
                </a:r>
                <a:r>
                  <a:rPr lang="tr-TR" dirty="0"/>
                  <a:t>: </a:t>
                </a:r>
                <a:r>
                  <a:rPr lang="en-US" dirty="0"/>
                  <a:t>the energy required to fracture a test piece</a:t>
                </a:r>
                <a:r>
                  <a:rPr lang="tr-TR" dirty="0"/>
                  <a:t> </a:t>
                </a:r>
                <a:r>
                  <a:rPr lang="en-US" dirty="0"/>
                  <a:t>under an impact load</a:t>
                </a:r>
                <a:r>
                  <a:rPr lang="tr-TR" dirty="0"/>
                  <a:t>.</a:t>
                </a:r>
              </a:p>
              <a:p>
                <a:pPr algn="l"/>
                <a:endParaRPr lang="tr-TR" dirty="0"/>
              </a:p>
              <a:p>
                <a:pPr algn="l"/>
                <a:endParaRPr lang="tr-TR" dirty="0" smtClean="0"/>
              </a:p>
            </p:txBody>
          </p:sp>
        </mc:Choice>
        <mc:Fallback>
          <p:sp>
            <p:nvSpPr>
              <p:cNvPr id="3" name="Alt Başlık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70164" y="644236"/>
                <a:ext cx="11373196" cy="5146964"/>
              </a:xfrm>
              <a:blipFill rotWithShape="1">
                <a:blip r:embed="rId2"/>
                <a:stretch>
                  <a:fillRect l="-804" t="-1540" r="-75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8691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5082" y="155864"/>
            <a:ext cx="10532918" cy="384463"/>
          </a:xfrm>
        </p:spPr>
        <p:txBody>
          <a:bodyPr>
            <a:noAutofit/>
          </a:bodyPr>
          <a:lstStyle/>
          <a:p>
            <a:pPr algn="l"/>
            <a:r>
              <a:rPr lang="tr-TR" sz="2000" dirty="0" smtClean="0"/>
              <a:t>ENE 201 – </a:t>
            </a:r>
            <a:r>
              <a:rPr lang="tr-TR" sz="2000" dirty="0" err="1" smtClean="0"/>
              <a:t>Material</a:t>
            </a:r>
            <a:r>
              <a:rPr lang="tr-TR" sz="2000" dirty="0" smtClean="0"/>
              <a:t> </a:t>
            </a:r>
            <a:r>
              <a:rPr lang="tr-TR" sz="2000" dirty="0" err="1" smtClean="0"/>
              <a:t>Science</a:t>
            </a:r>
            <a:r>
              <a:rPr lang="tr-TR" sz="2000" dirty="0" smtClean="0"/>
              <a:t> – </a:t>
            </a:r>
            <a:r>
              <a:rPr lang="tr-TR" sz="2000" dirty="0" err="1" smtClean="0"/>
              <a:t>Failure</a:t>
            </a:r>
            <a:endParaRPr lang="en-US" sz="2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70164" y="644236"/>
            <a:ext cx="8727532" cy="5598068"/>
          </a:xfrm>
        </p:spPr>
        <p:txBody>
          <a:bodyPr>
            <a:normAutofit/>
          </a:bodyPr>
          <a:lstStyle/>
          <a:p>
            <a:pPr algn="l"/>
            <a:r>
              <a:rPr lang="tr-TR" b="1" dirty="0" err="1">
                <a:solidFill>
                  <a:srgbClr val="FF0000"/>
                </a:solidFill>
              </a:rPr>
              <a:t>Fatigue</a:t>
            </a:r>
            <a:endParaRPr lang="tr-TR" b="1" dirty="0">
              <a:solidFill>
                <a:srgbClr val="FF0000"/>
              </a:solidFill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b="1" dirty="0"/>
              <a:t>Fatigue </a:t>
            </a:r>
            <a:r>
              <a:rPr lang="en-US" dirty="0"/>
              <a:t>is caused by repeated dynamic and</a:t>
            </a:r>
            <a:r>
              <a:rPr lang="tr-TR" dirty="0"/>
              <a:t> </a:t>
            </a:r>
            <a:r>
              <a:rPr lang="en-US" dirty="0"/>
              <a:t>cyclic</a:t>
            </a:r>
            <a:r>
              <a:rPr lang="tr-TR" dirty="0"/>
              <a:t> </a:t>
            </a:r>
            <a:r>
              <a:rPr lang="en-US" dirty="0"/>
              <a:t>stresses</a:t>
            </a:r>
            <a:r>
              <a:rPr lang="tr-TR" dirty="0"/>
              <a:t>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/>
              <a:t>It is a progressive</a:t>
            </a:r>
            <a:r>
              <a:rPr lang="tr-TR" dirty="0"/>
              <a:t> </a:t>
            </a:r>
            <a:r>
              <a:rPr lang="tr-TR" dirty="0" err="1"/>
              <a:t>damage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cause</a:t>
            </a:r>
            <a:r>
              <a:rPr lang="tr-TR" dirty="0"/>
              <a:t> f</a:t>
            </a:r>
            <a:r>
              <a:rPr lang="en-US" dirty="0" err="1"/>
              <a:t>ailure</a:t>
            </a:r>
            <a:r>
              <a:rPr lang="tr-TR" dirty="0"/>
              <a:t>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/>
              <a:t>A</a:t>
            </a:r>
            <a:r>
              <a:rPr lang="en-US" dirty="0" err="1"/>
              <a:t>fter</a:t>
            </a:r>
            <a:r>
              <a:rPr lang="en-US" dirty="0"/>
              <a:t> a l</a:t>
            </a:r>
            <a:r>
              <a:rPr lang="tr-TR" dirty="0" err="1"/>
              <a:t>ong</a:t>
            </a:r>
            <a:r>
              <a:rPr lang="en-US" dirty="0"/>
              <a:t> period of repeated stress or strain</a:t>
            </a:r>
            <a:r>
              <a:rPr lang="tr-TR" dirty="0"/>
              <a:t> </a:t>
            </a:r>
            <a:r>
              <a:rPr lang="en-US" dirty="0"/>
              <a:t>cycling</a:t>
            </a:r>
            <a:r>
              <a:rPr lang="tr-TR" dirty="0"/>
              <a:t>, </a:t>
            </a:r>
            <a:r>
              <a:rPr lang="tr-TR" dirty="0" err="1"/>
              <a:t>failure</a:t>
            </a:r>
            <a:r>
              <a:rPr lang="tr-TR" dirty="0"/>
              <a:t> </a:t>
            </a:r>
            <a:r>
              <a:rPr lang="tr-TR" dirty="0" err="1"/>
              <a:t>occurs</a:t>
            </a:r>
            <a:endParaRPr lang="tr-TR" dirty="0"/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/>
              <a:t>The process of fatigue consists of three stages:</a:t>
            </a:r>
            <a:r>
              <a:rPr lang="tr-TR" dirty="0"/>
              <a:t> </a:t>
            </a:r>
            <a:r>
              <a:rPr lang="tr-TR" dirty="0" err="1"/>
              <a:t>Initial</a:t>
            </a:r>
            <a:r>
              <a:rPr lang="tr-TR" dirty="0"/>
              <a:t> </a:t>
            </a:r>
            <a:r>
              <a:rPr lang="tr-TR" dirty="0" err="1"/>
              <a:t>crack</a:t>
            </a:r>
            <a:r>
              <a:rPr lang="tr-TR" dirty="0"/>
              <a:t> </a:t>
            </a:r>
            <a:r>
              <a:rPr lang="tr-TR" dirty="0" err="1"/>
              <a:t>formation</a:t>
            </a:r>
            <a:r>
              <a:rPr lang="tr-TR" dirty="0"/>
              <a:t>, p</a:t>
            </a:r>
            <a:r>
              <a:rPr lang="en-US" dirty="0" err="1"/>
              <a:t>rogressive</a:t>
            </a:r>
            <a:r>
              <a:rPr lang="en-US" dirty="0"/>
              <a:t> crack growth</a:t>
            </a:r>
            <a:r>
              <a:rPr lang="tr-TR" dirty="0"/>
              <a:t>, </a:t>
            </a:r>
            <a:r>
              <a:rPr lang="en-US" dirty="0"/>
              <a:t>sudden fracture</a:t>
            </a:r>
            <a:r>
              <a:rPr lang="en-US" dirty="0" smtClean="0"/>
              <a:t>.</a:t>
            </a:r>
            <a:endParaRPr lang="tr-TR" dirty="0" smtClean="0"/>
          </a:p>
          <a:p>
            <a:pPr algn="l"/>
            <a:r>
              <a:rPr lang="tr-TR" b="1" dirty="0" err="1">
                <a:solidFill>
                  <a:srgbClr val="FF0000"/>
                </a:solidFill>
              </a:rPr>
              <a:t>Fatigue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Cyclic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Stresses</a:t>
            </a:r>
            <a:endParaRPr lang="tr-TR" b="1" dirty="0">
              <a:solidFill>
                <a:srgbClr val="FF0000"/>
              </a:solidFill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6171" y="751855"/>
            <a:ext cx="3240000" cy="1504640"/>
          </a:xfrm>
          <a:prstGeom prst="rect">
            <a:avLst/>
          </a:prstGeom>
        </p:spPr>
      </p:pic>
      <p:grpSp>
        <p:nvGrpSpPr>
          <p:cNvPr id="18" name="Grup 17"/>
          <p:cNvGrpSpPr>
            <a:grpSpLocks noChangeAspect="1"/>
          </p:cNvGrpSpPr>
          <p:nvPr/>
        </p:nvGrpSpPr>
        <p:grpSpPr>
          <a:xfrm>
            <a:off x="2906368" y="3937490"/>
            <a:ext cx="8437378" cy="2900757"/>
            <a:chOff x="270164" y="2535634"/>
            <a:chExt cx="11722087" cy="4030035"/>
          </a:xfrm>
        </p:grpSpPr>
        <p:pic>
          <p:nvPicPr>
            <p:cNvPr id="19" name="Resim 1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70164" y="4492400"/>
              <a:ext cx="3954150" cy="1969360"/>
            </a:xfrm>
            <a:prstGeom prst="rect">
              <a:avLst/>
            </a:prstGeom>
          </p:spPr>
        </p:pic>
        <p:pic>
          <p:nvPicPr>
            <p:cNvPr id="20" name="Resim 1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026198" y="4573660"/>
              <a:ext cx="3993300" cy="1806840"/>
            </a:xfrm>
            <a:prstGeom prst="rect">
              <a:avLst/>
            </a:prstGeom>
          </p:spPr>
        </p:pic>
        <p:pic>
          <p:nvPicPr>
            <p:cNvPr id="21" name="Resim 20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077251" y="4366869"/>
              <a:ext cx="3915000" cy="2198800"/>
            </a:xfrm>
            <a:prstGeom prst="rect">
              <a:avLst/>
            </a:prstGeom>
          </p:spPr>
        </p:pic>
        <p:pic>
          <p:nvPicPr>
            <p:cNvPr id="22" name="Resim 21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405734" y="2832906"/>
              <a:ext cx="2114100" cy="1806840"/>
            </a:xfrm>
            <a:prstGeom prst="rect">
              <a:avLst/>
            </a:prstGeom>
          </p:spPr>
        </p:pic>
        <p:pic>
          <p:nvPicPr>
            <p:cNvPr id="23" name="Resim 22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500102" y="2915346"/>
              <a:ext cx="2153250" cy="1663440"/>
            </a:xfrm>
            <a:prstGeom prst="rect">
              <a:avLst/>
            </a:prstGeom>
          </p:spPr>
        </p:pic>
        <p:pic>
          <p:nvPicPr>
            <p:cNvPr id="24" name="Resim 23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9020276" y="3052998"/>
              <a:ext cx="2309850" cy="1395760"/>
            </a:xfrm>
            <a:prstGeom prst="rect">
              <a:avLst/>
            </a:prstGeom>
          </p:spPr>
        </p:pic>
        <p:sp>
          <p:nvSpPr>
            <p:cNvPr id="25" name="Metin kutusu 24"/>
            <p:cNvSpPr txBox="1"/>
            <p:nvPr/>
          </p:nvSpPr>
          <p:spPr>
            <a:xfrm>
              <a:off x="1002954" y="2535634"/>
              <a:ext cx="2919658" cy="4810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/>
                <a:t>reversed stress cycle</a:t>
              </a:r>
              <a:endParaRPr lang="en-US" dirty="0"/>
            </a:p>
          </p:txBody>
        </p:sp>
        <p:sp>
          <p:nvSpPr>
            <p:cNvPr id="26" name="Metin kutusu 25"/>
            <p:cNvSpPr txBox="1"/>
            <p:nvPr/>
          </p:nvSpPr>
          <p:spPr>
            <a:xfrm>
              <a:off x="5150943" y="2555687"/>
              <a:ext cx="2996410" cy="4810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/>
                <a:t>repeated stress cycle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857356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5082" y="155864"/>
            <a:ext cx="10532918" cy="384463"/>
          </a:xfrm>
        </p:spPr>
        <p:txBody>
          <a:bodyPr>
            <a:noAutofit/>
          </a:bodyPr>
          <a:lstStyle/>
          <a:p>
            <a:pPr algn="l"/>
            <a:r>
              <a:rPr lang="tr-TR" sz="2000" dirty="0" smtClean="0"/>
              <a:t>ENE 201 – </a:t>
            </a:r>
            <a:r>
              <a:rPr lang="tr-TR" sz="2000" dirty="0" err="1" smtClean="0"/>
              <a:t>Material</a:t>
            </a:r>
            <a:r>
              <a:rPr lang="tr-TR" sz="2000" dirty="0" smtClean="0"/>
              <a:t> </a:t>
            </a:r>
            <a:r>
              <a:rPr lang="tr-TR" sz="2000" dirty="0" err="1" smtClean="0"/>
              <a:t>Science</a:t>
            </a:r>
            <a:r>
              <a:rPr lang="tr-TR" sz="2000" dirty="0" smtClean="0"/>
              <a:t> – </a:t>
            </a:r>
            <a:r>
              <a:rPr lang="tr-TR" sz="2000" dirty="0" err="1" smtClean="0"/>
              <a:t>Failure</a:t>
            </a:r>
            <a:endParaRPr lang="en-US" sz="2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70164" y="644236"/>
            <a:ext cx="7752172" cy="5817524"/>
          </a:xfrm>
        </p:spPr>
        <p:txBody>
          <a:bodyPr>
            <a:normAutofit/>
          </a:bodyPr>
          <a:lstStyle/>
          <a:p>
            <a:pPr marL="342900" indent="-342900" algn="l">
              <a:buFont typeface="Arial" pitchFamily="34" charset="0"/>
              <a:buChar char="•"/>
            </a:pPr>
            <a:r>
              <a:rPr lang="tr-TR" dirty="0" err="1" smtClean="0"/>
              <a:t>Cyclic</a:t>
            </a:r>
            <a:r>
              <a:rPr lang="tr-TR" dirty="0" smtClean="0"/>
              <a:t> </a:t>
            </a:r>
            <a:r>
              <a:rPr lang="tr-TR" dirty="0" err="1" smtClean="0"/>
              <a:t>stresses</a:t>
            </a:r>
            <a:r>
              <a:rPr lang="tr-TR" dirty="0" smtClean="0"/>
              <a:t> </a:t>
            </a:r>
            <a:r>
              <a:rPr lang="tr-TR" dirty="0" err="1" smtClean="0"/>
              <a:t>contains</a:t>
            </a:r>
            <a:r>
              <a:rPr lang="tr-TR" dirty="0" smtClean="0"/>
              <a:t> </a:t>
            </a:r>
            <a:r>
              <a:rPr lang="en-US" dirty="0" smtClean="0"/>
              <a:t>maximum</a:t>
            </a:r>
            <a:r>
              <a:rPr lang="tr-TR" dirty="0" smtClean="0"/>
              <a:t> (</a:t>
            </a:r>
            <a:r>
              <a:rPr lang="el-GR" dirty="0" smtClean="0"/>
              <a:t>σ</a:t>
            </a:r>
            <a:r>
              <a:rPr lang="tr-TR" baseline="-25000" dirty="0" err="1" smtClean="0"/>
              <a:t>max</a:t>
            </a:r>
            <a:r>
              <a:rPr lang="tr-TR" dirty="0" smtClean="0"/>
              <a:t>)</a:t>
            </a:r>
            <a:r>
              <a:rPr lang="en-US" dirty="0" smtClean="0"/>
              <a:t>, minimum</a:t>
            </a:r>
            <a:r>
              <a:rPr lang="tr-TR" dirty="0"/>
              <a:t> (</a:t>
            </a:r>
            <a:r>
              <a:rPr lang="el-GR" dirty="0"/>
              <a:t>σ</a:t>
            </a:r>
            <a:r>
              <a:rPr lang="tr-TR" baseline="-25000" dirty="0" err="1" smtClean="0"/>
              <a:t>min</a:t>
            </a:r>
            <a:r>
              <a:rPr lang="tr-TR" dirty="0" smtClean="0"/>
              <a:t>) </a:t>
            </a:r>
            <a:r>
              <a:rPr lang="en-US" dirty="0"/>
              <a:t>and mean </a:t>
            </a:r>
            <a:r>
              <a:rPr lang="en-US" dirty="0" smtClean="0"/>
              <a:t>stress</a:t>
            </a:r>
            <a:r>
              <a:rPr lang="tr-TR" dirty="0"/>
              <a:t> (</a:t>
            </a:r>
            <a:r>
              <a:rPr lang="el-GR" dirty="0"/>
              <a:t>σ</a:t>
            </a:r>
            <a:r>
              <a:rPr lang="tr-TR" baseline="-25000" dirty="0" smtClean="0"/>
              <a:t>m</a:t>
            </a:r>
            <a:r>
              <a:rPr lang="tr-TR" dirty="0" smtClean="0"/>
              <a:t>)</a:t>
            </a:r>
            <a:r>
              <a:rPr lang="en-US" dirty="0" smtClean="0"/>
              <a:t>, </a:t>
            </a:r>
            <a:r>
              <a:rPr lang="en-US" dirty="0"/>
              <a:t>the range of </a:t>
            </a:r>
            <a:r>
              <a:rPr lang="en-US" dirty="0" smtClean="0"/>
              <a:t>stress</a:t>
            </a:r>
            <a:r>
              <a:rPr lang="tr-TR" dirty="0"/>
              <a:t> (</a:t>
            </a:r>
            <a:r>
              <a:rPr lang="el-GR" dirty="0" smtClean="0"/>
              <a:t>σ</a:t>
            </a:r>
            <a:r>
              <a:rPr lang="tr-TR" baseline="-25000" dirty="0" smtClean="0"/>
              <a:t>r</a:t>
            </a:r>
            <a:r>
              <a:rPr lang="tr-TR" dirty="0" smtClean="0"/>
              <a:t>)</a:t>
            </a:r>
            <a:r>
              <a:rPr lang="en-US" dirty="0" smtClean="0"/>
              <a:t>, </a:t>
            </a:r>
            <a:r>
              <a:rPr lang="en-US" dirty="0"/>
              <a:t>the stress </a:t>
            </a:r>
            <a:r>
              <a:rPr lang="en-US" dirty="0" smtClean="0"/>
              <a:t>amplitude</a:t>
            </a:r>
            <a:r>
              <a:rPr lang="tr-TR" dirty="0"/>
              <a:t> (</a:t>
            </a:r>
            <a:r>
              <a:rPr lang="el-GR" dirty="0" smtClean="0"/>
              <a:t>σ</a:t>
            </a:r>
            <a:r>
              <a:rPr lang="tr-TR" baseline="-25000" dirty="0" smtClean="0"/>
              <a:t>a</a:t>
            </a:r>
            <a:r>
              <a:rPr lang="tr-TR" dirty="0" smtClean="0"/>
              <a:t>)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/>
              <a:t>and the stress </a:t>
            </a:r>
            <a:r>
              <a:rPr lang="en-US" dirty="0" smtClean="0"/>
              <a:t>ratio</a:t>
            </a:r>
            <a:r>
              <a:rPr lang="tr-TR" dirty="0" smtClean="0"/>
              <a:t> (R).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 smtClean="0"/>
              <a:t>S-N </a:t>
            </a:r>
            <a:r>
              <a:rPr lang="tr-TR" dirty="0" err="1" smtClean="0"/>
              <a:t>curves</a:t>
            </a:r>
            <a:r>
              <a:rPr lang="tr-TR" dirty="0" smtClean="0"/>
              <a:t> can be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fatigue</a:t>
            </a:r>
            <a:r>
              <a:rPr lang="tr-TR" dirty="0" smtClean="0"/>
              <a:t> </a:t>
            </a:r>
            <a:r>
              <a:rPr lang="tr-TR" dirty="0" err="1" smtClean="0"/>
              <a:t>calculations</a:t>
            </a:r>
            <a:r>
              <a:rPr lang="tr-TR" dirty="0" smtClean="0"/>
              <a:t>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 smtClean="0"/>
              <a:t>At </a:t>
            </a:r>
            <a:r>
              <a:rPr lang="tr-TR" dirty="0" err="1" smtClean="0"/>
              <a:t>Higher</a:t>
            </a:r>
            <a:r>
              <a:rPr lang="tr-TR" dirty="0" smtClean="0"/>
              <a:t> N </a:t>
            </a:r>
            <a:r>
              <a:rPr lang="tr-TR" dirty="0" err="1" smtClean="0"/>
              <a:t>values</a:t>
            </a:r>
            <a:r>
              <a:rPr lang="tr-TR" dirty="0" smtClean="0"/>
              <a:t>, </a:t>
            </a:r>
            <a:r>
              <a:rPr lang="en-US" dirty="0" smtClean="0"/>
              <a:t>the </a:t>
            </a:r>
            <a:r>
              <a:rPr lang="en-US" i="1" dirty="0"/>
              <a:t>S–N </a:t>
            </a:r>
            <a:r>
              <a:rPr lang="en-US" dirty="0"/>
              <a:t>curve</a:t>
            </a:r>
            <a:r>
              <a:rPr lang="tr-TR" dirty="0"/>
              <a:t> </a:t>
            </a:r>
            <a:r>
              <a:rPr lang="en-US" dirty="0"/>
              <a:t>becomes </a:t>
            </a:r>
            <a:r>
              <a:rPr lang="en-US" dirty="0" smtClean="0"/>
              <a:t>horizontal </a:t>
            </a:r>
            <a:r>
              <a:rPr lang="en-US" dirty="0"/>
              <a:t>or there is a limiting stress</a:t>
            </a:r>
            <a:r>
              <a:rPr lang="tr-TR" dirty="0"/>
              <a:t> </a:t>
            </a:r>
            <a:r>
              <a:rPr lang="en-US" dirty="0"/>
              <a:t>level, called the </a:t>
            </a:r>
            <a:r>
              <a:rPr lang="en-US" b="1" dirty="0">
                <a:solidFill>
                  <a:srgbClr val="FF0000"/>
                </a:solidFill>
              </a:rPr>
              <a:t>fatigue limit </a:t>
            </a:r>
            <a:r>
              <a:rPr lang="en-US" dirty="0"/>
              <a:t>(also sometimes the </a:t>
            </a:r>
            <a:r>
              <a:rPr lang="en-US" i="1" dirty="0">
                <a:solidFill>
                  <a:srgbClr val="FF0000"/>
                </a:solidFill>
              </a:rPr>
              <a:t>endurance limit</a:t>
            </a:r>
            <a:r>
              <a:rPr lang="en-US" dirty="0" smtClean="0"/>
              <a:t>)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materials</a:t>
            </a:r>
            <a:r>
              <a:rPr lang="tr-TR" dirty="0" smtClean="0"/>
              <a:t>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tr-TR" b="1" dirty="0" smtClean="0">
                <a:solidFill>
                  <a:srgbClr val="FF0000"/>
                </a:solidFill>
              </a:rPr>
              <a:t>F</a:t>
            </a:r>
            <a:r>
              <a:rPr lang="en-US" b="1" dirty="0" err="1" smtClean="0">
                <a:solidFill>
                  <a:srgbClr val="FF0000"/>
                </a:solidFill>
              </a:rPr>
              <a:t>atigue</a:t>
            </a:r>
            <a:r>
              <a:rPr lang="en-US" b="1" dirty="0" smtClean="0">
                <a:solidFill>
                  <a:srgbClr val="FF0000"/>
                </a:solidFill>
              </a:rPr>
              <a:t> life </a:t>
            </a:r>
            <a:r>
              <a:rPr lang="en-US" dirty="0" smtClean="0"/>
              <a:t>is </a:t>
            </a:r>
            <a:r>
              <a:rPr lang="en-US" dirty="0"/>
              <a:t>the number of cycles to</a:t>
            </a:r>
            <a:r>
              <a:rPr lang="tr-TR" dirty="0"/>
              <a:t> </a:t>
            </a:r>
            <a:r>
              <a:rPr lang="en-US" dirty="0"/>
              <a:t>cause failure at a specified stress </a:t>
            </a:r>
            <a:r>
              <a:rPr lang="en-US" dirty="0" smtClean="0"/>
              <a:t>level</a:t>
            </a:r>
            <a:r>
              <a:rPr lang="tr-TR" dirty="0" smtClean="0"/>
              <a:t>.</a:t>
            </a:r>
            <a:endParaRPr lang="tr-TR" dirty="0"/>
          </a:p>
          <a:p>
            <a:pPr algn="l"/>
            <a:r>
              <a:rPr lang="tr-TR" b="1" dirty="0" err="1">
                <a:solidFill>
                  <a:srgbClr val="FF0000"/>
                </a:solidFill>
              </a:rPr>
              <a:t>Factors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That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Affect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the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Fatigue</a:t>
            </a:r>
            <a:r>
              <a:rPr lang="tr-TR" b="1" dirty="0">
                <a:solidFill>
                  <a:srgbClr val="FF0000"/>
                </a:solidFill>
              </a:rPr>
              <a:t> Life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/>
              <a:t>Mean Stress</a:t>
            </a:r>
            <a:r>
              <a:rPr lang="tr-TR" dirty="0"/>
              <a:t>, </a:t>
            </a:r>
            <a:r>
              <a:rPr lang="tr-TR" dirty="0" err="1"/>
              <a:t>surface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, </a:t>
            </a:r>
            <a:r>
              <a:rPr lang="tr-TR" dirty="0" err="1"/>
              <a:t>environmental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 (</a:t>
            </a:r>
            <a:r>
              <a:rPr lang="tr-TR" dirty="0" err="1"/>
              <a:t>thermal</a:t>
            </a:r>
            <a:r>
              <a:rPr lang="tr-TR" dirty="0"/>
              <a:t> </a:t>
            </a:r>
            <a:r>
              <a:rPr lang="tr-TR" dirty="0" err="1"/>
              <a:t>fatigue</a:t>
            </a:r>
            <a:r>
              <a:rPr lang="tr-TR" dirty="0"/>
              <a:t>, </a:t>
            </a:r>
            <a:r>
              <a:rPr lang="tr-TR" dirty="0" err="1"/>
              <a:t>corrosion</a:t>
            </a:r>
            <a:r>
              <a:rPr lang="tr-TR" dirty="0"/>
              <a:t> </a:t>
            </a:r>
            <a:r>
              <a:rPr lang="tr-TR" dirty="0" err="1"/>
              <a:t>fatigue</a:t>
            </a:r>
            <a:r>
              <a:rPr lang="tr-TR" dirty="0" smtClean="0"/>
              <a:t>).</a:t>
            </a:r>
            <a:endParaRPr lang="tr-TR" dirty="0"/>
          </a:p>
          <a:p>
            <a:pPr algn="l"/>
            <a:endParaRPr lang="tr-TR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592" y="831272"/>
            <a:ext cx="3816984" cy="2061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3097" y="3487995"/>
            <a:ext cx="3018468" cy="2208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5873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5082" y="155864"/>
            <a:ext cx="10532918" cy="384463"/>
          </a:xfrm>
        </p:spPr>
        <p:txBody>
          <a:bodyPr>
            <a:noAutofit/>
          </a:bodyPr>
          <a:lstStyle/>
          <a:p>
            <a:pPr algn="l"/>
            <a:r>
              <a:rPr lang="tr-TR" sz="2000" dirty="0" smtClean="0"/>
              <a:t>ENE 201 – </a:t>
            </a:r>
            <a:r>
              <a:rPr lang="tr-TR" sz="2000" dirty="0" err="1" smtClean="0"/>
              <a:t>Material</a:t>
            </a:r>
            <a:r>
              <a:rPr lang="tr-TR" sz="2000" dirty="0" smtClean="0"/>
              <a:t> </a:t>
            </a:r>
            <a:r>
              <a:rPr lang="tr-TR" sz="2000" dirty="0" err="1" smtClean="0"/>
              <a:t>Science</a:t>
            </a:r>
            <a:r>
              <a:rPr lang="tr-TR" sz="2000" dirty="0" smtClean="0"/>
              <a:t> – </a:t>
            </a:r>
            <a:r>
              <a:rPr lang="tr-TR" sz="2000" dirty="0" err="1" smtClean="0"/>
              <a:t>Failure</a:t>
            </a:r>
            <a:endParaRPr lang="en-US" sz="2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70164" y="644236"/>
            <a:ext cx="8386156" cy="5817524"/>
          </a:xfrm>
        </p:spPr>
        <p:txBody>
          <a:bodyPr>
            <a:normAutofit/>
          </a:bodyPr>
          <a:lstStyle/>
          <a:p>
            <a:pPr algn="l"/>
            <a:r>
              <a:rPr lang="tr-TR" b="1" dirty="0" err="1" smtClean="0">
                <a:solidFill>
                  <a:srgbClr val="FF0000"/>
                </a:solidFill>
              </a:rPr>
              <a:t>Creep</a:t>
            </a:r>
            <a:endParaRPr lang="tr-TR" b="1" dirty="0" smtClean="0">
              <a:solidFill>
                <a:srgbClr val="FF0000"/>
              </a:solidFill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/>
              <a:t>Materials </a:t>
            </a:r>
            <a:r>
              <a:rPr lang="en-US" dirty="0"/>
              <a:t>are often placed in service at elevated temperatures </a:t>
            </a:r>
            <a:r>
              <a:rPr lang="tr-TR" dirty="0" smtClean="0"/>
              <a:t>(</a:t>
            </a:r>
            <a:r>
              <a:rPr lang="en-US" dirty="0"/>
              <a:t>normally above 40 %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tr-TR" dirty="0" err="1" smtClean="0"/>
              <a:t>absolute</a:t>
            </a:r>
            <a:r>
              <a:rPr lang="tr-TR" dirty="0" smtClean="0"/>
              <a:t> </a:t>
            </a:r>
            <a:r>
              <a:rPr lang="en-US" dirty="0" smtClean="0"/>
              <a:t>melting </a:t>
            </a:r>
            <a:r>
              <a:rPr lang="en-US" dirty="0"/>
              <a:t>temperature of the material</a:t>
            </a:r>
            <a:r>
              <a:rPr lang="tr-TR" dirty="0" smtClean="0"/>
              <a:t>) </a:t>
            </a:r>
            <a:r>
              <a:rPr lang="en-US" dirty="0" smtClean="0"/>
              <a:t>and </a:t>
            </a:r>
            <a:r>
              <a:rPr lang="en-US" dirty="0"/>
              <a:t>exposed to </a:t>
            </a:r>
            <a:r>
              <a:rPr lang="tr-TR" dirty="0" err="1" smtClean="0"/>
              <a:t>certain</a:t>
            </a:r>
            <a:r>
              <a:rPr lang="tr-TR" dirty="0" smtClean="0"/>
              <a:t> </a:t>
            </a:r>
            <a:r>
              <a:rPr lang="en-US" dirty="0" smtClean="0"/>
              <a:t>stresses</a:t>
            </a:r>
            <a:r>
              <a:rPr lang="tr-TR" dirty="0" smtClean="0"/>
              <a:t>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 err="1" smtClean="0"/>
              <a:t>This</a:t>
            </a:r>
            <a:r>
              <a:rPr lang="tr-TR" dirty="0" smtClean="0"/>
              <a:t> d</a:t>
            </a:r>
            <a:r>
              <a:rPr lang="en-US" dirty="0" err="1" smtClean="0"/>
              <a:t>eformation</a:t>
            </a:r>
            <a:r>
              <a:rPr lang="en-US" dirty="0" smtClean="0"/>
              <a:t> is </a:t>
            </a:r>
            <a:r>
              <a:rPr lang="tr-TR" dirty="0" err="1" smtClean="0"/>
              <a:t>called</a:t>
            </a:r>
            <a:r>
              <a:rPr lang="en-US" dirty="0" smtClean="0"/>
              <a:t> </a:t>
            </a:r>
            <a:r>
              <a:rPr lang="en-US" b="1" dirty="0" smtClean="0"/>
              <a:t>creep</a:t>
            </a:r>
            <a:r>
              <a:rPr lang="tr-TR" b="1" dirty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is </a:t>
            </a:r>
            <a:r>
              <a:rPr lang="en-US" dirty="0" smtClean="0"/>
              <a:t>time-dependent </a:t>
            </a:r>
            <a:r>
              <a:rPr lang="en-US" dirty="0"/>
              <a:t>and permanent</a:t>
            </a:r>
            <a:r>
              <a:rPr lang="en-US" b="1" dirty="0"/>
              <a:t> </a:t>
            </a:r>
            <a:r>
              <a:rPr lang="en-US" dirty="0" smtClean="0"/>
              <a:t>deformation</a:t>
            </a:r>
            <a:r>
              <a:rPr lang="tr-TR" dirty="0" smtClean="0"/>
              <a:t> </a:t>
            </a:r>
            <a:r>
              <a:rPr lang="en-US" dirty="0" smtClean="0"/>
              <a:t>of materials</a:t>
            </a:r>
            <a:r>
              <a:rPr lang="tr-TR" dirty="0" smtClean="0"/>
              <a:t>.</a:t>
            </a:r>
            <a:endParaRPr lang="tr-TR" b="1" dirty="0" smtClean="0"/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 smtClean="0"/>
              <a:t>C</a:t>
            </a:r>
            <a:r>
              <a:rPr lang="en-US" dirty="0" err="1" smtClean="0"/>
              <a:t>reep</a:t>
            </a:r>
            <a:r>
              <a:rPr lang="en-US" dirty="0" smtClean="0"/>
              <a:t> </a:t>
            </a:r>
            <a:r>
              <a:rPr lang="tr-TR" dirty="0" err="1" smtClean="0"/>
              <a:t>limits</a:t>
            </a:r>
            <a:r>
              <a:rPr lang="en-US" dirty="0" smtClean="0"/>
              <a:t> </a:t>
            </a:r>
            <a:r>
              <a:rPr lang="en-US" dirty="0"/>
              <a:t>the lifetime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a part.</a:t>
            </a:r>
            <a:endParaRPr lang="tr-TR" dirty="0" smtClean="0"/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 smtClean="0"/>
              <a:t>t can be </a:t>
            </a:r>
            <a:r>
              <a:rPr lang="tr-TR" dirty="0" err="1" smtClean="0"/>
              <a:t>seen</a:t>
            </a:r>
            <a:r>
              <a:rPr lang="tr-TR" dirty="0" smtClean="0"/>
              <a:t> in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materials</a:t>
            </a:r>
            <a:r>
              <a:rPr lang="tr-TR" dirty="0" smtClean="0"/>
              <a:t>; </a:t>
            </a:r>
            <a:r>
              <a:rPr lang="tr-TR" dirty="0" err="1" smtClean="0"/>
              <a:t>especially</a:t>
            </a:r>
            <a:r>
              <a:rPr lang="tr-TR" dirty="0" smtClean="0"/>
              <a:t> a</a:t>
            </a:r>
            <a:r>
              <a:rPr lang="en-US" dirty="0" err="1" smtClean="0"/>
              <a:t>morphous</a:t>
            </a:r>
            <a:r>
              <a:rPr lang="en-US" dirty="0" smtClean="0"/>
              <a:t> polymers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en-US" dirty="0" smtClean="0"/>
              <a:t> sensitive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creep </a:t>
            </a:r>
            <a:r>
              <a:rPr lang="en-US" dirty="0" smtClean="0"/>
              <a:t>deformation</a:t>
            </a:r>
            <a:r>
              <a:rPr lang="tr-TR" dirty="0" smtClean="0"/>
              <a:t>.</a:t>
            </a:r>
            <a:endParaRPr lang="tr-TR" b="1" dirty="0" smtClean="0">
              <a:solidFill>
                <a:srgbClr val="FF0000"/>
              </a:solidFill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/>
              <a:t>Boilers, gas turbine engines, and ovens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/>
              <a:t>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 smtClean="0"/>
              <a:t>examples</a:t>
            </a:r>
            <a:r>
              <a:rPr lang="tr-TR" dirty="0" smtClean="0"/>
              <a:t> of </a:t>
            </a:r>
            <a:r>
              <a:rPr lang="tr-TR" dirty="0" err="1" smtClean="0"/>
              <a:t>creep</a:t>
            </a:r>
            <a:r>
              <a:rPr lang="tr-TR" dirty="0" smtClean="0"/>
              <a:t>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three</a:t>
            </a:r>
            <a:r>
              <a:rPr lang="tr-TR" dirty="0" smtClean="0"/>
              <a:t> </a:t>
            </a:r>
            <a:r>
              <a:rPr lang="tr-TR" dirty="0" err="1" smtClean="0"/>
              <a:t>stages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creep</a:t>
            </a:r>
            <a:r>
              <a:rPr lang="tr-TR" dirty="0" smtClean="0"/>
              <a:t> </a:t>
            </a:r>
            <a:r>
              <a:rPr lang="tr-TR" dirty="0" err="1" smtClean="0"/>
              <a:t>deformation</a:t>
            </a:r>
            <a:r>
              <a:rPr lang="tr-TR" dirty="0" smtClean="0"/>
              <a:t>, </a:t>
            </a:r>
            <a:r>
              <a:rPr lang="tr-TR" dirty="0" err="1" smtClean="0"/>
              <a:t>namely</a:t>
            </a:r>
            <a:r>
              <a:rPr lang="tr-TR" dirty="0" smtClean="0"/>
              <a:t>; </a:t>
            </a:r>
            <a:r>
              <a:rPr lang="en-US" i="1" dirty="0">
                <a:solidFill>
                  <a:srgbClr val="FF0000"/>
                </a:solidFill>
              </a:rPr>
              <a:t>Primary </a:t>
            </a:r>
            <a:r>
              <a:rPr lang="en-US" dirty="0"/>
              <a:t>or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transient </a:t>
            </a:r>
            <a:r>
              <a:rPr lang="en-US" i="1" dirty="0" smtClean="0">
                <a:solidFill>
                  <a:srgbClr val="FF0000"/>
                </a:solidFill>
              </a:rPr>
              <a:t>creep</a:t>
            </a:r>
            <a:r>
              <a:rPr lang="tr-TR" i="1" dirty="0" smtClean="0">
                <a:solidFill>
                  <a:srgbClr val="FF0000"/>
                </a:solidFill>
              </a:rPr>
              <a:t>, </a:t>
            </a:r>
            <a:r>
              <a:rPr lang="en-US" i="1" dirty="0">
                <a:solidFill>
                  <a:srgbClr val="FF0000"/>
                </a:solidFill>
              </a:rPr>
              <a:t>secondary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en-US" i="1" dirty="0" smtClean="0">
                <a:solidFill>
                  <a:srgbClr val="FF0000"/>
                </a:solidFill>
              </a:rPr>
              <a:t>creep</a:t>
            </a:r>
            <a:r>
              <a:rPr lang="tr-TR" i="1" dirty="0" smtClean="0">
                <a:solidFill>
                  <a:srgbClr val="FF0000"/>
                </a:solidFill>
              </a:rPr>
              <a:t> </a:t>
            </a:r>
            <a:r>
              <a:rPr lang="tr-TR" i="1" dirty="0" err="1" smtClean="0"/>
              <a:t>or</a:t>
            </a:r>
            <a:r>
              <a:rPr lang="tr-TR" i="1" dirty="0" smtClean="0"/>
              <a:t> </a:t>
            </a:r>
            <a:r>
              <a:rPr lang="en-US" i="1" dirty="0" smtClean="0">
                <a:solidFill>
                  <a:srgbClr val="FF0000"/>
                </a:solidFill>
              </a:rPr>
              <a:t>steady-state creep</a:t>
            </a:r>
            <a:r>
              <a:rPr lang="tr-TR" i="1" dirty="0" smtClean="0">
                <a:solidFill>
                  <a:srgbClr val="FF0000"/>
                </a:solidFill>
              </a:rPr>
              <a:t>, </a:t>
            </a:r>
            <a:r>
              <a:rPr lang="en-US" i="1" dirty="0">
                <a:solidFill>
                  <a:srgbClr val="FF0000"/>
                </a:solidFill>
              </a:rPr>
              <a:t>tertiary </a:t>
            </a:r>
            <a:r>
              <a:rPr lang="en-US" i="1" dirty="0" smtClean="0">
                <a:solidFill>
                  <a:srgbClr val="FF0000"/>
                </a:solidFill>
              </a:rPr>
              <a:t>creep</a:t>
            </a:r>
            <a:r>
              <a:rPr lang="tr-TR" i="1" dirty="0" smtClean="0"/>
              <a:t>.</a:t>
            </a:r>
            <a:endParaRPr lang="tr-TR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0652" y="2149929"/>
            <a:ext cx="3590925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5645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5082" y="155864"/>
            <a:ext cx="10532918" cy="384463"/>
          </a:xfrm>
        </p:spPr>
        <p:txBody>
          <a:bodyPr>
            <a:noAutofit/>
          </a:bodyPr>
          <a:lstStyle/>
          <a:p>
            <a:pPr algn="l"/>
            <a:r>
              <a:rPr lang="tr-TR" sz="2000" dirty="0" smtClean="0"/>
              <a:t>ENE 201 – </a:t>
            </a:r>
            <a:r>
              <a:rPr lang="tr-TR" sz="2000" dirty="0" err="1" smtClean="0"/>
              <a:t>Material</a:t>
            </a:r>
            <a:r>
              <a:rPr lang="tr-TR" sz="2000" dirty="0" smtClean="0"/>
              <a:t> </a:t>
            </a:r>
            <a:r>
              <a:rPr lang="tr-TR" sz="2000" dirty="0" err="1" smtClean="0"/>
              <a:t>Science</a:t>
            </a:r>
            <a:r>
              <a:rPr lang="tr-TR" sz="2000" dirty="0" smtClean="0"/>
              <a:t> – </a:t>
            </a:r>
            <a:r>
              <a:rPr lang="tr-TR" sz="2000" dirty="0" err="1" smtClean="0"/>
              <a:t>Failure</a:t>
            </a:r>
            <a:endParaRPr lang="en-US" sz="2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70164" y="644236"/>
            <a:ext cx="7191340" cy="5817524"/>
          </a:xfrm>
        </p:spPr>
        <p:txBody>
          <a:bodyPr>
            <a:normAutofit/>
          </a:bodyPr>
          <a:lstStyle/>
          <a:p>
            <a:pPr algn="l"/>
            <a:r>
              <a:rPr lang="tr-TR" b="1" dirty="0" err="1" smtClean="0">
                <a:solidFill>
                  <a:srgbClr val="FF0000"/>
                </a:solidFill>
              </a:rPr>
              <a:t>Parameters</a:t>
            </a:r>
            <a:r>
              <a:rPr lang="tr-TR" b="1" dirty="0" smtClean="0">
                <a:solidFill>
                  <a:srgbClr val="FF0000"/>
                </a:solidFill>
              </a:rPr>
              <a:t> of </a:t>
            </a:r>
            <a:r>
              <a:rPr lang="tr-TR" b="1" dirty="0" err="1" smtClean="0">
                <a:solidFill>
                  <a:srgbClr val="FF0000"/>
                </a:solidFill>
              </a:rPr>
              <a:t>Creep</a:t>
            </a:r>
            <a:endParaRPr lang="tr-TR" b="1" dirty="0" smtClean="0">
              <a:solidFill>
                <a:srgbClr val="FF0000"/>
              </a:solidFill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slope of the </a:t>
            </a:r>
            <a:r>
              <a:rPr lang="en-US" dirty="0" smtClean="0"/>
              <a:t>second</a:t>
            </a:r>
            <a:r>
              <a:rPr lang="tr-TR" dirty="0" smtClean="0"/>
              <a:t> </a:t>
            </a:r>
            <a:r>
              <a:rPr lang="tr-TR" dirty="0" err="1" smtClean="0"/>
              <a:t>part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creep </a:t>
            </a:r>
            <a:r>
              <a:rPr lang="en-US" dirty="0" smtClean="0"/>
              <a:t>curve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 smtClean="0"/>
              <a:t>called the</a:t>
            </a:r>
            <a:r>
              <a:rPr lang="tr-TR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minimum </a:t>
            </a:r>
            <a:r>
              <a:rPr lang="en-US" dirty="0">
                <a:solidFill>
                  <a:srgbClr val="FF0000"/>
                </a:solidFill>
              </a:rPr>
              <a:t>or </a:t>
            </a:r>
            <a:r>
              <a:rPr lang="en-US" i="1" dirty="0">
                <a:solidFill>
                  <a:srgbClr val="FF0000"/>
                </a:solidFill>
              </a:rPr>
              <a:t>steady-state creep </a:t>
            </a:r>
            <a:r>
              <a:rPr lang="en-US" i="1" dirty="0" smtClean="0">
                <a:solidFill>
                  <a:srgbClr val="FF0000"/>
                </a:solidFill>
              </a:rPr>
              <a:t>rate</a:t>
            </a:r>
            <a:r>
              <a:rPr lang="tr-TR" i="1" dirty="0" smtClean="0">
                <a:solidFill>
                  <a:srgbClr val="FF0000"/>
                </a:solidFill>
              </a:rPr>
              <a:t>;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/>
              <a:t>Another parameter </a:t>
            </a:r>
            <a:r>
              <a:rPr lang="en-US" dirty="0"/>
              <a:t>is </a:t>
            </a:r>
            <a:r>
              <a:rPr lang="en-US" b="1" dirty="0"/>
              <a:t>time to rupture, or the rupture </a:t>
            </a:r>
            <a:r>
              <a:rPr lang="en-US" b="1" dirty="0" smtClean="0"/>
              <a:t>lifetime.</a:t>
            </a:r>
            <a:endParaRPr lang="tr-TR" dirty="0" smtClean="0"/>
          </a:p>
          <a:p>
            <a:pPr marL="342900" indent="-342900" algn="l">
              <a:buFont typeface="Arial" pitchFamily="34" charset="0"/>
              <a:buChar char="•"/>
            </a:pPr>
            <a:r>
              <a:rPr lang="tr-TR" dirty="0" err="1" smtClean="0"/>
              <a:t>Creep</a:t>
            </a:r>
            <a:r>
              <a:rPr lang="tr-TR" dirty="0" smtClean="0"/>
              <a:t> can be </a:t>
            </a:r>
            <a:r>
              <a:rPr lang="tr-TR" dirty="0" err="1" smtClean="0"/>
              <a:t>affected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temperature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applied</a:t>
            </a:r>
            <a:r>
              <a:rPr lang="tr-TR" dirty="0" smtClean="0"/>
              <a:t> </a:t>
            </a:r>
            <a:r>
              <a:rPr lang="tr-TR" dirty="0" err="1" smtClean="0"/>
              <a:t>stress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calculated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endParaRPr lang="tr-TR" dirty="0" smtClean="0"/>
          </a:p>
          <a:p>
            <a:pPr algn="l"/>
            <a:endParaRPr lang="tr-TR" dirty="0" smtClean="0"/>
          </a:p>
          <a:p>
            <a:pPr algn="l"/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2587" y="1088058"/>
            <a:ext cx="1135350" cy="439760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5715" y="1527818"/>
            <a:ext cx="1840050" cy="487560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5496" y="3672536"/>
            <a:ext cx="3680100" cy="1414880"/>
          </a:xfrm>
          <a:prstGeom prst="rect">
            <a:avLst/>
          </a:prstGeom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2587" y="2436731"/>
            <a:ext cx="4248150" cy="326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0875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1011</Words>
  <Application>Microsoft Office PowerPoint</Application>
  <PresentationFormat>Özel</PresentationFormat>
  <Paragraphs>69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2" baseType="lpstr">
      <vt:lpstr>Office Theme</vt:lpstr>
      <vt:lpstr>Office Teması</vt:lpstr>
      <vt:lpstr>EME 201 Materials Science</vt:lpstr>
      <vt:lpstr>ENE 201 – Material Science - Failure</vt:lpstr>
      <vt:lpstr>ENE 201 – Material Science - Failure</vt:lpstr>
      <vt:lpstr>ENE 201 – Material Science – Failure</vt:lpstr>
      <vt:lpstr>ENE 201 – Material Science – Failure</vt:lpstr>
      <vt:lpstr>ENE 201 – Material Science – Failure</vt:lpstr>
      <vt:lpstr>ENE 201 – Material Science – Failure</vt:lpstr>
      <vt:lpstr>ENE 201 – Material Science – Failure</vt:lpstr>
      <vt:lpstr>ENE 201 – Material Science – Failure</vt:lpstr>
      <vt:lpstr>ENE 201 – Material Science – Failure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Materials Science - Failure</dc:title>
  <dc:creator>Kaan Soysal</dc:creator>
  <cp:lastModifiedBy>ew1</cp:lastModifiedBy>
  <cp:revision>54</cp:revision>
  <dcterms:created xsi:type="dcterms:W3CDTF">2016-11-20T17:41:41Z</dcterms:created>
  <dcterms:modified xsi:type="dcterms:W3CDTF">2018-02-27T16:29:59Z</dcterms:modified>
</cp:coreProperties>
</file>