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2" r:id="rId6"/>
    <p:sldId id="263"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12"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C473DB4-9F44-4103-95CE-342F2AE56990}"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26CDF11-3797-4585-AE05-8BC7B88EE1FF}" type="slidenum">
              <a:rPr lang="tr-TR" smtClean="0"/>
              <a:t>‹#›</a:t>
            </a:fld>
            <a:endParaRPr lang="tr-TR"/>
          </a:p>
        </p:txBody>
      </p:sp>
    </p:spTree>
    <p:extLst>
      <p:ext uri="{BB962C8B-B14F-4D97-AF65-F5344CB8AC3E}">
        <p14:creationId xmlns:p14="http://schemas.microsoft.com/office/powerpoint/2010/main" val="2365070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C473DB4-9F44-4103-95CE-342F2AE56990}"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26CDF11-3797-4585-AE05-8BC7B88EE1FF}" type="slidenum">
              <a:rPr lang="tr-TR" smtClean="0"/>
              <a:t>‹#›</a:t>
            </a:fld>
            <a:endParaRPr lang="tr-TR"/>
          </a:p>
        </p:txBody>
      </p:sp>
    </p:spTree>
    <p:extLst>
      <p:ext uri="{BB962C8B-B14F-4D97-AF65-F5344CB8AC3E}">
        <p14:creationId xmlns:p14="http://schemas.microsoft.com/office/powerpoint/2010/main" val="3040476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C473DB4-9F44-4103-95CE-342F2AE56990}"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26CDF11-3797-4585-AE05-8BC7B88EE1FF}" type="slidenum">
              <a:rPr lang="tr-TR" smtClean="0"/>
              <a:t>‹#›</a:t>
            </a:fld>
            <a:endParaRPr lang="tr-TR"/>
          </a:p>
        </p:txBody>
      </p:sp>
    </p:spTree>
    <p:extLst>
      <p:ext uri="{BB962C8B-B14F-4D97-AF65-F5344CB8AC3E}">
        <p14:creationId xmlns:p14="http://schemas.microsoft.com/office/powerpoint/2010/main" val="4241171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C473DB4-9F44-4103-95CE-342F2AE56990}"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26CDF11-3797-4585-AE05-8BC7B88EE1FF}" type="slidenum">
              <a:rPr lang="tr-TR" smtClean="0"/>
              <a:t>‹#›</a:t>
            </a:fld>
            <a:endParaRPr lang="tr-TR"/>
          </a:p>
        </p:txBody>
      </p:sp>
    </p:spTree>
    <p:extLst>
      <p:ext uri="{BB962C8B-B14F-4D97-AF65-F5344CB8AC3E}">
        <p14:creationId xmlns:p14="http://schemas.microsoft.com/office/powerpoint/2010/main" val="2968193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C473DB4-9F44-4103-95CE-342F2AE56990}"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26CDF11-3797-4585-AE05-8BC7B88EE1FF}" type="slidenum">
              <a:rPr lang="tr-TR" smtClean="0"/>
              <a:t>‹#›</a:t>
            </a:fld>
            <a:endParaRPr lang="tr-TR"/>
          </a:p>
        </p:txBody>
      </p:sp>
    </p:spTree>
    <p:extLst>
      <p:ext uri="{BB962C8B-B14F-4D97-AF65-F5344CB8AC3E}">
        <p14:creationId xmlns:p14="http://schemas.microsoft.com/office/powerpoint/2010/main" val="111923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C473DB4-9F44-4103-95CE-342F2AE56990}"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26CDF11-3797-4585-AE05-8BC7B88EE1FF}" type="slidenum">
              <a:rPr lang="tr-TR" smtClean="0"/>
              <a:t>‹#›</a:t>
            </a:fld>
            <a:endParaRPr lang="tr-TR"/>
          </a:p>
        </p:txBody>
      </p:sp>
    </p:spTree>
    <p:extLst>
      <p:ext uri="{BB962C8B-B14F-4D97-AF65-F5344CB8AC3E}">
        <p14:creationId xmlns:p14="http://schemas.microsoft.com/office/powerpoint/2010/main" val="346516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C473DB4-9F44-4103-95CE-342F2AE56990}" type="datetimeFigureOut">
              <a:rPr lang="tr-TR" smtClean="0"/>
              <a:t>23.01.2018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26CDF11-3797-4585-AE05-8BC7B88EE1FF}" type="slidenum">
              <a:rPr lang="tr-TR" smtClean="0"/>
              <a:t>‹#›</a:t>
            </a:fld>
            <a:endParaRPr lang="tr-TR"/>
          </a:p>
        </p:txBody>
      </p:sp>
    </p:spTree>
    <p:extLst>
      <p:ext uri="{BB962C8B-B14F-4D97-AF65-F5344CB8AC3E}">
        <p14:creationId xmlns:p14="http://schemas.microsoft.com/office/powerpoint/2010/main" val="1652594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C473DB4-9F44-4103-95CE-342F2AE56990}" type="datetimeFigureOut">
              <a:rPr lang="tr-TR" smtClean="0"/>
              <a:t>23.01.2018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26CDF11-3797-4585-AE05-8BC7B88EE1FF}" type="slidenum">
              <a:rPr lang="tr-TR" smtClean="0"/>
              <a:t>‹#›</a:t>
            </a:fld>
            <a:endParaRPr lang="tr-TR"/>
          </a:p>
        </p:txBody>
      </p:sp>
    </p:spTree>
    <p:extLst>
      <p:ext uri="{BB962C8B-B14F-4D97-AF65-F5344CB8AC3E}">
        <p14:creationId xmlns:p14="http://schemas.microsoft.com/office/powerpoint/2010/main" val="2142372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C473DB4-9F44-4103-95CE-342F2AE56990}" type="datetimeFigureOut">
              <a:rPr lang="tr-TR" smtClean="0"/>
              <a:t>23.01.2018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26CDF11-3797-4585-AE05-8BC7B88EE1FF}" type="slidenum">
              <a:rPr lang="tr-TR" smtClean="0"/>
              <a:t>‹#›</a:t>
            </a:fld>
            <a:endParaRPr lang="tr-TR"/>
          </a:p>
        </p:txBody>
      </p:sp>
    </p:spTree>
    <p:extLst>
      <p:ext uri="{BB962C8B-B14F-4D97-AF65-F5344CB8AC3E}">
        <p14:creationId xmlns:p14="http://schemas.microsoft.com/office/powerpoint/2010/main" val="2350935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C473DB4-9F44-4103-95CE-342F2AE56990}"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26CDF11-3797-4585-AE05-8BC7B88EE1FF}" type="slidenum">
              <a:rPr lang="tr-TR" smtClean="0"/>
              <a:t>‹#›</a:t>
            </a:fld>
            <a:endParaRPr lang="tr-TR"/>
          </a:p>
        </p:txBody>
      </p:sp>
    </p:spTree>
    <p:extLst>
      <p:ext uri="{BB962C8B-B14F-4D97-AF65-F5344CB8AC3E}">
        <p14:creationId xmlns:p14="http://schemas.microsoft.com/office/powerpoint/2010/main" val="3245788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C473DB4-9F44-4103-95CE-342F2AE56990}"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26CDF11-3797-4585-AE05-8BC7B88EE1FF}" type="slidenum">
              <a:rPr lang="tr-TR" smtClean="0"/>
              <a:t>‹#›</a:t>
            </a:fld>
            <a:endParaRPr lang="tr-TR"/>
          </a:p>
        </p:txBody>
      </p:sp>
    </p:spTree>
    <p:extLst>
      <p:ext uri="{BB962C8B-B14F-4D97-AF65-F5344CB8AC3E}">
        <p14:creationId xmlns:p14="http://schemas.microsoft.com/office/powerpoint/2010/main" val="2816718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473DB4-9F44-4103-95CE-342F2AE56990}" type="datetimeFigureOut">
              <a:rPr lang="tr-TR" smtClean="0"/>
              <a:t>23.01.2018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6CDF11-3797-4585-AE05-8BC7B88EE1FF}" type="slidenum">
              <a:rPr lang="tr-TR" smtClean="0"/>
              <a:t>‹#›</a:t>
            </a:fld>
            <a:endParaRPr lang="tr-TR"/>
          </a:p>
        </p:txBody>
      </p:sp>
    </p:spTree>
    <p:extLst>
      <p:ext uri="{BB962C8B-B14F-4D97-AF65-F5344CB8AC3E}">
        <p14:creationId xmlns:p14="http://schemas.microsoft.com/office/powerpoint/2010/main" val="222856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Kent Planlarının Nitelikleri ve İlkeleri</a:t>
            </a:r>
            <a:br>
              <a:rPr lang="tr-TR" b="1" dirty="0" smtClean="0"/>
            </a:br>
            <a:endParaRPr lang="tr-TR" sz="3600" b="1" dirty="0"/>
          </a:p>
        </p:txBody>
      </p:sp>
      <p:sp>
        <p:nvSpPr>
          <p:cNvPr id="3" name="İçerik Yer Tutucusu 2"/>
          <p:cNvSpPr>
            <a:spLocks noGrp="1"/>
          </p:cNvSpPr>
          <p:nvPr>
            <p:ph idx="1"/>
          </p:nvPr>
        </p:nvSpPr>
        <p:spPr/>
        <p:txBody>
          <a:bodyPr/>
          <a:lstStyle/>
          <a:p>
            <a:pPr marL="0" indent="0" algn="ctr">
              <a:buNone/>
            </a:pPr>
            <a:r>
              <a:rPr lang="tr-TR" b="1" dirty="0" smtClean="0"/>
              <a:t>10</a:t>
            </a:r>
            <a:r>
              <a:rPr lang="tr-TR" b="1" dirty="0"/>
              <a:t>. Hafta Ders </a:t>
            </a:r>
            <a:r>
              <a:rPr lang="tr-TR" b="1" dirty="0" smtClean="0"/>
              <a:t>İçeriğinin Başlıkları</a:t>
            </a:r>
          </a:p>
          <a:p>
            <a:r>
              <a:rPr lang="tr-TR" b="1" dirty="0" smtClean="0"/>
              <a:t>Genellik İlkesi</a:t>
            </a:r>
          </a:p>
          <a:p>
            <a:r>
              <a:rPr lang="tr-TR" b="1" dirty="0" smtClean="0"/>
              <a:t>Geniş Kapsamlılık İlkesi</a:t>
            </a:r>
          </a:p>
          <a:p>
            <a:r>
              <a:rPr lang="tr-TR" b="1" dirty="0" smtClean="0"/>
              <a:t>Uzun Süreli Olma İlkesi</a:t>
            </a:r>
          </a:p>
          <a:p>
            <a:r>
              <a:rPr lang="tr-TR" b="1" dirty="0" smtClean="0"/>
              <a:t>Zorunluluk İlkesi</a:t>
            </a:r>
          </a:p>
          <a:p>
            <a:r>
              <a:rPr lang="tr-TR" b="1" dirty="0" smtClean="0"/>
              <a:t>Nesnellik İlkesi</a:t>
            </a:r>
          </a:p>
          <a:p>
            <a:r>
              <a:rPr lang="tr-TR" b="1" dirty="0" smtClean="0"/>
              <a:t>Açıklık (Saydamlık) İlkesi</a:t>
            </a:r>
          </a:p>
          <a:p>
            <a:r>
              <a:rPr lang="tr-TR" b="1" dirty="0" smtClean="0"/>
              <a:t>Esneklik İlkesi</a:t>
            </a:r>
          </a:p>
          <a:p>
            <a:endParaRPr lang="tr-TR" dirty="0" smtClean="0"/>
          </a:p>
          <a:p>
            <a:endParaRPr lang="tr-TR" dirty="0" smtClean="0"/>
          </a:p>
          <a:p>
            <a:endParaRPr lang="tr-TR" dirty="0"/>
          </a:p>
        </p:txBody>
      </p:sp>
    </p:spTree>
    <p:extLst>
      <p:ext uri="{BB962C8B-B14F-4D97-AF65-F5344CB8AC3E}">
        <p14:creationId xmlns:p14="http://schemas.microsoft.com/office/powerpoint/2010/main" val="857107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Genellik İlkesi</a:t>
            </a:r>
            <a:endParaRPr lang="tr-TR" dirty="0"/>
          </a:p>
        </p:txBody>
      </p:sp>
      <p:sp>
        <p:nvSpPr>
          <p:cNvPr id="3" name="İçerik Yer Tutucusu 2"/>
          <p:cNvSpPr>
            <a:spLocks noGrp="1"/>
          </p:cNvSpPr>
          <p:nvPr>
            <p:ph idx="1"/>
          </p:nvPr>
        </p:nvSpPr>
        <p:spPr>
          <a:xfrm>
            <a:off x="838200" y="1825625"/>
            <a:ext cx="10515600" cy="2946721"/>
          </a:xfrm>
        </p:spPr>
        <p:txBody>
          <a:bodyPr>
            <a:normAutofit/>
          </a:bodyPr>
          <a:lstStyle/>
          <a:p>
            <a:pPr algn="just"/>
            <a:r>
              <a:rPr lang="tr-TR" dirty="0" smtClean="0"/>
              <a:t>Kent </a:t>
            </a:r>
            <a:r>
              <a:rPr lang="tr-TR" dirty="0"/>
              <a:t>planları </a:t>
            </a:r>
            <a:r>
              <a:rPr lang="tr-TR" dirty="0" smtClean="0"/>
              <a:t>kentin </a:t>
            </a:r>
            <a:r>
              <a:rPr lang="tr-TR" dirty="0"/>
              <a:t>gelecekteki gelişmesinin ana çizgileriyle göstermelidir. Bu kapsamda ayrıntılar uygulama planlarına bırakılmalıdır. Türkiye’de yürürlükteki İmar Yasası’na göre kent planları Nazım </a:t>
            </a:r>
            <a:r>
              <a:rPr lang="tr-TR" dirty="0" smtClean="0"/>
              <a:t>İmar Planı ve </a:t>
            </a:r>
            <a:r>
              <a:rPr lang="tr-TR" dirty="0"/>
              <a:t>Uygulama </a:t>
            </a:r>
            <a:r>
              <a:rPr lang="tr-TR" dirty="0" smtClean="0"/>
              <a:t>İmar Planları </a:t>
            </a:r>
            <a:r>
              <a:rPr lang="tr-TR" dirty="0"/>
              <a:t>olmak üzere ikiye ayrılmaktadır. Bu ayrım doğrultusunda uygulamaya ilişkin ayrıntılar Uygulama Planlarına bırakılmaktadır</a:t>
            </a:r>
            <a:r>
              <a:rPr lang="tr-TR" dirty="0" smtClean="0"/>
              <a:t>.</a:t>
            </a:r>
            <a:endParaRPr lang="tr-TR" dirty="0"/>
          </a:p>
        </p:txBody>
      </p:sp>
    </p:spTree>
    <p:extLst>
      <p:ext uri="{BB962C8B-B14F-4D97-AF65-F5344CB8AC3E}">
        <p14:creationId xmlns:p14="http://schemas.microsoft.com/office/powerpoint/2010/main" val="1100091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Geniş Kapsamlılık </a:t>
            </a:r>
            <a:r>
              <a:rPr lang="tr-TR" b="1" dirty="0" smtClean="0"/>
              <a:t>İlkesi ve Uzun Süreli Olma İlkesi</a:t>
            </a:r>
            <a:endParaRPr lang="tr-TR" dirty="0"/>
          </a:p>
        </p:txBody>
      </p:sp>
      <p:sp>
        <p:nvSpPr>
          <p:cNvPr id="3" name="İçerik Yer Tutucusu 2"/>
          <p:cNvSpPr>
            <a:spLocks noGrp="1"/>
          </p:cNvSpPr>
          <p:nvPr>
            <p:ph idx="1"/>
          </p:nvPr>
        </p:nvSpPr>
        <p:spPr/>
        <p:txBody>
          <a:bodyPr>
            <a:normAutofit/>
          </a:bodyPr>
          <a:lstStyle/>
          <a:p>
            <a:pPr algn="just"/>
            <a:r>
              <a:rPr lang="tr-TR" dirty="0" smtClean="0"/>
              <a:t>Geniş kapsamlılık ilkesi </a:t>
            </a:r>
            <a:r>
              <a:rPr lang="tr-TR" dirty="0"/>
              <a:t>kent planlarının sadece kentin fiziksel gelişmesini </a:t>
            </a:r>
            <a:r>
              <a:rPr lang="tr-TR" dirty="0" smtClean="0"/>
              <a:t>değil </a:t>
            </a:r>
            <a:r>
              <a:rPr lang="tr-TR" dirty="0"/>
              <a:t>fakat aynı zamanda kent bütününün toplumsal ve ekonomik sorunlarını kapsaması gerekliliğine ilişkindir. </a:t>
            </a:r>
            <a:endParaRPr lang="tr-TR" dirty="0" smtClean="0"/>
          </a:p>
          <a:p>
            <a:pPr algn="just"/>
            <a:r>
              <a:rPr lang="tr-TR" dirty="0" smtClean="0"/>
              <a:t>Uzun süreli olma ilkesi </a:t>
            </a:r>
            <a:r>
              <a:rPr lang="tr-TR" dirty="0"/>
              <a:t>kent planlarıyla kentin gelişmesini denetim almakla yetinmeyip kenti kentlilerin amaçlarına uygun olarak yönlendirilmesine ilişkindir. Böyle bir yönlendirmenin başarılabilmesi için kent planlarının uzun süreli hazırlanması gereksinimi bulunmaktadır. Ancak zaman süreci içinde en uygun zaman aralığının ne kadar olması gerektiğine yönelik olarak farklı yaklaşımlar söz konusu olmuştur. </a:t>
            </a:r>
            <a:endParaRPr lang="tr-TR" dirty="0"/>
          </a:p>
          <a:p>
            <a:endParaRPr lang="tr-TR" dirty="0"/>
          </a:p>
        </p:txBody>
      </p:sp>
    </p:spTree>
    <p:extLst>
      <p:ext uri="{BB962C8B-B14F-4D97-AF65-F5344CB8AC3E}">
        <p14:creationId xmlns:p14="http://schemas.microsoft.com/office/powerpoint/2010/main" val="1979528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Zorunluluk </a:t>
            </a:r>
            <a:r>
              <a:rPr lang="tr-TR" b="1" dirty="0" smtClean="0"/>
              <a:t>İlkesi ve Nesnellik İlkesi</a:t>
            </a:r>
            <a:endParaRPr lang="tr-TR" dirty="0"/>
          </a:p>
        </p:txBody>
      </p:sp>
      <p:sp>
        <p:nvSpPr>
          <p:cNvPr id="3" name="İçerik Yer Tutucusu 2"/>
          <p:cNvSpPr>
            <a:spLocks noGrp="1"/>
          </p:cNvSpPr>
          <p:nvPr>
            <p:ph idx="1"/>
          </p:nvPr>
        </p:nvSpPr>
        <p:spPr/>
        <p:txBody>
          <a:bodyPr>
            <a:normAutofit lnSpcReduction="10000"/>
          </a:bodyPr>
          <a:lstStyle/>
          <a:p>
            <a:pPr algn="just"/>
            <a:r>
              <a:rPr lang="tr-TR" dirty="0" smtClean="0"/>
              <a:t>Zorunluluk ilkesi kapsamında onaylanmış </a:t>
            </a:r>
            <a:r>
              <a:rPr lang="tr-TR" dirty="0"/>
              <a:t>imar planlarının dışına çıkılmaması gerekir. </a:t>
            </a:r>
            <a:r>
              <a:rPr lang="tr-TR" dirty="0" smtClean="0"/>
              <a:t>Onaylanmış imar </a:t>
            </a:r>
            <a:r>
              <a:rPr lang="tr-TR" dirty="0"/>
              <a:t>planları </a:t>
            </a:r>
            <a:r>
              <a:rPr lang="tr-TR" dirty="0" smtClean="0"/>
              <a:t>herkes için uyulması </a:t>
            </a:r>
            <a:r>
              <a:rPr lang="tr-TR" dirty="0"/>
              <a:t>zorunlu olan belgelerdir. </a:t>
            </a:r>
            <a:r>
              <a:rPr lang="tr-TR" dirty="0" smtClean="0"/>
              <a:t>İmar </a:t>
            </a:r>
            <a:r>
              <a:rPr lang="tr-TR" dirty="0"/>
              <a:t>planlarına taşınmaz sahipleri dışında, kentte yaşayan diğer kesimler ve planı hazırlayan belediyelerin kendileri ile merkezi yönetim </a:t>
            </a:r>
            <a:r>
              <a:rPr lang="tr-TR" dirty="0" smtClean="0"/>
              <a:t>de uymalıdır. </a:t>
            </a:r>
          </a:p>
          <a:p>
            <a:pPr algn="just"/>
            <a:r>
              <a:rPr lang="tr-TR" dirty="0" smtClean="0"/>
              <a:t>Nesnellik ilkesi kent </a:t>
            </a:r>
            <a:r>
              <a:rPr lang="tr-TR" dirty="0"/>
              <a:t>planlarının herkese eşit ve adaletli bir biçimde uygulanması anlamını içerir. Böyle bir uygulamanın olabilmesi için planın bu ilkeler ışığında hazırlanması </a:t>
            </a:r>
            <a:r>
              <a:rPr lang="tr-TR" dirty="0" smtClean="0"/>
              <a:t>gereklidir</a:t>
            </a:r>
            <a:r>
              <a:rPr lang="tr-TR" dirty="0"/>
              <a:t>. Planların öznel bir nitelik kazanmaması için </a:t>
            </a:r>
            <a:r>
              <a:rPr lang="tr-TR" dirty="0" smtClean="0"/>
              <a:t>plan </a:t>
            </a:r>
            <a:r>
              <a:rPr lang="tr-TR" dirty="0"/>
              <a:t>belli kişi ve </a:t>
            </a:r>
            <a:r>
              <a:rPr lang="tr-TR" dirty="0" smtClean="0"/>
              <a:t>zümreleri diğerlerine </a:t>
            </a:r>
            <a:r>
              <a:rPr lang="tr-TR" dirty="0"/>
              <a:t>karşı koruyucu ve çıkarlarını gözetici olmamalıdır. Bu gibi durumların ortaya çıktığı görülürse ilgili bireyler ve tüzel kişiler yargı yollarına başvurabilmelidir. Nesnellik ancak bu şekilde korunabilir.   </a:t>
            </a:r>
          </a:p>
          <a:p>
            <a:pPr algn="just"/>
            <a:endParaRPr lang="tr-TR" dirty="0"/>
          </a:p>
        </p:txBody>
      </p:sp>
    </p:spTree>
    <p:extLst>
      <p:ext uri="{BB962C8B-B14F-4D97-AF65-F5344CB8AC3E}">
        <p14:creationId xmlns:p14="http://schemas.microsoft.com/office/powerpoint/2010/main" val="587726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Açıklık (Saydamlık) İlkesi</a:t>
            </a:r>
            <a:endParaRPr lang="tr-TR" dirty="0"/>
          </a:p>
        </p:txBody>
      </p:sp>
      <p:sp>
        <p:nvSpPr>
          <p:cNvPr id="3" name="İçerik Yer Tutucusu 2"/>
          <p:cNvSpPr>
            <a:spLocks noGrp="1"/>
          </p:cNvSpPr>
          <p:nvPr>
            <p:ph idx="1"/>
          </p:nvPr>
        </p:nvSpPr>
        <p:spPr/>
        <p:txBody>
          <a:bodyPr>
            <a:normAutofit/>
          </a:bodyPr>
          <a:lstStyle/>
          <a:p>
            <a:pPr algn="just"/>
            <a:r>
              <a:rPr lang="tr-TR" dirty="0" smtClean="0"/>
              <a:t>Eğer </a:t>
            </a:r>
            <a:r>
              <a:rPr lang="tr-TR" dirty="0"/>
              <a:t>bir plan herkes tarafından uyulması zorunluluğu getirilmişse ki ilkesel olarak öyle olmalıdır, bu durumda planların herkes tarafından bilinmesi gerekir. Bu da kent planlarının açıklığı yoluyla sağlanabilir. Teorik olarak kent planlarının açıklığı plan hazırlama aşamasında halkın katkısını alarak sağlanabilir. Ayrıca onaylanıp kesinleşmiş bir kent planının belediyelerde herkesin görebileceği yerlerde belli sürelerle asarak sağlanabilir. </a:t>
            </a:r>
            <a:r>
              <a:rPr lang="tr-TR" dirty="0" smtClean="0"/>
              <a:t>Ayrıca </a:t>
            </a:r>
            <a:r>
              <a:rPr lang="tr-TR" dirty="0"/>
              <a:t>İmar Yasası'nda imar planlarının "aleni" olduğu belirtilmiştir. Bu aleniyeti(açıklığı) sağlamak ilgili idarelerin görevidir. </a:t>
            </a:r>
          </a:p>
        </p:txBody>
      </p:sp>
    </p:spTree>
    <p:extLst>
      <p:ext uri="{BB962C8B-B14F-4D97-AF65-F5344CB8AC3E}">
        <p14:creationId xmlns:p14="http://schemas.microsoft.com/office/powerpoint/2010/main" val="4086594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Esneklik İlkesi</a:t>
            </a:r>
            <a:endParaRPr lang="tr-TR" dirty="0"/>
          </a:p>
        </p:txBody>
      </p:sp>
      <p:sp>
        <p:nvSpPr>
          <p:cNvPr id="3" name="İçerik Yer Tutucusu 2"/>
          <p:cNvSpPr>
            <a:spLocks noGrp="1"/>
          </p:cNvSpPr>
          <p:nvPr>
            <p:ph idx="1"/>
          </p:nvPr>
        </p:nvSpPr>
        <p:spPr/>
        <p:txBody>
          <a:bodyPr>
            <a:normAutofit/>
          </a:bodyPr>
          <a:lstStyle/>
          <a:p>
            <a:pPr algn="just"/>
            <a:r>
              <a:rPr lang="tr-TR" dirty="0" smtClean="0"/>
              <a:t>İlkesel </a:t>
            </a:r>
            <a:r>
              <a:rPr lang="tr-TR" dirty="0"/>
              <a:t>olarak kent planları yerel yönetim birimlerinin yetkili organlarınca bir kez benimsendiğinde artık çok önemli nedenler olmadıkça değiştirilmemelidir. Bu nedenle imar planlarında değişiklik yapılması güç koşullara bağlanılması söz konusudur. Aksi halde plan değişiklikleriyle planların yozlaştırılmasının önüne geçilemez. Ancak hızlı bir toplumsal değişme ekseninde yer alan kentlerde değişim planların da bu yeni koşullara uydurulması arayışını ortaya çıkarmaktadır. Esneklik ilkesi imar planlarında bu kapsamda değişiklik yapılmasını öngören bir ilkedir</a:t>
            </a:r>
            <a:r>
              <a:rPr lang="tr-TR" dirty="0" smtClean="0"/>
              <a:t>.</a:t>
            </a:r>
            <a:endParaRPr lang="tr-TR" dirty="0"/>
          </a:p>
        </p:txBody>
      </p:sp>
    </p:spTree>
    <p:extLst>
      <p:ext uri="{BB962C8B-B14F-4D97-AF65-F5344CB8AC3E}">
        <p14:creationId xmlns:p14="http://schemas.microsoft.com/office/powerpoint/2010/main" val="174397806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429</Words>
  <Application>Microsoft Office PowerPoint</Application>
  <PresentationFormat>Geniş ekran</PresentationFormat>
  <Paragraphs>22</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Kent Planlarının Nitelikleri ve İlkeleri </vt:lpstr>
      <vt:lpstr>Genellik İlkesi</vt:lpstr>
      <vt:lpstr>Geniş Kapsamlılık İlkesi ve Uzun Süreli Olma İlkesi</vt:lpstr>
      <vt:lpstr>Zorunluluk İlkesi ve Nesnellik İlkesi</vt:lpstr>
      <vt:lpstr>Açıklık (Saydamlık) İlkesi</vt:lpstr>
      <vt:lpstr>Esneklik İlkesi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Planlarının Nitelikleri ve İlkeleri </dc:title>
  <dc:creator>Windows User</dc:creator>
  <cp:lastModifiedBy>Windows User</cp:lastModifiedBy>
  <cp:revision>9</cp:revision>
  <dcterms:created xsi:type="dcterms:W3CDTF">2018-01-20T17:15:21Z</dcterms:created>
  <dcterms:modified xsi:type="dcterms:W3CDTF">2018-01-23T18:34:37Z</dcterms:modified>
</cp:coreProperties>
</file>