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6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074C0-265C-4188-A48E-AD2248B7BAC7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86B2F-B671-497E-AD6A-EF49A4F292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2458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074C0-265C-4188-A48E-AD2248B7BAC7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86B2F-B671-497E-AD6A-EF49A4F292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9703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074C0-265C-4188-A48E-AD2248B7BAC7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86B2F-B671-497E-AD6A-EF49A4F292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01609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Başlık,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534585" y="214314"/>
            <a:ext cx="10390716" cy="146208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Küçük Resim Yer Tutucusu"/>
          <p:cNvSpPr>
            <a:spLocks noGrp="1"/>
          </p:cNvSpPr>
          <p:nvPr>
            <p:ph type="clipArt" sz="half" idx="2"/>
          </p:nvPr>
        </p:nvSpPr>
        <p:spPr>
          <a:xfrm>
            <a:off x="6860117" y="2017713"/>
            <a:ext cx="5080000" cy="4114800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1549400" y="6243638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876800" y="6243638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9389533" y="6243638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A17012-3F50-4F67-A24F-7BCA13D4593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6735405"/>
      </p:ext>
    </p:extLst>
  </p:cSld>
  <p:clrMapOvr>
    <a:masterClrMapping/>
  </p:clrMapOvr>
  <p:transition spd="med">
    <p:push dir="r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534585" y="214314"/>
            <a:ext cx="10390716" cy="146208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860117" y="2017713"/>
            <a:ext cx="508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1549400" y="6243638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876800" y="6243638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9389533" y="6243638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0E91DB-B2B0-4D36-AD40-3B89A38D660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4675596"/>
      </p:ext>
    </p:extLst>
  </p:cSld>
  <p:clrMapOvr>
    <a:masterClrMapping/>
  </p:clrMapOvr>
  <p:transition spd="med">
    <p:push dir="r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074C0-265C-4188-A48E-AD2248B7BAC7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86B2F-B671-497E-AD6A-EF49A4F292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32256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074C0-265C-4188-A48E-AD2248B7BAC7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86B2F-B671-497E-AD6A-EF49A4F292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59485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074C0-265C-4188-A48E-AD2248B7BAC7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86B2F-B671-497E-AD6A-EF49A4F292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0786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074C0-265C-4188-A48E-AD2248B7BAC7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86B2F-B671-497E-AD6A-EF49A4F292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36122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074C0-265C-4188-A48E-AD2248B7BAC7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86B2F-B671-497E-AD6A-EF49A4F292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96093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074C0-265C-4188-A48E-AD2248B7BAC7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86B2F-B671-497E-AD6A-EF49A4F292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0156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074C0-265C-4188-A48E-AD2248B7BAC7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86B2F-B671-497E-AD6A-EF49A4F292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13395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074C0-265C-4188-A48E-AD2248B7BAC7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86B2F-B671-497E-AD6A-EF49A4F292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84546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074C0-265C-4188-A48E-AD2248B7BAC7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86B2F-B671-497E-AD6A-EF49A4F292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34396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074C0-265C-4188-A48E-AD2248B7BAC7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86B2F-B671-497E-AD6A-EF49A4F292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35773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074C0-265C-4188-A48E-AD2248B7BAC7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86B2F-B671-497E-AD6A-EF49A4F292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867605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074C0-265C-4188-A48E-AD2248B7BAC7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86B2F-B671-497E-AD6A-EF49A4F292EC}" type="slidenum">
              <a:rPr lang="tr-TR" smtClean="0"/>
              <a:t>‹#›</a:t>
            </a:fld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581786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074C0-265C-4188-A48E-AD2248B7BAC7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86B2F-B671-497E-AD6A-EF49A4F292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331258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074C0-265C-4188-A48E-AD2248B7BAC7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86B2F-B671-497E-AD6A-EF49A4F292EC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655125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074C0-265C-4188-A48E-AD2248B7BAC7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86B2F-B671-497E-AD6A-EF49A4F292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09972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074C0-265C-4188-A48E-AD2248B7BAC7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86B2F-B671-497E-AD6A-EF49A4F292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07715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074C0-265C-4188-A48E-AD2248B7BAC7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86B2F-B671-497E-AD6A-EF49A4F292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5176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074C0-265C-4188-A48E-AD2248B7BAC7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86B2F-B671-497E-AD6A-EF49A4F292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93915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Başlık, Metin ve Küçü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534585" y="214314"/>
            <a:ext cx="10390716" cy="146208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Küçük Resim Yer Tutucusu"/>
          <p:cNvSpPr>
            <a:spLocks noGrp="1"/>
          </p:cNvSpPr>
          <p:nvPr>
            <p:ph type="clipArt" sz="half" idx="2"/>
          </p:nvPr>
        </p:nvSpPr>
        <p:spPr>
          <a:xfrm>
            <a:off x="6860117" y="2017713"/>
            <a:ext cx="5080000" cy="4114800"/>
          </a:xfrm>
        </p:spPr>
        <p:txBody>
          <a:bodyPr/>
          <a:lstStyle/>
          <a:p>
            <a:pPr lvl="0"/>
            <a:endParaRPr lang="tr-TR" noProof="0" smtClean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1549400" y="6243638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876800" y="6243638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9389533" y="6243638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A17012-3F50-4F67-A24F-7BCA13D4593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8015803"/>
      </p:ext>
    </p:extLst>
  </p:cSld>
  <p:clrMapOvr>
    <a:masterClrMapping/>
  </p:clrMapOvr>
  <p:transition spd="med">
    <p:push dir="r"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534585" y="214314"/>
            <a:ext cx="10390716" cy="146208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860117" y="2017713"/>
            <a:ext cx="5080000" cy="4114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1549400" y="6243638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876800" y="6243638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9389533" y="6243638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0E91DB-B2B0-4D36-AD40-3B89A38D660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4215241"/>
      </p:ext>
    </p:extLst>
  </p:cSld>
  <p:clrMapOvr>
    <a:masterClrMapping/>
  </p:clrMapOvr>
  <p:transition spd="med">
    <p:push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074C0-265C-4188-A48E-AD2248B7BAC7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86B2F-B671-497E-AD6A-EF49A4F292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7348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074C0-265C-4188-A48E-AD2248B7BAC7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86B2F-B671-497E-AD6A-EF49A4F292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39841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074C0-265C-4188-A48E-AD2248B7BAC7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86B2F-B671-497E-AD6A-EF49A4F292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1007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074C0-265C-4188-A48E-AD2248B7BAC7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86B2F-B671-497E-AD6A-EF49A4F292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0468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074C0-265C-4188-A48E-AD2248B7BAC7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86B2F-B671-497E-AD6A-EF49A4F292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3701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074C0-265C-4188-A48E-AD2248B7BAC7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86B2F-B671-497E-AD6A-EF49A4F292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17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23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074C0-265C-4188-A48E-AD2248B7BAC7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B86B2F-B671-497E-AD6A-EF49A4F292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5892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074C0-265C-4188-A48E-AD2248B7BAC7}" type="datetimeFigureOut">
              <a:rPr lang="tr-TR" smtClean="0"/>
              <a:t>7.5.2019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8B86B2F-B671-497E-AD6A-EF49A4F292E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0917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  <p:sldLayoutId id="2147483692" r:id="rId16"/>
    <p:sldLayoutId id="2147483693" r:id="rId17"/>
    <p:sldLayoutId id="2147483694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30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3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98355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Başlık"/>
          <p:cNvSpPr>
            <a:spLocks noGrp="1"/>
          </p:cNvSpPr>
          <p:nvPr>
            <p:ph type="title"/>
          </p:nvPr>
        </p:nvSpPr>
        <p:spPr>
          <a:xfrm>
            <a:off x="3124201" y="846138"/>
            <a:ext cx="7343775" cy="584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mtClean="0"/>
              <a:t>Bilgisayarın Gelişimi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744788" y="1801814"/>
            <a:ext cx="7656512" cy="3902075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smtClean="0"/>
              <a:t>Bilgisayarların gelişimi: </a:t>
            </a:r>
          </a:p>
          <a:p>
            <a:pPr lvl="1" eaLnBrk="1" hangingPunct="1">
              <a:defRPr/>
            </a:pPr>
            <a:r>
              <a:rPr lang="tr-TR" dirty="0" smtClean="0">
                <a:ea typeface="+mn-ea"/>
                <a:cs typeface="+mn-cs"/>
              </a:rPr>
              <a:t>Mekanik Bilgisayarlar</a:t>
            </a:r>
          </a:p>
          <a:p>
            <a:pPr lvl="1" eaLnBrk="1" hangingPunct="1">
              <a:defRPr/>
            </a:pPr>
            <a:r>
              <a:rPr lang="tr-TR" dirty="0" smtClean="0">
                <a:ea typeface="+mn-ea"/>
                <a:cs typeface="+mn-cs"/>
              </a:rPr>
              <a:t>Elektromekanik Bilgisayarlar</a:t>
            </a:r>
          </a:p>
          <a:p>
            <a:pPr lvl="1" eaLnBrk="1" hangingPunct="1">
              <a:defRPr/>
            </a:pPr>
            <a:r>
              <a:rPr lang="tr-TR" dirty="0" smtClean="0">
                <a:ea typeface="+mn-ea"/>
                <a:cs typeface="+mn-cs"/>
              </a:rPr>
              <a:t>Elektronik Bilgisayarlar</a:t>
            </a:r>
          </a:p>
          <a:p>
            <a:pPr lvl="2" eaLnBrk="1" hangingPunct="1">
              <a:defRPr/>
            </a:pPr>
            <a:r>
              <a:rPr lang="tr-TR" dirty="0" smtClean="0">
                <a:ea typeface="+mn-ea"/>
                <a:cs typeface="+mn-cs"/>
              </a:rPr>
              <a:t>Birinci Kuşak (1942—1956)</a:t>
            </a:r>
          </a:p>
          <a:p>
            <a:pPr lvl="2" eaLnBrk="1" hangingPunct="1">
              <a:defRPr/>
            </a:pPr>
            <a:r>
              <a:rPr lang="tr-TR" dirty="0" smtClean="0">
                <a:ea typeface="+mn-ea"/>
                <a:cs typeface="+mn-cs"/>
              </a:rPr>
              <a:t>İkinci Kuşak (1956—1963)</a:t>
            </a:r>
          </a:p>
          <a:p>
            <a:pPr lvl="2" eaLnBrk="1" hangingPunct="1">
              <a:defRPr/>
            </a:pPr>
            <a:r>
              <a:rPr lang="tr-TR" dirty="0" smtClean="0">
                <a:ea typeface="+mn-ea"/>
                <a:cs typeface="+mn-cs"/>
              </a:rPr>
              <a:t>Üçüncü Kuşak (1964—1971)</a:t>
            </a:r>
          </a:p>
          <a:p>
            <a:pPr lvl="2" eaLnBrk="1" hangingPunct="1">
              <a:defRPr/>
            </a:pPr>
            <a:r>
              <a:rPr lang="tr-TR" dirty="0" smtClean="0">
                <a:ea typeface="+mn-ea"/>
                <a:cs typeface="+mn-cs"/>
              </a:rPr>
              <a:t>Dördüncü ve Beşinci Kuşak (1971— …)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tr-TR" dirty="0" smtClean="0"/>
          </a:p>
          <a:p>
            <a:pPr eaLnBrk="1" hangingPunct="1">
              <a:buFont typeface="Wingdings" pitchFamily="2" charset="2"/>
              <a:buNone/>
              <a:defRPr/>
            </a:pPr>
            <a:endParaRPr lang="tr-TR" dirty="0" smtClean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AF97F71-4A8B-44E8-87BD-F7D601665457}" type="slidenum">
              <a:rPr lang="tr-TR"/>
              <a:pPr>
                <a:defRPr/>
              </a:pPr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87799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2674939" y="908050"/>
            <a:ext cx="7793037" cy="58578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mtClean="0"/>
              <a:t>Abaküs</a:t>
            </a:r>
          </a:p>
        </p:txBody>
      </p:sp>
      <p:graphicFrame>
        <p:nvGraphicFramePr>
          <p:cNvPr id="1026" name="Object 2"/>
          <p:cNvGraphicFramePr>
            <a:graphicFrameLocks noGrp="1" noChangeAspect="1"/>
          </p:cNvGraphicFramePr>
          <p:nvPr>
            <p:ph type="clipArt" sz="half" idx="2"/>
          </p:nvPr>
        </p:nvGraphicFramePr>
        <p:xfrm>
          <a:off x="2065338" y="2205038"/>
          <a:ext cx="3078162" cy="1839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Clip" r:id="rId3" imgW="5561905" imgH="3323810" progId="MS_ClipArt_Gallery.2">
                  <p:embed/>
                </p:oleObj>
              </mc:Choice>
              <mc:Fallback>
                <p:oleObj name="Clip" r:id="rId3" imgW="5561905" imgH="3323810" progId="MS_ClipArt_Gallery.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5338" y="2205038"/>
                        <a:ext cx="3078162" cy="1839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Dikdörtgen 1"/>
          <p:cNvSpPr/>
          <p:nvPr/>
        </p:nvSpPr>
        <p:spPr>
          <a:xfrm>
            <a:off x="5519936" y="2348881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/>
            <a:r>
              <a:rPr lang="tr-TR" dirty="0"/>
              <a:t>M.Ö 1000, 4000 ya da 2600 yıllarında Çinliler tarafından kullanıldığı kabul edilmiştir. </a:t>
            </a:r>
          </a:p>
        </p:txBody>
      </p:sp>
      <p:sp>
        <p:nvSpPr>
          <p:cNvPr id="3" name="Dikdörtgen 2"/>
          <p:cNvSpPr/>
          <p:nvPr/>
        </p:nvSpPr>
        <p:spPr>
          <a:xfrm>
            <a:off x="5519936" y="4369243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/>
            <a:r>
              <a:rPr lang="tr-TR" dirty="0"/>
              <a:t>Bilişim teknolojisinin demode olmayan ve günümüzde hala kullanılan ilk örneklerindendir.</a:t>
            </a:r>
          </a:p>
        </p:txBody>
      </p:sp>
    </p:spTree>
    <p:extLst>
      <p:ext uri="{BB962C8B-B14F-4D97-AF65-F5344CB8AC3E}">
        <p14:creationId xmlns:p14="http://schemas.microsoft.com/office/powerpoint/2010/main" val="2983695364"/>
      </p:ext>
    </p:extLst>
  </p:cSld>
  <p:clrMapOvr>
    <a:masterClrMapping/>
  </p:clrMapOvr>
  <p:transition spd="med">
    <p:push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Sürgülü Cetvel</a:t>
            </a:r>
          </a:p>
        </p:txBody>
      </p:sp>
      <p:pic>
        <p:nvPicPr>
          <p:cNvPr id="20485" name="Picture 5" descr="slide rule-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991544" y="2204864"/>
            <a:ext cx="3868156" cy="1054298"/>
          </a:xfrm>
          <a:noFill/>
        </p:spPr>
      </p:pic>
      <p:sp>
        <p:nvSpPr>
          <p:cNvPr id="2" name="İçerik Yer Tutucusu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Dikdörtgen 2"/>
          <p:cNvSpPr/>
          <p:nvPr/>
        </p:nvSpPr>
        <p:spPr>
          <a:xfrm>
            <a:off x="6106925" y="2187249"/>
            <a:ext cx="4572000" cy="590931"/>
          </a:xfrm>
          <a:prstGeom prst="rect">
            <a:avLst/>
          </a:prstGeom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</a:pPr>
            <a:r>
              <a:rPr lang="tr-TR" dirty="0"/>
              <a:t>1621 yılında rahip ve matematikçi William </a:t>
            </a:r>
            <a:r>
              <a:rPr lang="tr-TR" dirty="0" err="1"/>
              <a:t>Oughtred</a:t>
            </a:r>
            <a:r>
              <a:rPr lang="tr-TR" dirty="0"/>
              <a:t> tarafından icat edilmiştir. </a:t>
            </a:r>
          </a:p>
        </p:txBody>
      </p:sp>
      <p:sp>
        <p:nvSpPr>
          <p:cNvPr id="4" name="Dikdörtgen 3"/>
          <p:cNvSpPr/>
          <p:nvPr/>
        </p:nvSpPr>
        <p:spPr>
          <a:xfrm>
            <a:off x="2351584" y="4653137"/>
            <a:ext cx="76328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Sağa sola hareket ettirdikçe sabit bir büyüklükten çıkarma ve ekleme yapılabiliyordu</a:t>
            </a:r>
          </a:p>
        </p:txBody>
      </p:sp>
    </p:spTree>
    <p:extLst>
      <p:ext uri="{BB962C8B-B14F-4D97-AF65-F5344CB8AC3E}">
        <p14:creationId xmlns:p14="http://schemas.microsoft.com/office/powerpoint/2010/main" val="1266961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Pascalline</a:t>
            </a:r>
          </a:p>
        </p:txBody>
      </p:sp>
      <p:pic>
        <p:nvPicPr>
          <p:cNvPr id="25605" name="Picture 5" descr="pascaline_open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03512" y="2204865"/>
            <a:ext cx="2485982" cy="1622103"/>
          </a:xfrm>
          <a:noFill/>
        </p:spPr>
      </p:pic>
      <p:sp>
        <p:nvSpPr>
          <p:cNvPr id="2" name="İçerik Yer Tutucusu 1"/>
          <p:cNvSpPr>
            <a:spLocks noGrp="1"/>
          </p:cNvSpPr>
          <p:nvPr>
            <p:ph sz="half" idx="2"/>
          </p:nvPr>
        </p:nvSpPr>
        <p:spPr>
          <a:xfrm>
            <a:off x="6648450" y="1801813"/>
            <a:ext cx="3752850" cy="388414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dirty="0"/>
              <a:t>1642 yılında </a:t>
            </a:r>
            <a:r>
              <a:rPr lang="tr-TR" dirty="0" err="1"/>
              <a:t>Pascalline</a:t>
            </a:r>
            <a:r>
              <a:rPr lang="tr-TR" dirty="0"/>
              <a:t> adli hesap makinesini icat etmiştir. </a:t>
            </a:r>
          </a:p>
          <a:p>
            <a:pPr eaLnBrk="1" hangingPunct="1">
              <a:lnSpc>
                <a:spcPct val="90000"/>
              </a:lnSpc>
            </a:pPr>
            <a:endParaRPr lang="tr-TR" dirty="0"/>
          </a:p>
          <a:p>
            <a:pPr eaLnBrk="1" hangingPunct="1">
              <a:lnSpc>
                <a:spcPct val="90000"/>
              </a:lnSpc>
            </a:pPr>
            <a:r>
              <a:rPr lang="tr-TR" dirty="0"/>
              <a:t>toplama ve çıkarma işlemleri (elde ve ödünç alma)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956800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Leibniz Çarkı</a:t>
            </a:r>
          </a:p>
        </p:txBody>
      </p:sp>
      <p:pic>
        <p:nvPicPr>
          <p:cNvPr id="29706" name="Picture 10" descr="leibrech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063552" y="2418121"/>
            <a:ext cx="2740304" cy="1295847"/>
          </a:xfrm>
          <a:noFill/>
        </p:spPr>
      </p:pic>
      <p:sp>
        <p:nvSpPr>
          <p:cNvPr id="2" name="İçerik Yer Tutucusu 1"/>
          <p:cNvSpPr>
            <a:spLocks noGrp="1"/>
          </p:cNvSpPr>
          <p:nvPr>
            <p:ph sz="half" idx="2"/>
          </p:nvPr>
        </p:nvSpPr>
        <p:spPr>
          <a:xfrm>
            <a:off x="6648450" y="1801813"/>
            <a:ext cx="3752850" cy="3625608"/>
          </a:xfrm>
        </p:spPr>
        <p:txBody>
          <a:bodyPr/>
          <a:lstStyle/>
          <a:p>
            <a:r>
              <a:rPr lang="tr-TR" dirty="0"/>
              <a:t>Bu aygıt; toplama ve çıkarma işlemlerinin yani sıra bölme, çarpma ve karekök alma işlemlerini de yapabiliyordu.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68501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Dokuma Tezgahı </a:t>
            </a:r>
          </a:p>
        </p:txBody>
      </p:sp>
      <p:pic>
        <p:nvPicPr>
          <p:cNvPr id="33797" name="Picture 5" descr="jacquard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919537" y="2132856"/>
            <a:ext cx="2750871" cy="2617912"/>
          </a:xfrm>
          <a:noFill/>
        </p:spPr>
      </p:pic>
      <p:sp>
        <p:nvSpPr>
          <p:cNvPr id="2" name="İçerik Yer Tutucusu 1"/>
          <p:cNvSpPr>
            <a:spLocks noGrp="1"/>
          </p:cNvSpPr>
          <p:nvPr>
            <p:ph sz="half" idx="2"/>
          </p:nvPr>
        </p:nvSpPr>
        <p:spPr>
          <a:xfrm>
            <a:off x="6648450" y="1801813"/>
            <a:ext cx="3752850" cy="3625608"/>
          </a:xfrm>
        </p:spPr>
        <p:txBody>
          <a:bodyPr/>
          <a:lstStyle/>
          <a:p>
            <a:r>
              <a:rPr lang="tr-TR" dirty="0" smtClean="0"/>
              <a:t>Dokuma </a:t>
            </a:r>
            <a:r>
              <a:rPr lang="tr-TR" dirty="0"/>
              <a:t>tezgahlarında desenlerin kontrolünün delikli kartlar yardımıyla düzenlemeyi başarmıştır.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05042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674939" y="44450"/>
            <a:ext cx="7793037" cy="1462088"/>
          </a:xfrm>
        </p:spPr>
        <p:txBody>
          <a:bodyPr/>
          <a:lstStyle/>
          <a:p>
            <a:pPr eaLnBrk="1" hangingPunct="1"/>
            <a:r>
              <a:rPr lang="tr-TR" smtClean="0"/>
              <a:t>FARK MAKINASI 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92313" y="2276475"/>
            <a:ext cx="5543550" cy="4114800"/>
          </a:xfrm>
        </p:spPr>
        <p:txBody>
          <a:bodyPr/>
          <a:lstStyle/>
          <a:p>
            <a:pPr eaLnBrk="1" hangingPunct="1"/>
            <a:r>
              <a:rPr lang="tr-TR" dirty="0"/>
              <a:t>Charles </a:t>
            </a:r>
            <a:r>
              <a:rPr lang="tr-TR" dirty="0" err="1"/>
              <a:t>Babbage</a:t>
            </a:r>
            <a:r>
              <a:rPr lang="tr-TR" dirty="0"/>
              <a:t>  Fark Makinesini 1830 yılında icat etti.</a:t>
            </a:r>
          </a:p>
          <a:p>
            <a:pPr eaLnBrk="1" hangingPunct="1"/>
            <a:endParaRPr lang="tr-TR" dirty="0"/>
          </a:p>
        </p:txBody>
      </p:sp>
      <p:pic>
        <p:nvPicPr>
          <p:cNvPr id="33796" name="Picture 8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752184" y="2420888"/>
            <a:ext cx="2376438" cy="2376438"/>
          </a:xfrm>
          <a:noFill/>
        </p:spPr>
      </p:pic>
    </p:spTree>
    <p:extLst>
      <p:ext uri="{BB962C8B-B14F-4D97-AF65-F5344CB8AC3E}">
        <p14:creationId xmlns:p14="http://schemas.microsoft.com/office/powerpoint/2010/main" val="3298570390"/>
      </p:ext>
    </p:extLst>
  </p:cSld>
  <p:clrMapOvr>
    <a:masterClrMapping/>
  </p:clrMapOvr>
  <p:transition spd="med">
    <p:push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1 Başlık"/>
          <p:cNvSpPr>
            <a:spLocks noGrp="1"/>
          </p:cNvSpPr>
          <p:nvPr>
            <p:ph type="title"/>
          </p:nvPr>
        </p:nvSpPr>
        <p:spPr>
          <a:xfrm>
            <a:off x="2855914" y="850900"/>
            <a:ext cx="7343775" cy="5794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mtClean="0"/>
              <a:t>Daktilo</a:t>
            </a:r>
          </a:p>
        </p:txBody>
      </p:sp>
      <p:sp>
        <p:nvSpPr>
          <p:cNvPr id="38915" name="2 İçerik Yer Tutucusu"/>
          <p:cNvSpPr>
            <a:spLocks noGrp="1"/>
          </p:cNvSpPr>
          <p:nvPr>
            <p:ph idx="1"/>
          </p:nvPr>
        </p:nvSpPr>
        <p:spPr>
          <a:xfrm>
            <a:off x="2744788" y="1801814"/>
            <a:ext cx="7656512" cy="1176337"/>
          </a:xfrm>
        </p:spPr>
        <p:txBody>
          <a:bodyPr/>
          <a:lstStyle/>
          <a:p>
            <a:pPr eaLnBrk="1" hangingPunct="1"/>
            <a:r>
              <a:rPr lang="tr-TR" b="1" smtClean="0"/>
              <a:t>Daktilo:</a:t>
            </a:r>
            <a:r>
              <a:rPr lang="tr-TR" smtClean="0"/>
              <a:t> 1867 Yılında Christpher Sholes bilgisayar klavyesinin atası olan daktiloyu geliştirmiştir. </a:t>
            </a:r>
          </a:p>
          <a:p>
            <a:pPr eaLnBrk="1" hangingPunct="1"/>
            <a:endParaRPr lang="tr-TR" smtClean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98ADF9-2A54-4171-973E-C07EEB972233}" type="slidenum">
              <a:rPr lang="tr-TR"/>
              <a:pPr>
                <a:defRPr/>
              </a:pPr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43695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1 Başlık"/>
          <p:cNvSpPr>
            <a:spLocks noGrp="1"/>
          </p:cNvSpPr>
          <p:nvPr>
            <p:ph type="title"/>
          </p:nvPr>
        </p:nvSpPr>
        <p:spPr>
          <a:xfrm>
            <a:off x="2855914" y="846138"/>
            <a:ext cx="7343775" cy="584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mtClean="0"/>
              <a:t>Elektronik Bilgisayarlar </a:t>
            </a:r>
          </a:p>
        </p:txBody>
      </p:sp>
      <p:sp>
        <p:nvSpPr>
          <p:cNvPr id="43011" name="2 İçerik Yer Tutucusu"/>
          <p:cNvSpPr>
            <a:spLocks noGrp="1"/>
          </p:cNvSpPr>
          <p:nvPr>
            <p:ph idx="1"/>
          </p:nvPr>
        </p:nvSpPr>
        <p:spPr>
          <a:xfrm>
            <a:off x="2744788" y="1801813"/>
            <a:ext cx="7656512" cy="2936188"/>
          </a:xfrm>
        </p:spPr>
        <p:txBody>
          <a:bodyPr/>
          <a:lstStyle/>
          <a:p>
            <a:pPr eaLnBrk="1" hangingPunct="1"/>
            <a:endParaRPr lang="tr-TR" dirty="0" smtClean="0"/>
          </a:p>
          <a:p>
            <a:pPr eaLnBrk="1" hangingPunct="1"/>
            <a:r>
              <a:rPr lang="tr-TR" dirty="0" smtClean="0"/>
              <a:t> Mark I donanma için topçu tabloları oluşturan bir elektronik hesap makinasıydı.  </a:t>
            </a:r>
            <a:endParaRPr lang="tr-TR" dirty="0" smtClean="0"/>
          </a:p>
          <a:p>
            <a:pPr eaLnBrk="1" hangingPunct="1"/>
            <a:r>
              <a:rPr lang="tr-TR" sz="2000" dirty="0"/>
              <a:t>Mark </a:t>
            </a:r>
            <a:r>
              <a:rPr lang="tr-TR" sz="2000" dirty="0" err="1"/>
              <a:t>I’e</a:t>
            </a:r>
            <a:r>
              <a:rPr lang="tr-TR" sz="2000" dirty="0"/>
              <a:t> bilgiler delikli kartlarla veriliyor ve sonuçlar yine delikli kartlarla alınıyordu.  </a:t>
            </a:r>
          </a:p>
          <a:p>
            <a:pPr eaLnBrk="1" hangingPunct="1"/>
            <a:r>
              <a:rPr lang="tr-TR" sz="2000" dirty="0"/>
              <a:t>Mark – I saniyede 5 işlem yapabiliyordu. 18 m uzunluğunda ve 2,5 m yüksekliğinde idi.</a:t>
            </a:r>
            <a:endParaRPr lang="tr-TR" dirty="0" smtClean="0"/>
          </a:p>
          <a:p>
            <a:pPr eaLnBrk="1" hangingPunct="1"/>
            <a:endParaRPr lang="tr-TR" dirty="0" smtClean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76C8F6-58CD-4009-89FA-530E0B32F685}" type="slidenum">
              <a:rPr lang="tr-TR"/>
              <a:pPr>
                <a:defRPr/>
              </a:pPr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30164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1 Başlık"/>
          <p:cNvSpPr>
            <a:spLocks noGrp="1"/>
          </p:cNvSpPr>
          <p:nvPr>
            <p:ph type="title"/>
          </p:nvPr>
        </p:nvSpPr>
        <p:spPr>
          <a:xfrm>
            <a:off x="2674939" y="908050"/>
            <a:ext cx="7793037" cy="585788"/>
          </a:xfrm>
        </p:spPr>
        <p:txBody>
          <a:bodyPr>
            <a:normAutofit fontScale="90000"/>
          </a:bodyPr>
          <a:lstStyle/>
          <a:p>
            <a:r>
              <a:rPr lang="tr-TR" smtClean="0"/>
              <a:t>Mark-1</a:t>
            </a:r>
          </a:p>
        </p:txBody>
      </p:sp>
      <p:sp>
        <p:nvSpPr>
          <p:cNvPr id="45059" name="2 Metin Yer Tutucusu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45060" name="3 İçerik Yer Tutucusu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2B6FA3-8A18-42F5-9262-34AA72A90D8E}" type="slidenum">
              <a:rPr lang="tr-TR" smtClean="0"/>
              <a:pPr>
                <a:defRPr/>
              </a:pPr>
              <a:t>19</a:t>
            </a:fld>
            <a:endParaRPr lang="tr-TR"/>
          </a:p>
        </p:txBody>
      </p:sp>
      <p:pic>
        <p:nvPicPr>
          <p:cNvPr id="45063" name="Picture 3" descr="C:\Belgelerim\Resimlerim\IBM-MarkI-ASCC-1944-1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2888" y="1817688"/>
            <a:ext cx="6546850" cy="504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89198371"/>
      </p:ext>
    </p:extLst>
  </p:cSld>
  <p:clrMapOvr>
    <a:masterClrMapping/>
  </p:clrMapOvr>
  <p:transition spd="med">
    <p:push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14600" y="1296988"/>
            <a:ext cx="7772400" cy="823912"/>
          </a:xfrm>
        </p:spPr>
        <p:txBody>
          <a:bodyPr>
            <a:normAutofit/>
          </a:bodyPr>
          <a:lstStyle/>
          <a:p>
            <a:pPr eaLnBrk="1" hangingPunct="1"/>
            <a:r>
              <a:rPr lang="tr-TR" sz="4800">
                <a:latin typeface="Tahoma" pitchFamily="34" charset="0"/>
              </a:rPr>
              <a:t>Bilgisayarın Tarihçesi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00400" y="5157193"/>
            <a:ext cx="6400800" cy="754063"/>
          </a:xfrm>
          <a:ln>
            <a:solidFill>
              <a:srgbClr val="800000"/>
            </a:solidFill>
          </a:ln>
        </p:spPr>
        <p:txBody>
          <a:bodyPr>
            <a:normAutofit/>
          </a:bodyPr>
          <a:lstStyle/>
          <a:p>
            <a:pPr>
              <a:spcBef>
                <a:spcPct val="0"/>
              </a:spcBef>
            </a:pPr>
            <a:r>
              <a:rPr lang="tr-TR" altLang="tr-TR" sz="1400" b="1" i="1" dirty="0"/>
              <a:t>Arş. Gör. Dr. Deniz ATAL</a:t>
            </a:r>
          </a:p>
          <a:p>
            <a:pPr>
              <a:spcBef>
                <a:spcPct val="0"/>
              </a:spcBef>
            </a:pPr>
            <a:r>
              <a:rPr lang="tr-TR" altLang="tr-TR" sz="1400" i="1" dirty="0"/>
              <a:t>Ankara Üniversitesi, Eğitim Bilimleri Fakültesi</a:t>
            </a:r>
            <a:br>
              <a:rPr lang="tr-TR" altLang="tr-TR" sz="1400" i="1" dirty="0"/>
            </a:br>
            <a:r>
              <a:rPr lang="tr-TR" altLang="tr-TR" sz="1400" i="1" dirty="0"/>
              <a:t>Bilgisayar ve Öğretim Teknolojileri Eğitimi Bölü</a:t>
            </a:r>
            <a:r>
              <a:rPr lang="tr-TR" altLang="tr-TR" sz="1500" i="1" dirty="0"/>
              <a:t>mü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3105320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ENIAC</a:t>
            </a:r>
          </a:p>
        </p:txBody>
      </p:sp>
      <p:pic>
        <p:nvPicPr>
          <p:cNvPr id="46083" name="Picture 5" descr="Untitled-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22663" y="1857375"/>
            <a:ext cx="5191125" cy="4000500"/>
          </a:xfrm>
          <a:noFill/>
        </p:spPr>
      </p:pic>
    </p:spTree>
    <p:extLst>
      <p:ext uri="{BB962C8B-B14F-4D97-AF65-F5344CB8AC3E}">
        <p14:creationId xmlns:p14="http://schemas.microsoft.com/office/powerpoint/2010/main" val="40875667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2674939" y="44450"/>
            <a:ext cx="7793037" cy="1462088"/>
          </a:xfrm>
        </p:spPr>
        <p:txBody>
          <a:bodyPr/>
          <a:lstStyle/>
          <a:p>
            <a:pPr eaLnBrk="1" hangingPunct="1"/>
            <a:r>
              <a:rPr lang="tr-TR" smtClean="0"/>
              <a:t>ENIAC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92314" y="2276476"/>
            <a:ext cx="8135937" cy="2714589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tr-TR" sz="2400" dirty="0"/>
              <a:t>1946 yılında Mark–I den kısa bir süre sonra ENIAC ( Elektronik </a:t>
            </a:r>
            <a:r>
              <a:rPr lang="tr-TR" sz="2400" dirty="0" err="1"/>
              <a:t>sayisal</a:t>
            </a:r>
            <a:r>
              <a:rPr lang="tr-TR" sz="2400" dirty="0"/>
              <a:t> </a:t>
            </a:r>
            <a:r>
              <a:rPr lang="tr-TR" sz="2400" dirty="0" err="1"/>
              <a:t>Hesaplayici</a:t>
            </a:r>
            <a:r>
              <a:rPr lang="tr-TR" sz="2400" dirty="0"/>
              <a:t> ve </a:t>
            </a:r>
            <a:r>
              <a:rPr lang="tr-TR" sz="2400" dirty="0" err="1"/>
              <a:t>Dogrulayici</a:t>
            </a:r>
            <a:r>
              <a:rPr lang="tr-TR" sz="2400" dirty="0"/>
              <a:t> ) isimli sayısal elektronik bilgisayar tamamlandı. </a:t>
            </a:r>
          </a:p>
          <a:p>
            <a:pPr eaLnBrk="1" hangingPunct="1">
              <a:lnSpc>
                <a:spcPct val="90000"/>
              </a:lnSpc>
            </a:pPr>
            <a:endParaRPr lang="tr-TR" sz="2400" dirty="0"/>
          </a:p>
          <a:p>
            <a:pPr eaLnBrk="1" hangingPunct="1">
              <a:lnSpc>
                <a:spcPct val="90000"/>
              </a:lnSpc>
            </a:pPr>
            <a:r>
              <a:rPr lang="tr-TR" sz="2400" dirty="0"/>
              <a:t>Saniyede 5000 toplama </a:t>
            </a:r>
            <a:r>
              <a:rPr lang="tr-TR" sz="2400" dirty="0" err="1"/>
              <a:t>islemi</a:t>
            </a:r>
            <a:r>
              <a:rPr lang="tr-TR" sz="2400" dirty="0"/>
              <a:t> yapabiliyordu. </a:t>
            </a:r>
          </a:p>
          <a:p>
            <a:pPr eaLnBrk="1" hangingPunct="1">
              <a:lnSpc>
                <a:spcPct val="90000"/>
              </a:lnSpc>
            </a:pPr>
            <a:endParaRPr lang="tr-TR" sz="2400" dirty="0"/>
          </a:p>
          <a:p>
            <a:pPr eaLnBrk="1" hangingPunct="1">
              <a:lnSpc>
                <a:spcPct val="90000"/>
              </a:lnSpc>
            </a:pPr>
            <a:r>
              <a:rPr lang="tr-TR" sz="2400" dirty="0"/>
              <a:t>Mark-I ‘den 1000 kat daha hızlıydı.</a:t>
            </a:r>
          </a:p>
        </p:txBody>
      </p:sp>
    </p:spTree>
    <p:extLst>
      <p:ext uri="{BB962C8B-B14F-4D97-AF65-F5344CB8AC3E}">
        <p14:creationId xmlns:p14="http://schemas.microsoft.com/office/powerpoint/2010/main" val="746254612"/>
      </p:ext>
    </p:extLst>
  </p:cSld>
  <p:clrMapOvr>
    <a:masterClrMapping/>
  </p:clrMapOvr>
  <p:transition spd="med">
    <p:push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2674939" y="44450"/>
            <a:ext cx="7793037" cy="1462088"/>
          </a:xfrm>
        </p:spPr>
        <p:txBody>
          <a:bodyPr/>
          <a:lstStyle/>
          <a:p>
            <a:pPr eaLnBrk="1" hangingPunct="1"/>
            <a:r>
              <a:rPr lang="tr-TR" smtClean="0"/>
              <a:t>UNIVAC I 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92314" y="2276476"/>
            <a:ext cx="8135937" cy="264072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sz="2400" dirty="0"/>
              <a:t>Ticari amaçlarla kullanılabilen ve seri halde üretimi yapılan ilk bilgisayar UNIVAC I oldu. </a:t>
            </a:r>
          </a:p>
          <a:p>
            <a:pPr eaLnBrk="1" hangingPunct="1">
              <a:lnSpc>
                <a:spcPct val="90000"/>
              </a:lnSpc>
            </a:pPr>
            <a:endParaRPr lang="tr-TR" sz="2400" dirty="0"/>
          </a:p>
          <a:p>
            <a:pPr eaLnBrk="1" hangingPunct="1">
              <a:lnSpc>
                <a:spcPct val="90000"/>
              </a:lnSpc>
            </a:pPr>
            <a:r>
              <a:rPr lang="tr-TR" sz="2400" dirty="0"/>
              <a:t>Bu bilgisayarın giriş-çıkış birimleri manyetik bant idi ve bir yazıcıya sahipti. </a:t>
            </a:r>
            <a:r>
              <a:rPr lang="tr-TR" sz="2400" dirty="0" err="1"/>
              <a:t>Univac</a:t>
            </a:r>
            <a:r>
              <a:rPr lang="tr-TR" sz="2400" dirty="0"/>
              <a:t> 1951 yılında </a:t>
            </a:r>
            <a:r>
              <a:rPr lang="tr-TR" sz="2400" dirty="0" err="1"/>
              <a:t>transistör</a:t>
            </a:r>
            <a:r>
              <a:rPr lang="tr-TR" sz="2400" dirty="0"/>
              <a:t> kullanılarak üretilen ilk bilgisayardır.</a:t>
            </a:r>
          </a:p>
          <a:p>
            <a:pPr eaLnBrk="1" hangingPunct="1">
              <a:lnSpc>
                <a:spcPct val="90000"/>
              </a:lnSpc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077363157"/>
      </p:ext>
    </p:extLst>
  </p:cSld>
  <p:clrMapOvr>
    <a:masterClrMapping/>
  </p:clrMapOvr>
  <p:transition spd="med">
    <p:push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49C73C-F608-4D93-A76B-1C21DEE66D66}" type="slidenum">
              <a:rPr lang="tr-TR" altLang="en-US" smtClean="0"/>
              <a:pPr>
                <a:defRPr/>
              </a:pPr>
              <a:t>23</a:t>
            </a:fld>
            <a:endParaRPr lang="tr-TR" altLang="en-US" smtClean="0"/>
          </a:p>
        </p:txBody>
      </p:sp>
      <p:pic>
        <p:nvPicPr>
          <p:cNvPr id="51203" name="Picture 2" descr="http://www.computermuseum.li/Testpage/UNIVAC-1-FullView-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3275" y="1196975"/>
            <a:ext cx="5467350" cy="422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04" name="Text Box 5"/>
          <p:cNvSpPr txBox="1">
            <a:spLocks noChangeArrowheads="1"/>
          </p:cNvSpPr>
          <p:nvPr/>
        </p:nvSpPr>
        <p:spPr bwMode="auto">
          <a:xfrm>
            <a:off x="3309939" y="5554664"/>
            <a:ext cx="55006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tr-TR" sz="2000">
                <a:latin typeface="Arial" charset="0"/>
              </a:rPr>
              <a:t>Universal Automatic Computer - UNIVAC-1</a:t>
            </a:r>
          </a:p>
        </p:txBody>
      </p:sp>
    </p:spTree>
    <p:extLst>
      <p:ext uri="{BB962C8B-B14F-4D97-AF65-F5344CB8AC3E}">
        <p14:creationId xmlns:p14="http://schemas.microsoft.com/office/powerpoint/2010/main" val="27850457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tr-TR" smtClean="0"/>
          </a:p>
        </p:txBody>
      </p:sp>
      <p:sp>
        <p:nvSpPr>
          <p:cNvPr id="63492" name="Rectangle 3"/>
          <p:cNvSpPr>
            <a:spLocks noGrp="1" noChangeArrowheads="1"/>
          </p:cNvSpPr>
          <p:nvPr>
            <p:ph idx="1"/>
          </p:nvPr>
        </p:nvSpPr>
        <p:spPr>
          <a:xfrm>
            <a:off x="2744788" y="1801813"/>
            <a:ext cx="7656512" cy="2646362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endParaRPr lang="tr-TR" smtClean="0"/>
          </a:p>
          <a:p>
            <a:pPr algn="ctr" eaLnBrk="1" hangingPunct="1">
              <a:buFont typeface="Wingdings" pitchFamily="2" charset="2"/>
              <a:buNone/>
            </a:pPr>
            <a:endParaRPr lang="tr-TR" smtClean="0"/>
          </a:p>
          <a:p>
            <a:pPr algn="ctr" eaLnBrk="1" hangingPunct="1">
              <a:buFont typeface="Wingdings" pitchFamily="2" charset="2"/>
              <a:buNone/>
            </a:pPr>
            <a:endParaRPr lang="tr-TR" smtClean="0"/>
          </a:p>
          <a:p>
            <a:pPr algn="ctr" eaLnBrk="1" hangingPunct="1">
              <a:buFont typeface="Wingdings" pitchFamily="2" charset="2"/>
              <a:buNone/>
            </a:pPr>
            <a:r>
              <a:rPr lang="tr-TR" sz="5400"/>
              <a:t>Teşekkürler…</a:t>
            </a:r>
          </a:p>
          <a:p>
            <a:pPr eaLnBrk="1" hangingPunct="1"/>
            <a:endParaRPr lang="tr-TR" smtClean="0"/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89DAC8-2998-45BA-BB70-AD63ABD66AE7}" type="slidenum">
              <a:rPr lang="tr-TR"/>
              <a:pPr>
                <a:defRPr/>
              </a:pPr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94692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Bilgisayar Nedir?</a:t>
            </a:r>
          </a:p>
        </p:txBody>
      </p:sp>
      <p:sp>
        <p:nvSpPr>
          <p:cNvPr id="10244" name="Rectangle 3"/>
          <p:cNvSpPr>
            <a:spLocks noGrp="1" noChangeArrowheads="1"/>
          </p:cNvSpPr>
          <p:nvPr>
            <p:ph idx="1"/>
          </p:nvPr>
        </p:nvSpPr>
        <p:spPr>
          <a:xfrm>
            <a:off x="2706688" y="2017713"/>
            <a:ext cx="7467600" cy="1446212"/>
          </a:xfrm>
        </p:spPr>
        <p:txBody>
          <a:bodyPr>
            <a:normAutofit/>
          </a:bodyPr>
          <a:lstStyle/>
          <a:p>
            <a:pPr eaLnBrk="1" hangingPunct="1"/>
            <a:r>
              <a:rPr lang="tr-TR" smtClean="0"/>
              <a:t>Bir </a:t>
            </a:r>
            <a:r>
              <a:rPr lang="tr-TR" smtClean="0">
                <a:solidFill>
                  <a:srgbClr val="FF0000"/>
                </a:solidFill>
              </a:rPr>
              <a:t>veriyi</a:t>
            </a:r>
            <a:r>
              <a:rPr lang="tr-TR" smtClean="0"/>
              <a:t> </a:t>
            </a:r>
            <a:r>
              <a:rPr lang="tr-TR" smtClean="0">
                <a:solidFill>
                  <a:srgbClr val="FF0000"/>
                </a:solidFill>
              </a:rPr>
              <a:t>giriş</a:t>
            </a:r>
            <a:r>
              <a:rPr lang="tr-TR" smtClean="0"/>
              <a:t> birimleri aracılığı ile alıp, üzerinde gerekli </a:t>
            </a:r>
            <a:r>
              <a:rPr lang="tr-TR" smtClean="0">
                <a:solidFill>
                  <a:srgbClr val="FF0000"/>
                </a:solidFill>
              </a:rPr>
              <a:t>aritmetik ve mantık işlemlerini </a:t>
            </a:r>
            <a:r>
              <a:rPr lang="tr-TR" smtClean="0"/>
              <a:t>yaparak, sonucu </a:t>
            </a:r>
            <a:r>
              <a:rPr lang="tr-TR" smtClean="0">
                <a:solidFill>
                  <a:srgbClr val="FF0000"/>
                </a:solidFill>
              </a:rPr>
              <a:t>çıkış birimleri </a:t>
            </a:r>
            <a:r>
              <a:rPr lang="tr-TR" smtClean="0"/>
              <a:t>üzerinde veren elektronik bir araçtır.  </a:t>
            </a: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FFB3937-EBF8-4C3D-AB96-2D0D947E2B2C}" type="slidenum">
              <a:rPr lang="tr-TR"/>
              <a:pPr>
                <a:defRPr/>
              </a:pPr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26644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Bilgisayar Nedir?</a:t>
            </a:r>
          </a:p>
        </p:txBody>
      </p:sp>
      <p:sp>
        <p:nvSpPr>
          <p:cNvPr id="11267" name="2 İçerik Yer Tutucusu"/>
          <p:cNvSpPr>
            <a:spLocks noGrp="1"/>
          </p:cNvSpPr>
          <p:nvPr>
            <p:ph idx="1"/>
          </p:nvPr>
        </p:nvSpPr>
        <p:spPr>
          <a:xfrm>
            <a:off x="2744788" y="1801813"/>
            <a:ext cx="7656512" cy="3003550"/>
          </a:xfrm>
        </p:spPr>
        <p:txBody>
          <a:bodyPr>
            <a:normAutofit/>
          </a:bodyPr>
          <a:lstStyle/>
          <a:p>
            <a:pPr eaLnBrk="1" hangingPunct="1"/>
            <a:r>
              <a:rPr lang="tr-TR" smtClean="0"/>
              <a:t>Bilgisayar gerek sayısal gerekse alfabetik verileri işleyen </a:t>
            </a:r>
            <a:r>
              <a:rPr lang="tr-TR" smtClean="0">
                <a:solidFill>
                  <a:srgbClr val="FF0000"/>
                </a:solidFill>
              </a:rPr>
              <a:t>elektronik</a:t>
            </a:r>
            <a:r>
              <a:rPr lang="tr-TR" smtClean="0"/>
              <a:t> bir aygıttır.  </a:t>
            </a:r>
          </a:p>
          <a:p>
            <a:pPr eaLnBrk="1" hangingPunct="1"/>
            <a:endParaRPr lang="tr-TR" smtClean="0"/>
          </a:p>
          <a:p>
            <a:pPr eaLnBrk="1" hangingPunct="1"/>
            <a:r>
              <a:rPr lang="tr-TR" smtClean="0"/>
              <a:t>Bilgisayar, verileri belirli bir program mantığı içinde </a:t>
            </a:r>
            <a:r>
              <a:rPr lang="tr-TR" smtClean="0">
                <a:solidFill>
                  <a:schemeClr val="hlink"/>
                </a:solidFill>
              </a:rPr>
              <a:t>okuyarak</a:t>
            </a:r>
            <a:r>
              <a:rPr lang="tr-TR" smtClean="0"/>
              <a:t>, onları kendi anlayabileceği </a:t>
            </a:r>
            <a:r>
              <a:rPr lang="tr-TR" smtClean="0">
                <a:solidFill>
                  <a:schemeClr val="hlink"/>
                </a:solidFill>
              </a:rPr>
              <a:t>bir dile çeviren</a:t>
            </a:r>
            <a:r>
              <a:rPr lang="tr-TR" smtClean="0"/>
              <a:t> ve sonuçları </a:t>
            </a:r>
            <a:r>
              <a:rPr lang="tr-TR" smtClean="0">
                <a:solidFill>
                  <a:schemeClr val="hlink"/>
                </a:solidFill>
              </a:rPr>
              <a:t>kullanıcıya sunan</a:t>
            </a:r>
            <a:r>
              <a:rPr lang="tr-TR" smtClean="0"/>
              <a:t>, ayrıca verileri saklayabilen ve belleğinde tutabilen </a:t>
            </a:r>
            <a:r>
              <a:rPr lang="tr-TR" smtClean="0">
                <a:solidFill>
                  <a:schemeClr val="hlink"/>
                </a:solidFill>
              </a:rPr>
              <a:t>elektronik</a:t>
            </a:r>
            <a:r>
              <a:rPr lang="tr-TR" smtClean="0"/>
              <a:t> bir araçtır. </a:t>
            </a:r>
          </a:p>
          <a:p>
            <a:pPr eaLnBrk="1" hangingPunct="1"/>
            <a:endParaRPr lang="tr-TR" smtClean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1063B8-E9A8-4CF6-9B47-26966A9D582B}" type="slidenum">
              <a:rPr lang="tr-TR"/>
              <a:pPr>
                <a:defRPr/>
              </a:pPr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404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Bilgisayar Nedir?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idx="1"/>
          </p:nvPr>
        </p:nvSpPr>
        <p:spPr>
          <a:xfrm>
            <a:off x="2706688" y="1557338"/>
            <a:ext cx="7656512" cy="3884140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tr-TR" b="1" dirty="0" smtClean="0"/>
              <a:t>Bilgisayarlar</a:t>
            </a:r>
            <a:r>
              <a:rPr lang="tr-TR" dirty="0" smtClean="0"/>
              <a:t>:</a:t>
            </a:r>
          </a:p>
          <a:p>
            <a:pPr eaLnBrk="1" hangingPunct="1"/>
            <a:r>
              <a:rPr lang="tr-TR" dirty="0" smtClean="0"/>
              <a:t>Kendilerine verilen verileri alır, verilen komutları izleyerek bu verileri bilgi oluşturacak şekilde </a:t>
            </a:r>
            <a:r>
              <a:rPr lang="tr-TR" dirty="0" smtClean="0">
                <a:solidFill>
                  <a:schemeClr val="hlink"/>
                </a:solidFill>
              </a:rPr>
              <a:t>işlerler</a:t>
            </a:r>
            <a:r>
              <a:rPr lang="tr-TR" dirty="0" smtClean="0"/>
              <a:t>.  </a:t>
            </a:r>
          </a:p>
          <a:p>
            <a:pPr eaLnBrk="1" hangingPunct="1"/>
            <a:endParaRPr lang="tr-TR" dirty="0" smtClean="0"/>
          </a:p>
          <a:p>
            <a:pPr eaLnBrk="1" hangingPunct="1"/>
            <a:r>
              <a:rPr lang="tr-TR" dirty="0" smtClean="0"/>
              <a:t>Çok miktardaki veriyi </a:t>
            </a:r>
            <a:r>
              <a:rPr lang="tr-TR" dirty="0" smtClean="0">
                <a:solidFill>
                  <a:schemeClr val="hlink"/>
                </a:solidFill>
              </a:rPr>
              <a:t>kısa sürede</a:t>
            </a:r>
            <a:r>
              <a:rPr lang="tr-TR" dirty="0" smtClean="0"/>
              <a:t> işleyebilir ve çok fazla miktarda bilgiyi unutmadan saklayabilirler. </a:t>
            </a:r>
          </a:p>
          <a:p>
            <a:pPr eaLnBrk="1" hangingPunct="1"/>
            <a:endParaRPr lang="tr-TR" dirty="0" smtClean="0"/>
          </a:p>
          <a:p>
            <a:pPr eaLnBrk="1" hangingPunct="1"/>
            <a:r>
              <a:rPr lang="tr-TR" dirty="0" smtClean="0"/>
              <a:t>Aritmetik ve mantık işlemlerini son derece </a:t>
            </a:r>
            <a:r>
              <a:rPr lang="tr-TR" dirty="0" smtClean="0">
                <a:solidFill>
                  <a:schemeClr val="hlink"/>
                </a:solidFill>
              </a:rPr>
              <a:t>hızlı</a:t>
            </a:r>
            <a:r>
              <a:rPr lang="tr-TR" dirty="0" smtClean="0"/>
              <a:t> yapabilirler. </a:t>
            </a:r>
          </a:p>
          <a:p>
            <a:pPr eaLnBrk="1" hangingPunct="1"/>
            <a:endParaRPr lang="tr-TR" dirty="0" smtClean="0"/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C06BF8-0AA2-48B7-85CF-4E139940BADD}" type="slidenum">
              <a:rPr lang="tr-TR"/>
              <a:pPr>
                <a:defRPr/>
              </a:pPr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4755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mtClean="0"/>
              <a:t>Donanım ve Yazılım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idx="1"/>
          </p:nvPr>
        </p:nvSpPr>
        <p:spPr>
          <a:xfrm>
            <a:off x="2706688" y="2017713"/>
            <a:ext cx="7656512" cy="4075112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tr-TR" smtClean="0"/>
              <a:t>Bilgisayarların kendilerine verilen verileri işleyebilmeleri için iki şeye ihtiyaçları vardır:  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tr-TR" sz="3600" b="1"/>
              <a:t>Donanım ve Yazılım</a:t>
            </a:r>
          </a:p>
          <a:p>
            <a:pPr eaLnBrk="1" hangingPunct="1"/>
            <a:endParaRPr lang="tr-TR" b="1" smtClean="0"/>
          </a:p>
          <a:p>
            <a:pPr eaLnBrk="1" hangingPunct="1"/>
            <a:r>
              <a:rPr lang="tr-TR" b="1" smtClean="0"/>
              <a:t>Donanım</a:t>
            </a:r>
            <a:r>
              <a:rPr lang="tr-TR" smtClean="0"/>
              <a:t>, bilgisayarın tüm fiziksel birimlerine verilen addır.  </a:t>
            </a:r>
          </a:p>
          <a:p>
            <a:pPr eaLnBrk="1" hangingPunct="1"/>
            <a:endParaRPr lang="tr-TR" smtClean="0"/>
          </a:p>
          <a:p>
            <a:pPr eaLnBrk="1" hangingPunct="1"/>
            <a:r>
              <a:rPr lang="tr-TR" b="1" smtClean="0"/>
              <a:t>Yazılım</a:t>
            </a:r>
            <a:r>
              <a:rPr lang="tr-TR" smtClean="0"/>
              <a:t> ise, bilgisayarların görevlerini yerine getirebilmeleri için onlara verilen tüm bilgiler ve komut listeleridir. </a:t>
            </a:r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A4FE2C-19A4-491B-8843-ED5269180BD9}" type="slidenum">
              <a:rPr lang="tr-TR"/>
              <a:pPr>
                <a:defRPr/>
              </a:pPr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6856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Başlık"/>
          <p:cNvSpPr>
            <a:spLocks noGrp="1"/>
          </p:cNvSpPr>
          <p:nvPr>
            <p:ph type="title"/>
          </p:nvPr>
        </p:nvSpPr>
        <p:spPr>
          <a:xfrm>
            <a:off x="3124201" y="846138"/>
            <a:ext cx="7343775" cy="584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mtClean="0"/>
              <a:t>Bilgisayarlar Ne Yapar?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19288" y="1801814"/>
            <a:ext cx="7656512" cy="4117975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dirty="0" smtClean="0"/>
              <a:t>A- Bilgisayara veri girilir. </a:t>
            </a:r>
          </a:p>
          <a:p>
            <a:pPr lvl="1" eaLnBrk="1" hangingPunct="1">
              <a:defRPr/>
            </a:pPr>
            <a:r>
              <a:rPr lang="tr-TR" dirty="0" smtClean="0">
                <a:ea typeface="+mn-ea"/>
                <a:cs typeface="+mn-cs"/>
              </a:rPr>
              <a:t>Veri metin olarak girilebilir (Klavye, fare, tarayıcı vb. gibi yollarla). </a:t>
            </a:r>
          </a:p>
          <a:p>
            <a:pPr lvl="1" eaLnBrk="1" hangingPunct="1">
              <a:defRPr/>
            </a:pPr>
            <a:r>
              <a:rPr lang="tr-TR" dirty="0" smtClean="0">
                <a:ea typeface="+mn-ea"/>
                <a:cs typeface="+mn-cs"/>
              </a:rPr>
              <a:t>Daha önce girilip saklanmış olan veri diskten okunabilir.  </a:t>
            </a:r>
          </a:p>
          <a:p>
            <a:pPr lvl="1" eaLnBrk="1" hangingPunct="1">
              <a:defRPr/>
            </a:pPr>
            <a:r>
              <a:rPr lang="tr-TR" dirty="0" smtClean="0">
                <a:ea typeface="+mn-ea"/>
                <a:cs typeface="+mn-cs"/>
              </a:rPr>
              <a:t>İnsan sesini algılayan ve bilgisayara girilmesini sağlayan bir modül kullanılabilir. </a:t>
            </a:r>
          </a:p>
          <a:p>
            <a:pPr lvl="1" eaLnBrk="1" hangingPunct="1">
              <a:defRPr/>
            </a:pPr>
            <a:r>
              <a:rPr lang="tr-TR" dirty="0" smtClean="0">
                <a:ea typeface="+mn-ea"/>
                <a:cs typeface="+mn-cs"/>
              </a:rPr>
              <a:t>Telefon hattı ile </a:t>
            </a:r>
            <a:r>
              <a:rPr lang="tr-TR" dirty="0" err="1" smtClean="0">
                <a:ea typeface="+mn-ea"/>
                <a:cs typeface="+mn-cs"/>
              </a:rPr>
              <a:t>numerik</a:t>
            </a:r>
            <a:r>
              <a:rPr lang="tr-TR" dirty="0" smtClean="0">
                <a:ea typeface="+mn-ea"/>
                <a:cs typeface="+mn-cs"/>
              </a:rPr>
              <a:t> veri girilebilir. </a:t>
            </a:r>
          </a:p>
          <a:p>
            <a:pPr lvl="1" eaLnBrk="1" hangingPunct="1">
              <a:defRPr/>
            </a:pPr>
            <a:r>
              <a:rPr lang="tr-TR" dirty="0" smtClean="0">
                <a:ea typeface="+mn-ea"/>
                <a:cs typeface="+mn-cs"/>
              </a:rPr>
              <a:t>Grafik tarayıcıları ya da video kamera ile resim girilebilir. </a:t>
            </a:r>
          </a:p>
          <a:p>
            <a:pPr lvl="1" eaLnBrk="1" hangingPunct="1">
              <a:defRPr/>
            </a:pPr>
            <a:r>
              <a:rPr lang="tr-TR" dirty="0" smtClean="0">
                <a:ea typeface="+mn-ea"/>
                <a:cs typeface="+mn-cs"/>
              </a:rPr>
              <a:t>Filmler ekranda görüntülenebilir.  </a:t>
            </a:r>
          </a:p>
          <a:p>
            <a:pPr eaLnBrk="1" hangingPunct="1">
              <a:defRPr/>
            </a:pPr>
            <a:endParaRPr lang="tr-TR" dirty="0" smtClean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2F84B0-1F52-4DA8-9FAC-8676C07E4DA1}" type="slidenum">
              <a:rPr lang="tr-TR"/>
              <a:pPr>
                <a:defRPr/>
              </a:pPr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8320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1 Başlık"/>
          <p:cNvSpPr>
            <a:spLocks noGrp="1"/>
          </p:cNvSpPr>
          <p:nvPr>
            <p:ph type="title"/>
          </p:nvPr>
        </p:nvSpPr>
        <p:spPr>
          <a:xfrm>
            <a:off x="3124201" y="846138"/>
            <a:ext cx="7343775" cy="584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mtClean="0"/>
              <a:t>Bilgisyarlar Ne Yapar?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744788" y="1801813"/>
            <a:ext cx="7656512" cy="3803650"/>
          </a:xfrm>
        </p:spPr>
        <p:txBody>
          <a:bodyPr/>
          <a:lstStyle/>
          <a:p>
            <a:pPr eaLnBrk="1" hangingPunct="1">
              <a:defRPr/>
            </a:pPr>
            <a:r>
              <a:rPr lang="tr-TR" dirty="0" smtClean="0"/>
              <a:t>B- Veriler bilgi üretmek üzere işlenir. </a:t>
            </a:r>
          </a:p>
          <a:p>
            <a:pPr lvl="1" eaLnBrk="1" hangingPunct="1">
              <a:defRPr/>
            </a:pPr>
            <a:r>
              <a:rPr lang="tr-TR" dirty="0" smtClean="0">
                <a:ea typeface="+mn-ea"/>
                <a:cs typeface="+mn-cs"/>
              </a:rPr>
              <a:t>Bilgi düzenlenir ve işlenir. </a:t>
            </a:r>
          </a:p>
          <a:p>
            <a:pPr lvl="1" eaLnBrk="1" hangingPunct="1">
              <a:defRPr/>
            </a:pPr>
            <a:endParaRPr lang="tr-TR" dirty="0" smtClean="0">
              <a:ea typeface="+mn-ea"/>
              <a:cs typeface="+mn-cs"/>
            </a:endParaRPr>
          </a:p>
          <a:p>
            <a:pPr eaLnBrk="1" hangingPunct="1">
              <a:defRPr/>
            </a:pPr>
            <a:r>
              <a:rPr lang="tr-TR" dirty="0" smtClean="0"/>
              <a:t>C- Bilgi kullanıcıya sunulur. </a:t>
            </a:r>
          </a:p>
          <a:p>
            <a:pPr lvl="1" eaLnBrk="1" hangingPunct="1">
              <a:defRPr/>
            </a:pPr>
            <a:r>
              <a:rPr lang="tr-TR" dirty="0" smtClean="0">
                <a:ea typeface="+mn-ea"/>
                <a:cs typeface="+mn-cs"/>
              </a:rPr>
              <a:t>Veriler çıktı olarak ekranda görüntülenir.  </a:t>
            </a:r>
          </a:p>
          <a:p>
            <a:pPr lvl="1" eaLnBrk="1" hangingPunct="1">
              <a:defRPr/>
            </a:pPr>
            <a:r>
              <a:rPr lang="tr-TR" dirty="0" smtClean="0">
                <a:ea typeface="+mn-ea"/>
                <a:cs typeface="+mn-cs"/>
              </a:rPr>
              <a:t>Veriler çıktı olarak bir yazıcıdan alınabilir.  </a:t>
            </a:r>
          </a:p>
          <a:p>
            <a:pPr lvl="1" eaLnBrk="1" hangingPunct="1">
              <a:defRPr/>
            </a:pPr>
            <a:r>
              <a:rPr lang="tr-TR" dirty="0" smtClean="0">
                <a:ea typeface="+mn-ea"/>
                <a:cs typeface="+mn-cs"/>
              </a:rPr>
              <a:t>Veriler bir çiziciden (</a:t>
            </a:r>
            <a:r>
              <a:rPr lang="tr-TR" dirty="0" err="1" smtClean="0">
                <a:ea typeface="+mn-ea"/>
                <a:cs typeface="+mn-cs"/>
              </a:rPr>
              <a:t>plotter</a:t>
            </a:r>
            <a:r>
              <a:rPr lang="tr-TR" dirty="0" smtClean="0">
                <a:ea typeface="+mn-ea"/>
                <a:cs typeface="+mn-cs"/>
              </a:rPr>
              <a:t>) grafik veya şekil olarak alınabilir. 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tr-TR" dirty="0" smtClean="0"/>
          </a:p>
          <a:p>
            <a:pPr eaLnBrk="1" hangingPunct="1">
              <a:defRPr/>
            </a:pPr>
            <a:endParaRPr lang="tr-TR" dirty="0" smtClean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E3699B-9B9E-4686-B07C-484216297881}" type="slidenum">
              <a:rPr lang="tr-TR"/>
              <a:pPr>
                <a:defRPr/>
              </a:pPr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1088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1 Başlık"/>
          <p:cNvSpPr>
            <a:spLocks noGrp="1"/>
          </p:cNvSpPr>
          <p:nvPr>
            <p:ph type="title"/>
          </p:nvPr>
        </p:nvSpPr>
        <p:spPr>
          <a:xfrm>
            <a:off x="3124201" y="846138"/>
            <a:ext cx="7343775" cy="584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tr-TR" smtClean="0"/>
              <a:t>Bilgisayarların Sınıflandırılması</a:t>
            </a:r>
          </a:p>
        </p:txBody>
      </p:sp>
      <p:sp>
        <p:nvSpPr>
          <p:cNvPr id="17411" name="2 İçerik Yer Tutucusu"/>
          <p:cNvSpPr>
            <a:spLocks noGrp="1"/>
          </p:cNvSpPr>
          <p:nvPr>
            <p:ph idx="1"/>
          </p:nvPr>
        </p:nvSpPr>
        <p:spPr>
          <a:xfrm>
            <a:off x="2208213" y="1801813"/>
            <a:ext cx="7656512" cy="368100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b="1" dirty="0" smtClean="0"/>
              <a:t>Süper Bilgisayarlar (</a:t>
            </a:r>
            <a:r>
              <a:rPr lang="tr-TR" b="1" dirty="0" err="1" smtClean="0"/>
              <a:t>Supercomputers</a:t>
            </a:r>
            <a:r>
              <a:rPr lang="tr-TR" b="1" dirty="0" smtClean="0"/>
              <a:t>)</a:t>
            </a:r>
          </a:p>
          <a:p>
            <a:pPr eaLnBrk="1" hangingPunct="1">
              <a:buNone/>
            </a:pPr>
            <a:r>
              <a:rPr lang="tr-TR" b="1" dirty="0"/>
              <a:t>Ana Bilgisayarlar (</a:t>
            </a:r>
            <a:r>
              <a:rPr lang="tr-TR" b="1" dirty="0" err="1"/>
              <a:t>Mainframe</a:t>
            </a:r>
            <a:r>
              <a:rPr lang="tr-TR" b="1" dirty="0" smtClean="0"/>
              <a:t>)</a:t>
            </a:r>
          </a:p>
          <a:p>
            <a:pPr eaLnBrk="1" hangingPunct="1">
              <a:buNone/>
            </a:pPr>
            <a:r>
              <a:rPr lang="tr-TR" b="1" dirty="0"/>
              <a:t>Mini Bilgisayarlar (</a:t>
            </a:r>
            <a:r>
              <a:rPr lang="tr-TR" b="1" dirty="0" err="1"/>
              <a:t>Minicomputer</a:t>
            </a:r>
            <a:r>
              <a:rPr lang="tr-TR" b="1" dirty="0" smtClean="0"/>
              <a:t>) </a:t>
            </a:r>
          </a:p>
          <a:p>
            <a:pPr eaLnBrk="1" hangingPunct="1">
              <a:buNone/>
            </a:pPr>
            <a:r>
              <a:rPr lang="tr-TR" b="1" dirty="0"/>
              <a:t>Mikro Bilgisayarlar (</a:t>
            </a:r>
            <a:r>
              <a:rPr lang="tr-TR" b="1" dirty="0" err="1"/>
              <a:t>Microcomputer</a:t>
            </a:r>
            <a:r>
              <a:rPr lang="tr-TR" b="1" dirty="0" smtClean="0"/>
              <a:t>)</a:t>
            </a:r>
            <a:endParaRPr lang="tr-TR" b="1" dirty="0"/>
          </a:p>
          <a:p>
            <a:pPr eaLnBrk="1" hangingPunct="1">
              <a:buNone/>
            </a:pPr>
            <a:endParaRPr lang="tr-TR" b="1" dirty="0"/>
          </a:p>
          <a:p>
            <a:pPr eaLnBrk="1" hangingPunct="1">
              <a:buNone/>
            </a:pPr>
            <a:endParaRPr lang="tr-TR" b="1" dirty="0"/>
          </a:p>
          <a:p>
            <a:pPr eaLnBrk="1" hangingPunct="1">
              <a:buFont typeface="Wingdings" pitchFamily="2" charset="2"/>
              <a:buNone/>
            </a:pPr>
            <a:endParaRPr lang="tr-TR" b="1" dirty="0" smtClean="0"/>
          </a:p>
          <a:p>
            <a:pPr eaLnBrk="1" hangingPunct="1">
              <a:buFont typeface="Wingdings" pitchFamily="2" charset="2"/>
              <a:buNone/>
            </a:pPr>
            <a:endParaRPr lang="tr-TR" b="1" dirty="0" smtClean="0"/>
          </a:p>
          <a:p>
            <a:pPr eaLnBrk="1" hangingPunct="1"/>
            <a:endParaRPr lang="tr-TR" dirty="0" smtClean="0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B3A0BC-A188-4248-B068-A6AB92001CB5}" type="slidenum">
              <a:rPr lang="tr-TR"/>
              <a:pPr>
                <a:defRPr/>
              </a:pPr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2997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ristal">
  <a:themeElements>
    <a:clrScheme name="Kristal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Kristal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ristal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610</Words>
  <Application>Microsoft Office PowerPoint</Application>
  <PresentationFormat>Geniş ekran</PresentationFormat>
  <Paragraphs>109</Paragraphs>
  <Slides>24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2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34" baseType="lpstr">
      <vt:lpstr>Arial</vt:lpstr>
      <vt:lpstr>Calibri</vt:lpstr>
      <vt:lpstr>Calibri Light</vt:lpstr>
      <vt:lpstr>Tahoma</vt:lpstr>
      <vt:lpstr>Trebuchet MS</vt:lpstr>
      <vt:lpstr>Wingdings</vt:lpstr>
      <vt:lpstr>Wingdings 3</vt:lpstr>
      <vt:lpstr>Office Teması</vt:lpstr>
      <vt:lpstr>Kristal</vt:lpstr>
      <vt:lpstr>Clip</vt:lpstr>
      <vt:lpstr>PowerPoint Sunusu</vt:lpstr>
      <vt:lpstr>Bilgisayarın Tarihçesi</vt:lpstr>
      <vt:lpstr>Bilgisayar Nedir?</vt:lpstr>
      <vt:lpstr>Bilgisayar Nedir?</vt:lpstr>
      <vt:lpstr>Bilgisayar Nedir?</vt:lpstr>
      <vt:lpstr>Donanım ve Yazılım</vt:lpstr>
      <vt:lpstr>Bilgisayarlar Ne Yapar?</vt:lpstr>
      <vt:lpstr>Bilgisyarlar Ne Yapar?</vt:lpstr>
      <vt:lpstr>Bilgisayarların Sınıflandırılması</vt:lpstr>
      <vt:lpstr>Bilgisayarın Gelişimi</vt:lpstr>
      <vt:lpstr>Abaküs</vt:lpstr>
      <vt:lpstr>Sürgülü Cetvel</vt:lpstr>
      <vt:lpstr>Pascalline</vt:lpstr>
      <vt:lpstr>Leibniz Çarkı</vt:lpstr>
      <vt:lpstr>Dokuma Tezgahı </vt:lpstr>
      <vt:lpstr>FARK MAKINASI </vt:lpstr>
      <vt:lpstr>Daktilo</vt:lpstr>
      <vt:lpstr>Elektronik Bilgisayarlar </vt:lpstr>
      <vt:lpstr>Mark-1</vt:lpstr>
      <vt:lpstr>ENIAC</vt:lpstr>
      <vt:lpstr>ENIAC</vt:lpstr>
      <vt:lpstr>UNIVAC I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kullanicii</dc:creator>
  <cp:lastModifiedBy>kullanicii</cp:lastModifiedBy>
  <cp:revision>1</cp:revision>
  <dcterms:created xsi:type="dcterms:W3CDTF">2019-05-07T13:13:30Z</dcterms:created>
  <dcterms:modified xsi:type="dcterms:W3CDTF">2019-05-07T13:13:45Z</dcterms:modified>
</cp:coreProperties>
</file>