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3"/>
  </p:notesMasterIdLst>
  <p:handoutMasterIdLst>
    <p:handoutMasterId r:id="rId14"/>
  </p:handoutMasterIdLst>
  <p:sldIdLst>
    <p:sldId id="672" r:id="rId4"/>
    <p:sldId id="675" r:id="rId5"/>
    <p:sldId id="676" r:id="rId6"/>
    <p:sldId id="677" r:id="rId7"/>
    <p:sldId id="678" r:id="rId8"/>
    <p:sldId id="679" r:id="rId9"/>
    <p:sldId id="680" r:id="rId10"/>
    <p:sldId id="681" r:id="rId11"/>
    <p:sldId id="682"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C4CA"/>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24.02.2020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2/24/2020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2/24/2020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782855" y="1973611"/>
            <a:ext cx="7520222" cy="1766637"/>
          </a:xfrm>
          <a:prstGeom prst="rect">
            <a:avLst/>
          </a:prstGeom>
        </p:spPr>
        <p:txBody>
          <a:bodyPr wrap="square">
            <a:spAutoFit/>
          </a:bodyPr>
          <a:lstStyle/>
          <a:p>
            <a:pPr marL="0" lvl="1" algn="ctr">
              <a:spcBef>
                <a:spcPct val="20000"/>
              </a:spcBef>
              <a:buClr>
                <a:schemeClr val="accent1"/>
              </a:buClr>
            </a:pPr>
            <a:r>
              <a:rPr lang="tr-TR" sz="3200" b="1" dirty="0" smtClean="0"/>
              <a:t>GGY429</a:t>
            </a:r>
          </a:p>
          <a:p>
            <a:pPr marL="0" lvl="1" algn="ctr">
              <a:spcBef>
                <a:spcPct val="20000"/>
              </a:spcBef>
              <a:buClr>
                <a:schemeClr val="accent1"/>
              </a:buClr>
            </a:pPr>
            <a:endParaRPr lang="tr-TR" sz="3200" b="1" dirty="0" smtClean="0"/>
          </a:p>
          <a:p>
            <a:pPr marL="0" lvl="1" algn="ctr">
              <a:spcBef>
                <a:spcPct val="20000"/>
              </a:spcBef>
              <a:buClr>
                <a:schemeClr val="accent1"/>
              </a:buClr>
            </a:pPr>
            <a:r>
              <a:rPr lang="es-ES" sz="3200" b="1" dirty="0"/>
              <a:t>Tesis </a:t>
            </a:r>
            <a:r>
              <a:rPr lang="es-ES" sz="3200" b="1" dirty="0" smtClean="0"/>
              <a:t>Programlama</a:t>
            </a:r>
            <a:r>
              <a:rPr lang="tr-TR" sz="3200" b="1" dirty="0" smtClean="0"/>
              <a:t> v</a:t>
            </a:r>
            <a:r>
              <a:rPr lang="es-ES" sz="3200" b="1" dirty="0" smtClean="0"/>
              <a:t>e </a:t>
            </a:r>
            <a:r>
              <a:rPr lang="es-ES" sz="3200" b="1" dirty="0"/>
              <a:t>Tasarımına Giriş</a:t>
            </a:r>
            <a:endParaRPr lang="tr-TR" sz="3200" b="1" dirty="0">
              <a:solidFill>
                <a:schemeClr val="tx2"/>
              </a:solidFill>
            </a:endParaRPr>
          </a:p>
        </p:txBody>
      </p:sp>
    </p:spTree>
    <p:extLst>
      <p:ext uri="{BB962C8B-B14F-4D97-AF65-F5344CB8AC3E}">
        <p14:creationId xmlns:p14="http://schemas.microsoft.com/office/powerpoint/2010/main" val="1407815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Tasarım Ve Programlamanın Temel Tanımları</a:t>
            </a:r>
            <a:endParaRPr lang="tr-TR" sz="2400" b="1" dirty="0"/>
          </a:p>
        </p:txBody>
      </p:sp>
      <p:sp>
        <p:nvSpPr>
          <p:cNvPr id="4" name="Dikdörtgen 3"/>
          <p:cNvSpPr/>
          <p:nvPr/>
        </p:nvSpPr>
        <p:spPr>
          <a:xfrm>
            <a:off x="782858" y="967635"/>
            <a:ext cx="7557470" cy="2939266"/>
          </a:xfrm>
          <a:prstGeom prst="rect">
            <a:avLst/>
          </a:prstGeom>
        </p:spPr>
        <p:txBody>
          <a:bodyPr wrap="square">
            <a:spAutoFit/>
          </a:bodyPr>
          <a:lstStyle/>
          <a:p>
            <a:pPr marL="342900" indent="-342900" algn="just">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algn="just">
              <a:lnSpc>
                <a:spcPct val="150000"/>
              </a:lnSpc>
            </a:pPr>
            <a:r>
              <a:rPr lang="tr-TR" sz="2000" b="1" dirty="0" smtClean="0"/>
              <a:t>Programlama süreci nedir?</a:t>
            </a:r>
          </a:p>
          <a:p>
            <a:pPr algn="just">
              <a:lnSpc>
                <a:spcPct val="150000"/>
              </a:lnSpc>
            </a:pPr>
            <a:r>
              <a:rPr lang="tr-TR" sz="2000" dirty="0" smtClean="0"/>
              <a:t>Programlama süreci kendini tekrarlayan bir süreçtir. Süreç birbirini tekrarlayan organizasyonlar, adımlar, öngörüler ve gelişimlerden oluşan bir halkaya benzetilmektedir. </a:t>
            </a:r>
            <a:r>
              <a:rPr lang="tr-TR" sz="2000" dirty="0" err="1" smtClean="0"/>
              <a:t>Palmer</a:t>
            </a:r>
            <a:r>
              <a:rPr lang="tr-TR" sz="2000" dirty="0" smtClean="0"/>
              <a:t> a göre programlama süreci bilginin işlendiği bir süreçtir ve 5 arı fonksiyonu bulunmaktadır.</a:t>
            </a:r>
            <a:endParaRPr lang="tr-TR" sz="2000" dirty="0"/>
          </a:p>
        </p:txBody>
      </p:sp>
    </p:spTree>
    <p:extLst>
      <p:ext uri="{BB962C8B-B14F-4D97-AF65-F5344CB8AC3E}">
        <p14:creationId xmlns:p14="http://schemas.microsoft.com/office/powerpoint/2010/main" val="25843339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Tasarım Ve Programlamanın Temel Tanımları</a:t>
            </a:r>
            <a:endParaRPr lang="tr-TR" sz="2400" b="1" dirty="0"/>
          </a:p>
        </p:txBody>
      </p:sp>
      <p:sp>
        <p:nvSpPr>
          <p:cNvPr id="4" name="Dikdörtgen 3"/>
          <p:cNvSpPr/>
          <p:nvPr/>
        </p:nvSpPr>
        <p:spPr>
          <a:xfrm>
            <a:off x="782858" y="967635"/>
            <a:ext cx="7557470" cy="4785926"/>
          </a:xfrm>
          <a:prstGeom prst="rect">
            <a:avLst/>
          </a:prstGeom>
        </p:spPr>
        <p:txBody>
          <a:bodyPr wrap="square">
            <a:spAutoFit/>
          </a:bodyPr>
          <a:lstStyle/>
          <a:p>
            <a:pPr marL="342900" indent="-342900" algn="just">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algn="just">
              <a:lnSpc>
                <a:spcPct val="150000"/>
              </a:lnSpc>
            </a:pPr>
            <a:r>
              <a:rPr lang="tr-TR" sz="2000" b="1" dirty="0" smtClean="0"/>
              <a:t>Programlama süreci nedir?</a:t>
            </a:r>
          </a:p>
          <a:p>
            <a:pPr algn="just">
              <a:lnSpc>
                <a:spcPct val="150000"/>
              </a:lnSpc>
            </a:pPr>
            <a:r>
              <a:rPr lang="tr-TR" sz="2000" dirty="0" smtClean="0"/>
              <a:t>Bu 5 </a:t>
            </a:r>
            <a:r>
              <a:rPr lang="tr-TR" sz="2000" dirty="0" err="1" smtClean="0"/>
              <a:t>foksiyon</a:t>
            </a:r>
            <a:r>
              <a:rPr lang="tr-TR" sz="2000" dirty="0" smtClean="0"/>
              <a:t> aşağıdaki gibidir;</a:t>
            </a:r>
          </a:p>
          <a:p>
            <a:pPr marL="457200" indent="-457200" algn="just">
              <a:lnSpc>
                <a:spcPct val="150000"/>
              </a:lnSpc>
              <a:buAutoNum type="arabicPeriod"/>
            </a:pPr>
            <a:r>
              <a:rPr lang="tr-TR" sz="2000" dirty="0" smtClean="0"/>
              <a:t>Veri toplama</a:t>
            </a:r>
          </a:p>
          <a:p>
            <a:pPr marL="457200" indent="-457200" algn="just">
              <a:lnSpc>
                <a:spcPct val="150000"/>
              </a:lnSpc>
              <a:buAutoNum type="arabicPeriod"/>
            </a:pPr>
            <a:r>
              <a:rPr lang="tr-TR" sz="2000" dirty="0" smtClean="0"/>
              <a:t>Analiz</a:t>
            </a:r>
          </a:p>
          <a:p>
            <a:pPr marL="457200" indent="-457200" algn="just">
              <a:lnSpc>
                <a:spcPct val="150000"/>
              </a:lnSpc>
              <a:buAutoNum type="arabicPeriod"/>
            </a:pPr>
            <a:r>
              <a:rPr lang="tr-TR" sz="2000" dirty="0" smtClean="0"/>
              <a:t>Organizasyon</a:t>
            </a:r>
          </a:p>
          <a:p>
            <a:pPr marL="457200" indent="-457200" algn="just">
              <a:lnSpc>
                <a:spcPct val="150000"/>
              </a:lnSpc>
              <a:buAutoNum type="arabicPeriod"/>
            </a:pPr>
            <a:r>
              <a:rPr lang="tr-TR" sz="2000" dirty="0" smtClean="0"/>
              <a:t>İletişim</a:t>
            </a:r>
          </a:p>
          <a:p>
            <a:pPr marL="457200" indent="-457200" algn="just">
              <a:lnSpc>
                <a:spcPct val="150000"/>
              </a:lnSpc>
              <a:buAutoNum type="arabicPeriod"/>
            </a:pPr>
            <a:r>
              <a:rPr lang="tr-TR" sz="2000" dirty="0" smtClean="0"/>
              <a:t>Gelişim</a:t>
            </a:r>
          </a:p>
          <a:p>
            <a:pPr algn="just">
              <a:lnSpc>
                <a:spcPct val="150000"/>
              </a:lnSpc>
            </a:pPr>
            <a:endParaRPr lang="tr-TR" sz="2000" dirty="0" smtClean="0"/>
          </a:p>
          <a:p>
            <a:pPr marL="457200" indent="-457200" algn="just">
              <a:lnSpc>
                <a:spcPct val="150000"/>
              </a:lnSpc>
              <a:buAutoNum type="arabicPeriod"/>
            </a:pPr>
            <a:endParaRPr lang="tr-TR" sz="2000" dirty="0"/>
          </a:p>
        </p:txBody>
      </p:sp>
    </p:spTree>
    <p:extLst>
      <p:ext uri="{BB962C8B-B14F-4D97-AF65-F5344CB8AC3E}">
        <p14:creationId xmlns:p14="http://schemas.microsoft.com/office/powerpoint/2010/main" val="664385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Tasarım Ve Programlamanın Temel Tanımları</a:t>
            </a:r>
            <a:endParaRPr lang="tr-TR" sz="2400" b="1" dirty="0"/>
          </a:p>
        </p:txBody>
      </p:sp>
      <p:sp>
        <p:nvSpPr>
          <p:cNvPr id="4" name="Dikdörtgen 3"/>
          <p:cNvSpPr/>
          <p:nvPr/>
        </p:nvSpPr>
        <p:spPr>
          <a:xfrm>
            <a:off x="782858" y="967635"/>
            <a:ext cx="7557470" cy="2015936"/>
          </a:xfrm>
          <a:prstGeom prst="rect">
            <a:avLst/>
          </a:prstGeom>
        </p:spPr>
        <p:txBody>
          <a:bodyPr wrap="square">
            <a:spAutoFit/>
          </a:bodyPr>
          <a:lstStyle/>
          <a:p>
            <a:pPr marL="342900" indent="-342900" algn="just">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algn="just">
              <a:lnSpc>
                <a:spcPct val="150000"/>
              </a:lnSpc>
            </a:pPr>
            <a:r>
              <a:rPr lang="tr-TR" sz="2000" b="1" dirty="0" smtClean="0"/>
              <a:t>Programlama süreci nedir?</a:t>
            </a:r>
          </a:p>
          <a:p>
            <a:pPr algn="just">
              <a:lnSpc>
                <a:spcPct val="150000"/>
              </a:lnSpc>
            </a:pPr>
            <a:endParaRPr lang="tr-TR" sz="2000" dirty="0" smtClean="0"/>
          </a:p>
          <a:p>
            <a:pPr marL="457200" indent="-457200" algn="just">
              <a:lnSpc>
                <a:spcPct val="150000"/>
              </a:lnSpc>
              <a:buAutoNum type="arabicPeriod"/>
            </a:pPr>
            <a:endParaRPr lang="tr-TR" sz="2000" dirty="0"/>
          </a:p>
        </p:txBody>
      </p:sp>
      <p:sp>
        <p:nvSpPr>
          <p:cNvPr id="3" name="Sağ Ok 2"/>
          <p:cNvSpPr/>
          <p:nvPr/>
        </p:nvSpPr>
        <p:spPr>
          <a:xfrm>
            <a:off x="168442" y="2646947"/>
            <a:ext cx="2165684" cy="2814708"/>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tr-TR"/>
          </a:p>
        </p:txBody>
      </p:sp>
      <p:sp>
        <p:nvSpPr>
          <p:cNvPr id="5" name="Metin kutusu 4"/>
          <p:cNvSpPr txBox="1"/>
          <p:nvPr/>
        </p:nvSpPr>
        <p:spPr>
          <a:xfrm>
            <a:off x="177952" y="3328408"/>
            <a:ext cx="1552074" cy="1477328"/>
          </a:xfrm>
          <a:prstGeom prst="rect">
            <a:avLst/>
          </a:prstGeom>
          <a:noFill/>
        </p:spPr>
        <p:txBody>
          <a:bodyPr wrap="square" rtlCol="0">
            <a:spAutoFit/>
          </a:bodyPr>
          <a:lstStyle/>
          <a:p>
            <a:r>
              <a:rPr lang="tr-TR" dirty="0" smtClean="0"/>
              <a:t>Profesyonel Tesis Yönetimi Geliştirmeye Duyulan İhtiyacı Anlatır</a:t>
            </a:r>
            <a:endParaRPr lang="tr-TR" dirty="0"/>
          </a:p>
        </p:txBody>
      </p:sp>
      <p:sp>
        <p:nvSpPr>
          <p:cNvPr id="6" name="Dikdörtgen 5"/>
          <p:cNvSpPr/>
          <p:nvPr/>
        </p:nvSpPr>
        <p:spPr>
          <a:xfrm>
            <a:off x="2489349" y="2646947"/>
            <a:ext cx="1110154" cy="2814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tr-TR"/>
          </a:p>
        </p:txBody>
      </p:sp>
      <p:sp>
        <p:nvSpPr>
          <p:cNvPr id="7" name="Metin kutusu 6"/>
          <p:cNvSpPr txBox="1"/>
          <p:nvPr/>
        </p:nvSpPr>
        <p:spPr>
          <a:xfrm>
            <a:off x="2572948" y="3489541"/>
            <a:ext cx="1155032" cy="923330"/>
          </a:xfrm>
          <a:prstGeom prst="rect">
            <a:avLst/>
          </a:prstGeom>
          <a:noFill/>
        </p:spPr>
        <p:txBody>
          <a:bodyPr wrap="square" rtlCol="0">
            <a:spAutoFit/>
          </a:bodyPr>
          <a:lstStyle/>
          <a:p>
            <a:r>
              <a:rPr lang="tr-TR" dirty="0" smtClean="0"/>
              <a:t>Problemin tanımı ve asıl amaç</a:t>
            </a:r>
            <a:endParaRPr lang="tr-TR" dirty="0"/>
          </a:p>
        </p:txBody>
      </p:sp>
      <p:sp>
        <p:nvSpPr>
          <p:cNvPr id="15" name="Dikdörtgen 14"/>
          <p:cNvSpPr/>
          <p:nvPr/>
        </p:nvSpPr>
        <p:spPr>
          <a:xfrm>
            <a:off x="3910435" y="2662915"/>
            <a:ext cx="1136090" cy="2814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tr-TR"/>
          </a:p>
        </p:txBody>
      </p:sp>
      <p:sp>
        <p:nvSpPr>
          <p:cNvPr id="17" name="Dikdörtgen 16"/>
          <p:cNvSpPr/>
          <p:nvPr/>
        </p:nvSpPr>
        <p:spPr>
          <a:xfrm>
            <a:off x="5468885" y="2662915"/>
            <a:ext cx="1124421" cy="2814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tr-TR"/>
          </a:p>
        </p:txBody>
      </p:sp>
      <p:sp>
        <p:nvSpPr>
          <p:cNvPr id="19" name="Dikdörtgen 18"/>
          <p:cNvSpPr/>
          <p:nvPr/>
        </p:nvSpPr>
        <p:spPr>
          <a:xfrm>
            <a:off x="6975565" y="2646947"/>
            <a:ext cx="1124421" cy="2814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tr-TR"/>
          </a:p>
        </p:txBody>
      </p:sp>
      <p:sp>
        <p:nvSpPr>
          <p:cNvPr id="22" name="Metin kutusu 21"/>
          <p:cNvSpPr txBox="1"/>
          <p:nvPr/>
        </p:nvSpPr>
        <p:spPr>
          <a:xfrm>
            <a:off x="3874587" y="3489541"/>
            <a:ext cx="1251906" cy="1200329"/>
          </a:xfrm>
          <a:prstGeom prst="rect">
            <a:avLst/>
          </a:prstGeom>
          <a:noFill/>
        </p:spPr>
        <p:txBody>
          <a:bodyPr wrap="square" rtlCol="0">
            <a:spAutoFit/>
          </a:bodyPr>
          <a:lstStyle/>
          <a:p>
            <a:r>
              <a:rPr lang="tr-TR" dirty="0" smtClean="0"/>
              <a:t>Etkileşimli bilgi geliştirme ve analiz</a:t>
            </a:r>
            <a:endParaRPr lang="tr-TR" dirty="0"/>
          </a:p>
        </p:txBody>
      </p:sp>
      <p:sp>
        <p:nvSpPr>
          <p:cNvPr id="23" name="Metin kutusu 22"/>
          <p:cNvSpPr txBox="1"/>
          <p:nvPr/>
        </p:nvSpPr>
        <p:spPr>
          <a:xfrm>
            <a:off x="5495317" y="3489541"/>
            <a:ext cx="1155032" cy="1200329"/>
          </a:xfrm>
          <a:prstGeom prst="rect">
            <a:avLst/>
          </a:prstGeom>
          <a:noFill/>
        </p:spPr>
        <p:txBody>
          <a:bodyPr wrap="square" rtlCol="0">
            <a:spAutoFit/>
          </a:bodyPr>
          <a:lstStyle/>
          <a:p>
            <a:r>
              <a:rPr lang="tr-TR" dirty="0" smtClean="0"/>
              <a:t>Aşamalı sürekli karar verme</a:t>
            </a:r>
            <a:endParaRPr lang="tr-TR" dirty="0"/>
          </a:p>
        </p:txBody>
      </p:sp>
      <p:sp>
        <p:nvSpPr>
          <p:cNvPr id="24" name="Metin kutusu 23"/>
          <p:cNvSpPr txBox="1"/>
          <p:nvPr/>
        </p:nvSpPr>
        <p:spPr>
          <a:xfrm>
            <a:off x="6935697" y="3489542"/>
            <a:ext cx="1324663" cy="900246"/>
          </a:xfrm>
          <a:prstGeom prst="rect">
            <a:avLst/>
          </a:prstGeom>
          <a:noFill/>
        </p:spPr>
        <p:txBody>
          <a:bodyPr wrap="square" rtlCol="0">
            <a:spAutoFit/>
          </a:bodyPr>
          <a:lstStyle/>
          <a:p>
            <a:r>
              <a:rPr lang="tr-TR" sz="1750" dirty="0" smtClean="0"/>
              <a:t>İletişim ve </a:t>
            </a:r>
            <a:r>
              <a:rPr lang="tr-TR" sz="1750" dirty="0" err="1" smtClean="0"/>
              <a:t>dokümantayon</a:t>
            </a:r>
            <a:endParaRPr lang="tr-TR" sz="1750" dirty="0"/>
          </a:p>
        </p:txBody>
      </p:sp>
      <p:sp>
        <p:nvSpPr>
          <p:cNvPr id="8" name="Sağ Ok 7"/>
          <p:cNvSpPr/>
          <p:nvPr/>
        </p:nvSpPr>
        <p:spPr>
          <a:xfrm>
            <a:off x="3655539" y="3769433"/>
            <a:ext cx="146608" cy="3231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5" name="Sağ Ok 24"/>
          <p:cNvSpPr/>
          <p:nvPr/>
        </p:nvSpPr>
        <p:spPr>
          <a:xfrm>
            <a:off x="5214448" y="3769848"/>
            <a:ext cx="146608" cy="3231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6" name="Sağ Ok 25"/>
          <p:cNvSpPr/>
          <p:nvPr/>
        </p:nvSpPr>
        <p:spPr>
          <a:xfrm>
            <a:off x="6735223" y="3817186"/>
            <a:ext cx="146608" cy="3231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37" name="Düz Ok Bağlayıcısı 36"/>
          <p:cNvCxnSpPr/>
          <p:nvPr/>
        </p:nvCxnSpPr>
        <p:spPr>
          <a:xfrm>
            <a:off x="4500540" y="2502568"/>
            <a:ext cx="1572293"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Metin kutusu 37"/>
          <p:cNvSpPr txBox="1"/>
          <p:nvPr/>
        </p:nvSpPr>
        <p:spPr>
          <a:xfrm>
            <a:off x="4102769" y="1732548"/>
            <a:ext cx="2310063" cy="646331"/>
          </a:xfrm>
          <a:prstGeom prst="rect">
            <a:avLst/>
          </a:prstGeom>
          <a:noFill/>
        </p:spPr>
        <p:txBody>
          <a:bodyPr wrap="square" rtlCol="0">
            <a:spAutoFit/>
          </a:bodyPr>
          <a:lstStyle/>
          <a:p>
            <a:pPr algn="ctr"/>
            <a:r>
              <a:rPr lang="tr-TR" dirty="0" smtClean="0"/>
              <a:t>Bilgi geliştirme ve karar verme döngüsü</a:t>
            </a:r>
            <a:endParaRPr lang="tr-TR" dirty="0"/>
          </a:p>
        </p:txBody>
      </p:sp>
    </p:spTree>
    <p:extLst>
      <p:ext uri="{BB962C8B-B14F-4D97-AF65-F5344CB8AC3E}">
        <p14:creationId xmlns:p14="http://schemas.microsoft.com/office/powerpoint/2010/main" val="2305304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Tasarım Ve Programlamanın Temel Tanımları</a:t>
            </a:r>
            <a:endParaRPr lang="tr-TR" sz="2400" b="1" dirty="0"/>
          </a:p>
        </p:txBody>
      </p:sp>
      <p:sp>
        <p:nvSpPr>
          <p:cNvPr id="4" name="Dikdörtgen 3"/>
          <p:cNvSpPr/>
          <p:nvPr/>
        </p:nvSpPr>
        <p:spPr>
          <a:xfrm>
            <a:off x="782858" y="967636"/>
            <a:ext cx="7557470" cy="3862596"/>
          </a:xfrm>
          <a:prstGeom prst="rect">
            <a:avLst/>
          </a:prstGeom>
        </p:spPr>
        <p:txBody>
          <a:bodyPr wrap="square">
            <a:spAutoFit/>
          </a:bodyPr>
          <a:lstStyle/>
          <a:p>
            <a:pPr marL="342900" indent="-342900" algn="just">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algn="just">
              <a:lnSpc>
                <a:spcPct val="150000"/>
              </a:lnSpc>
            </a:pPr>
            <a:r>
              <a:rPr lang="tr-TR" sz="2000" b="1" dirty="0" smtClean="0"/>
              <a:t>Programcı kimdir?</a:t>
            </a:r>
          </a:p>
          <a:p>
            <a:pPr algn="just">
              <a:lnSpc>
                <a:spcPct val="150000"/>
              </a:lnSpc>
            </a:pPr>
            <a:r>
              <a:rPr lang="tr-TR" sz="2000" dirty="0" smtClean="0"/>
              <a:t>Programı oluşturan veya geliştiren </a:t>
            </a:r>
            <a:r>
              <a:rPr lang="tr-TR" sz="2000" dirty="0" err="1" smtClean="0"/>
              <a:t>kiş</a:t>
            </a:r>
            <a:r>
              <a:rPr lang="tr-TR" sz="2000" dirty="0" smtClean="0"/>
              <a:t>; konusunda uzmanlaşmış bir yazılımcı, bir mimar yada ilgili branşta eğitim almış bir mühendis olabileceği gibi nihai tüketici dahi olabilir. Yani tesisi dizayn eden kişi de bu ürünü oluşturan bir program üretebilir.</a:t>
            </a:r>
          </a:p>
          <a:p>
            <a:pPr algn="just">
              <a:lnSpc>
                <a:spcPct val="150000"/>
              </a:lnSpc>
            </a:pPr>
            <a:endParaRPr lang="tr-TR" sz="2000" dirty="0" smtClean="0"/>
          </a:p>
          <a:p>
            <a:pPr marL="457200" indent="-457200" algn="just">
              <a:lnSpc>
                <a:spcPct val="150000"/>
              </a:lnSpc>
              <a:buAutoNum type="arabicPeriod"/>
            </a:pPr>
            <a:endParaRPr lang="tr-TR" sz="2000" dirty="0"/>
          </a:p>
        </p:txBody>
      </p:sp>
    </p:spTree>
    <p:extLst>
      <p:ext uri="{BB962C8B-B14F-4D97-AF65-F5344CB8AC3E}">
        <p14:creationId xmlns:p14="http://schemas.microsoft.com/office/powerpoint/2010/main" val="25976271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Tasarım Ve Programlamanın Temel Tanımları</a:t>
            </a:r>
            <a:endParaRPr lang="tr-TR" sz="2400" b="1" dirty="0"/>
          </a:p>
        </p:txBody>
      </p:sp>
      <p:sp>
        <p:nvSpPr>
          <p:cNvPr id="4" name="Dikdörtgen 3"/>
          <p:cNvSpPr/>
          <p:nvPr/>
        </p:nvSpPr>
        <p:spPr>
          <a:xfrm>
            <a:off x="782858" y="967636"/>
            <a:ext cx="7557470" cy="3400931"/>
          </a:xfrm>
          <a:prstGeom prst="rect">
            <a:avLst/>
          </a:prstGeom>
        </p:spPr>
        <p:txBody>
          <a:bodyPr wrap="square">
            <a:spAutoFit/>
          </a:bodyPr>
          <a:lstStyle/>
          <a:p>
            <a:pPr marL="342900" indent="-342900" algn="just">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algn="just">
              <a:lnSpc>
                <a:spcPct val="150000"/>
              </a:lnSpc>
            </a:pPr>
            <a:r>
              <a:rPr lang="tr-TR" sz="2000" b="1" dirty="0" smtClean="0"/>
              <a:t>Nihai ürün nedir?</a:t>
            </a:r>
          </a:p>
          <a:p>
            <a:pPr algn="just">
              <a:lnSpc>
                <a:spcPct val="150000"/>
              </a:lnSpc>
            </a:pPr>
            <a:r>
              <a:rPr lang="tr-TR" sz="2000" dirty="0" smtClean="0"/>
              <a:t>Tesis için dizayn edilmiş, yapılacak organizasyon için ihtiyaçlara cevap verecek, ayrıntılı ve özel amaçlara da hizmet verebilecek genel anlamıyla doküman kullanabilen ve ara yüze sahip bir üründür.</a:t>
            </a:r>
          </a:p>
          <a:p>
            <a:pPr algn="just">
              <a:lnSpc>
                <a:spcPct val="150000"/>
              </a:lnSpc>
            </a:pPr>
            <a:endParaRPr lang="tr-TR" sz="2000" dirty="0" smtClean="0"/>
          </a:p>
          <a:p>
            <a:pPr marL="457200" indent="-457200" algn="just">
              <a:lnSpc>
                <a:spcPct val="150000"/>
              </a:lnSpc>
              <a:buAutoNum type="arabicPeriod"/>
            </a:pPr>
            <a:endParaRPr lang="tr-TR" sz="2000" dirty="0"/>
          </a:p>
        </p:txBody>
      </p:sp>
    </p:spTree>
    <p:extLst>
      <p:ext uri="{BB962C8B-B14F-4D97-AF65-F5344CB8AC3E}">
        <p14:creationId xmlns:p14="http://schemas.microsoft.com/office/powerpoint/2010/main" val="30674210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Tasarım Ve Programlamanın Temel Tanımları</a:t>
            </a:r>
            <a:endParaRPr lang="tr-TR" sz="2400" b="1" dirty="0"/>
          </a:p>
        </p:txBody>
      </p:sp>
      <p:sp>
        <p:nvSpPr>
          <p:cNvPr id="4" name="Dikdörtgen 3"/>
          <p:cNvSpPr/>
          <p:nvPr/>
        </p:nvSpPr>
        <p:spPr>
          <a:xfrm>
            <a:off x="782858" y="967636"/>
            <a:ext cx="7557470" cy="3862596"/>
          </a:xfrm>
          <a:prstGeom prst="rect">
            <a:avLst/>
          </a:prstGeom>
        </p:spPr>
        <p:txBody>
          <a:bodyPr wrap="square">
            <a:spAutoFit/>
          </a:bodyPr>
          <a:lstStyle/>
          <a:p>
            <a:pPr marL="342900" indent="-342900" algn="just">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algn="just">
              <a:lnSpc>
                <a:spcPct val="150000"/>
              </a:lnSpc>
            </a:pPr>
            <a:r>
              <a:rPr lang="tr-TR" sz="2000" b="1" dirty="0" smtClean="0"/>
              <a:t>Tesis nedir?</a:t>
            </a:r>
          </a:p>
          <a:p>
            <a:pPr marL="342900" indent="-342900" algn="just">
              <a:lnSpc>
                <a:spcPct val="150000"/>
              </a:lnSpc>
              <a:buFont typeface="Wingdings" panose="05000000000000000000" pitchFamily="2" charset="2"/>
              <a:buChar char="Ø"/>
            </a:pPr>
            <a:r>
              <a:rPr lang="tr-TR" sz="2000" dirty="0" smtClean="0"/>
              <a:t>Genellikle </a:t>
            </a:r>
            <a:r>
              <a:rPr lang="tr-TR" sz="2000" dirty="0"/>
              <a:t>belli bir iş için kurulmuş olan yapıya denir. </a:t>
            </a:r>
            <a:endParaRPr lang="tr-TR" sz="2000" dirty="0" smtClean="0"/>
          </a:p>
          <a:p>
            <a:pPr marL="342900" indent="-342900" algn="just">
              <a:lnSpc>
                <a:spcPct val="150000"/>
              </a:lnSpc>
              <a:buFont typeface="Wingdings" panose="05000000000000000000" pitchFamily="2" charset="2"/>
              <a:buChar char="Ø"/>
            </a:pPr>
            <a:r>
              <a:rPr lang="tr-TR" sz="2000" dirty="0" smtClean="0"/>
              <a:t>Üretim </a:t>
            </a:r>
            <a:r>
              <a:rPr lang="tr-TR" sz="2000" dirty="0"/>
              <a:t>veya hizmet  süreçlerinin yerine getirildiği ve süreçlerde kullanılan araçları da kapsayan genel bir kavram</a:t>
            </a:r>
            <a:r>
              <a:rPr lang="tr-TR" sz="2000" dirty="0" smtClean="0"/>
              <a:t>.</a:t>
            </a:r>
          </a:p>
          <a:p>
            <a:pPr marL="342900" indent="-342900" algn="just">
              <a:lnSpc>
                <a:spcPct val="150000"/>
              </a:lnSpc>
              <a:buFont typeface="Wingdings" panose="05000000000000000000" pitchFamily="2" charset="2"/>
              <a:buChar char="Ø"/>
            </a:pPr>
            <a:r>
              <a:rPr lang="tr-TR" sz="2000" dirty="0" err="1" smtClean="0"/>
              <a:t>İngilizce’deki</a:t>
            </a:r>
            <a:r>
              <a:rPr lang="tr-TR" sz="2000" dirty="0" smtClean="0"/>
              <a:t> </a:t>
            </a:r>
            <a:r>
              <a:rPr lang="tr-TR" sz="2000" dirty="0"/>
              <a:t>karşılığında (tesis=</a:t>
            </a:r>
            <a:r>
              <a:rPr lang="tr-TR" sz="2000" dirty="0" err="1"/>
              <a:t>facility</a:t>
            </a:r>
            <a:r>
              <a:rPr lang="tr-TR" sz="2000" dirty="0"/>
              <a:t>) «kolaylaştırmak» anlamı </a:t>
            </a:r>
            <a:r>
              <a:rPr lang="tr-TR" sz="2000" dirty="0" smtClean="0"/>
              <a:t>vardır</a:t>
            </a:r>
            <a:r>
              <a:rPr lang="tr-TR" sz="2000" dirty="0"/>
              <a:t> </a:t>
            </a:r>
            <a:r>
              <a:rPr lang="tr-TR" sz="2000" dirty="0" smtClean="0"/>
              <a:t>(Aras 2019).</a:t>
            </a:r>
          </a:p>
          <a:p>
            <a:pPr marL="457200" indent="-457200" algn="just">
              <a:lnSpc>
                <a:spcPct val="150000"/>
              </a:lnSpc>
              <a:buAutoNum type="arabicPeriod"/>
            </a:pPr>
            <a:endParaRPr lang="tr-TR" sz="2000" dirty="0"/>
          </a:p>
        </p:txBody>
      </p:sp>
    </p:spTree>
    <p:extLst>
      <p:ext uri="{BB962C8B-B14F-4D97-AF65-F5344CB8AC3E}">
        <p14:creationId xmlns:p14="http://schemas.microsoft.com/office/powerpoint/2010/main" val="3222446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Tasarım Ve Programlamanın Temel Tanımları</a:t>
            </a:r>
            <a:endParaRPr lang="tr-TR" sz="2400" b="1" dirty="0"/>
          </a:p>
        </p:txBody>
      </p:sp>
      <p:sp>
        <p:nvSpPr>
          <p:cNvPr id="4" name="Dikdörtgen 3"/>
          <p:cNvSpPr/>
          <p:nvPr/>
        </p:nvSpPr>
        <p:spPr>
          <a:xfrm>
            <a:off x="782858" y="967636"/>
            <a:ext cx="7557470" cy="4324261"/>
          </a:xfrm>
          <a:prstGeom prst="rect">
            <a:avLst/>
          </a:prstGeom>
        </p:spPr>
        <p:txBody>
          <a:bodyPr wrap="square">
            <a:spAutoFit/>
          </a:bodyPr>
          <a:lstStyle/>
          <a:p>
            <a:pPr marL="342900" indent="-342900" algn="just">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algn="just">
              <a:lnSpc>
                <a:spcPct val="150000"/>
              </a:lnSpc>
            </a:pPr>
            <a:r>
              <a:rPr lang="tr-TR" sz="2000" b="1" dirty="0" smtClean="0"/>
              <a:t>Tesis örnekleri</a:t>
            </a:r>
          </a:p>
          <a:p>
            <a:pPr algn="just">
              <a:lnSpc>
                <a:spcPct val="150000"/>
              </a:lnSpc>
            </a:pPr>
            <a:endParaRPr lang="tr-TR" sz="2000" b="1" dirty="0" smtClean="0"/>
          </a:p>
          <a:p>
            <a:pPr marL="342900" indent="-342900" algn="just">
              <a:lnSpc>
                <a:spcPct val="150000"/>
              </a:lnSpc>
              <a:buFont typeface="Wingdings" panose="05000000000000000000" pitchFamily="2" charset="2"/>
              <a:buChar char="Ø"/>
            </a:pPr>
            <a:r>
              <a:rPr lang="tr-TR" sz="2000" dirty="0" smtClean="0"/>
              <a:t>Fabrikalar</a:t>
            </a:r>
          </a:p>
          <a:p>
            <a:pPr marL="342900" indent="-342900" algn="just">
              <a:lnSpc>
                <a:spcPct val="150000"/>
              </a:lnSpc>
              <a:buFont typeface="Wingdings" panose="05000000000000000000" pitchFamily="2" charset="2"/>
              <a:buChar char="Ø"/>
            </a:pPr>
            <a:r>
              <a:rPr lang="tr-TR" sz="2000" dirty="0" smtClean="0"/>
              <a:t>Atölyeler</a:t>
            </a:r>
          </a:p>
          <a:p>
            <a:pPr marL="342900" indent="-342900" algn="just">
              <a:lnSpc>
                <a:spcPct val="150000"/>
              </a:lnSpc>
              <a:buFont typeface="Wingdings" panose="05000000000000000000" pitchFamily="2" charset="2"/>
              <a:buChar char="Ø"/>
            </a:pPr>
            <a:r>
              <a:rPr lang="tr-TR" sz="2000" dirty="0" smtClean="0"/>
              <a:t>Hastaneler</a:t>
            </a:r>
          </a:p>
          <a:p>
            <a:pPr marL="342900" indent="-342900" algn="just">
              <a:lnSpc>
                <a:spcPct val="150000"/>
              </a:lnSpc>
              <a:buFont typeface="Wingdings" panose="05000000000000000000" pitchFamily="2" charset="2"/>
              <a:buChar char="Ø"/>
            </a:pPr>
            <a:r>
              <a:rPr lang="tr-TR" sz="2000" dirty="0" smtClean="0"/>
              <a:t>Üniversiteler</a:t>
            </a:r>
          </a:p>
          <a:p>
            <a:pPr marL="342900" indent="-342900" algn="just">
              <a:lnSpc>
                <a:spcPct val="150000"/>
              </a:lnSpc>
              <a:buFont typeface="Wingdings" panose="05000000000000000000" pitchFamily="2" charset="2"/>
              <a:buChar char="Ø"/>
            </a:pPr>
            <a:r>
              <a:rPr lang="tr-TR" sz="2000" dirty="0" smtClean="0"/>
              <a:t>Ağ ve şebekeler vs.</a:t>
            </a:r>
          </a:p>
          <a:p>
            <a:pPr marL="457200" indent="-457200" algn="just">
              <a:lnSpc>
                <a:spcPct val="150000"/>
              </a:lnSpc>
              <a:buAutoNum type="arabicPeriod"/>
            </a:pPr>
            <a:endParaRPr lang="tr-TR" sz="2000" dirty="0"/>
          </a:p>
        </p:txBody>
      </p:sp>
    </p:spTree>
    <p:extLst>
      <p:ext uri="{BB962C8B-B14F-4D97-AF65-F5344CB8AC3E}">
        <p14:creationId xmlns:p14="http://schemas.microsoft.com/office/powerpoint/2010/main" val="25143694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5"/>
            <a:ext cx="7557470" cy="3000821"/>
          </a:xfrm>
          <a:prstGeom prst="rect">
            <a:avLst/>
          </a:prstGeom>
        </p:spPr>
        <p:txBody>
          <a:bodyPr wrap="square">
            <a:spAutoFit/>
          </a:bodyPr>
          <a:lstStyle/>
          <a:p>
            <a:pPr algn="ctr">
              <a:lnSpc>
                <a:spcPct val="150000"/>
              </a:lnSpc>
            </a:pPr>
            <a:r>
              <a:rPr lang="tr-TR" sz="1400" b="1" dirty="0" smtClean="0"/>
              <a:t>Kaynaklar</a:t>
            </a:r>
            <a:endParaRPr lang="tr-TR" sz="1400" b="1" dirty="0"/>
          </a:p>
          <a:p>
            <a:pPr marL="342900" indent="-342900" algn="just">
              <a:lnSpc>
                <a:spcPct val="150000"/>
              </a:lnSpc>
              <a:buFont typeface="Wingdings" panose="05000000000000000000" pitchFamily="2" charset="2"/>
              <a:buChar char="Ø"/>
            </a:pPr>
            <a:r>
              <a:rPr lang="tr-TR" sz="1400" dirty="0"/>
              <a:t>Bon, R., 1994. Ten </a:t>
            </a:r>
            <a:r>
              <a:rPr lang="tr-TR" sz="1400" dirty="0" err="1"/>
              <a:t>Principles</a:t>
            </a:r>
            <a:r>
              <a:rPr lang="tr-TR" sz="1400" dirty="0"/>
              <a:t> of </a:t>
            </a:r>
            <a:r>
              <a:rPr lang="tr-TR" sz="1400" dirty="0" err="1"/>
              <a:t>Corporate</a:t>
            </a:r>
            <a:r>
              <a:rPr lang="tr-TR" sz="1400" dirty="0"/>
              <a:t> Real </a:t>
            </a:r>
            <a:r>
              <a:rPr lang="tr-TR" sz="1400" dirty="0" err="1"/>
              <a:t>Estate</a:t>
            </a:r>
            <a:r>
              <a:rPr lang="tr-TR" sz="1400" dirty="0"/>
              <a:t> Management. </a:t>
            </a:r>
            <a:r>
              <a:rPr lang="tr-TR" sz="1400" dirty="0" err="1"/>
              <a:t>Facilities</a:t>
            </a:r>
            <a:r>
              <a:rPr lang="tr-TR" sz="1400" dirty="0"/>
              <a:t>, 12(5): 9-10</a:t>
            </a:r>
          </a:p>
          <a:p>
            <a:pPr marL="342900" indent="-342900" algn="just">
              <a:lnSpc>
                <a:spcPct val="150000"/>
              </a:lnSpc>
              <a:buFont typeface="Wingdings" panose="05000000000000000000" pitchFamily="2" charset="2"/>
              <a:buChar char="Ø"/>
            </a:pPr>
            <a:r>
              <a:rPr lang="tr-TR" sz="1400" dirty="0" err="1"/>
              <a:t>Hall</a:t>
            </a:r>
            <a:r>
              <a:rPr lang="tr-TR" sz="1400" dirty="0"/>
              <a:t>, D.J., 2016. </a:t>
            </a:r>
            <a:r>
              <a:rPr lang="tr-TR" sz="1400" dirty="0" err="1"/>
              <a:t>Architectural</a:t>
            </a:r>
            <a:r>
              <a:rPr lang="tr-TR" sz="1400" dirty="0"/>
              <a:t> </a:t>
            </a:r>
            <a:r>
              <a:rPr lang="tr-TR" sz="1400" dirty="0" err="1"/>
              <a:t>Graphic</a:t>
            </a:r>
            <a:r>
              <a:rPr lang="tr-TR" sz="1400" dirty="0"/>
              <a:t> </a:t>
            </a:r>
            <a:r>
              <a:rPr lang="tr-TR" sz="1400" dirty="0" err="1"/>
              <a:t>Standards</a:t>
            </a:r>
            <a:r>
              <a:rPr lang="tr-TR" sz="1400" dirty="0"/>
              <a:t>, 12th Edition, </a:t>
            </a:r>
            <a:r>
              <a:rPr lang="tr-TR" sz="1400" dirty="0" err="1"/>
              <a:t>The</a:t>
            </a:r>
            <a:r>
              <a:rPr lang="tr-TR" sz="1400" dirty="0"/>
              <a:t> </a:t>
            </a:r>
            <a:r>
              <a:rPr lang="tr-TR" sz="1400" dirty="0" err="1"/>
              <a:t>American</a:t>
            </a:r>
            <a:r>
              <a:rPr lang="tr-TR" sz="1400" dirty="0"/>
              <a:t> </a:t>
            </a:r>
            <a:r>
              <a:rPr lang="tr-TR" sz="1400" dirty="0" err="1"/>
              <a:t>Institute</a:t>
            </a:r>
            <a:r>
              <a:rPr lang="tr-TR" sz="1400" dirty="0"/>
              <a:t> of </a:t>
            </a:r>
            <a:r>
              <a:rPr lang="tr-TR" sz="1400" dirty="0" err="1"/>
              <a:t>Architects</a:t>
            </a:r>
            <a:r>
              <a:rPr lang="tr-TR" sz="1400" dirty="0"/>
              <a:t>, John </a:t>
            </a:r>
            <a:r>
              <a:rPr lang="tr-TR" sz="1400" dirty="0" err="1"/>
              <a:t>Wiley</a:t>
            </a:r>
            <a:r>
              <a:rPr lang="tr-TR" sz="1400" dirty="0"/>
              <a:t> &amp; </a:t>
            </a:r>
            <a:r>
              <a:rPr lang="tr-TR" sz="1400" dirty="0" err="1"/>
              <a:t>Sons</a:t>
            </a:r>
            <a:r>
              <a:rPr lang="tr-TR" sz="1400" dirty="0"/>
              <a:t>, USA.</a:t>
            </a:r>
          </a:p>
          <a:p>
            <a:pPr marL="342900" indent="-342900" algn="just">
              <a:lnSpc>
                <a:spcPct val="150000"/>
              </a:lnSpc>
              <a:buFont typeface="Wingdings" panose="05000000000000000000" pitchFamily="2" charset="2"/>
              <a:buChar char="Ø"/>
            </a:pPr>
            <a:r>
              <a:rPr lang="tr-TR" sz="1400" dirty="0" err="1"/>
              <a:t>Neufert</a:t>
            </a:r>
            <a:r>
              <a:rPr lang="tr-TR" sz="1400" dirty="0"/>
              <a:t>, E., 2016. Yapı Tasarımı, Beta Yayınları, Ankara, </a:t>
            </a:r>
            <a:r>
              <a:rPr lang="tr-TR" sz="1400" dirty="0" err="1"/>
              <a:t>Turkey</a:t>
            </a:r>
            <a:r>
              <a:rPr lang="tr-TR" sz="1400" dirty="0"/>
              <a:t>.</a:t>
            </a:r>
          </a:p>
          <a:p>
            <a:pPr marL="342900" indent="-342900" algn="just">
              <a:lnSpc>
                <a:spcPct val="150000"/>
              </a:lnSpc>
              <a:buFont typeface="Wingdings" panose="05000000000000000000" pitchFamily="2" charset="2"/>
              <a:buChar char="Ø"/>
            </a:pPr>
            <a:r>
              <a:rPr lang="tr-TR" sz="1400" dirty="0" err="1"/>
              <a:t>Preiser</a:t>
            </a:r>
            <a:r>
              <a:rPr lang="tr-TR" sz="1400" dirty="0"/>
              <a:t>, W.F.E. 2016. Professional </a:t>
            </a:r>
            <a:r>
              <a:rPr lang="tr-TR" sz="1400" dirty="0" err="1"/>
              <a:t>Practice</a:t>
            </a:r>
            <a:r>
              <a:rPr lang="tr-TR" sz="1400" dirty="0"/>
              <a:t> in </a:t>
            </a:r>
            <a:r>
              <a:rPr lang="tr-TR" sz="1400" dirty="0" err="1"/>
              <a:t>Facility</a:t>
            </a:r>
            <a:r>
              <a:rPr lang="tr-TR" sz="1400" dirty="0"/>
              <a:t> Programming. </a:t>
            </a:r>
            <a:r>
              <a:rPr lang="tr-TR" sz="1400" dirty="0" err="1"/>
              <a:t>Routledge</a:t>
            </a:r>
            <a:r>
              <a:rPr lang="tr-TR" sz="1400" dirty="0"/>
              <a:t>. UK.</a:t>
            </a:r>
          </a:p>
          <a:p>
            <a:pPr marL="342900" indent="-342900" algn="just">
              <a:lnSpc>
                <a:spcPct val="150000"/>
              </a:lnSpc>
              <a:buFont typeface="Wingdings" panose="05000000000000000000" pitchFamily="2" charset="2"/>
              <a:buChar char="Ø"/>
            </a:pPr>
            <a:r>
              <a:rPr lang="tr-TR" sz="1400" dirty="0" err="1"/>
              <a:t>Roper</a:t>
            </a:r>
            <a:r>
              <a:rPr lang="tr-TR" sz="1400" dirty="0"/>
              <a:t>, K.O. 2014. </a:t>
            </a:r>
            <a:r>
              <a:rPr lang="tr-TR" sz="1400" dirty="0" err="1"/>
              <a:t>The</a:t>
            </a:r>
            <a:r>
              <a:rPr lang="tr-TR" sz="1400" dirty="0"/>
              <a:t> </a:t>
            </a:r>
            <a:r>
              <a:rPr lang="tr-TR" sz="1400" dirty="0" err="1"/>
              <a:t>Facility</a:t>
            </a:r>
            <a:r>
              <a:rPr lang="tr-TR" sz="1400" dirty="0"/>
              <a:t> Management </a:t>
            </a:r>
            <a:r>
              <a:rPr lang="tr-TR" sz="1400" dirty="0" err="1"/>
              <a:t>Handbook</a:t>
            </a:r>
            <a:r>
              <a:rPr lang="tr-TR" sz="1400" dirty="0"/>
              <a:t>. AMACOM. USA.</a:t>
            </a:r>
          </a:p>
          <a:p>
            <a:pPr marL="342900" indent="-342900" algn="just">
              <a:lnSpc>
                <a:spcPct val="150000"/>
              </a:lnSpc>
              <a:buFont typeface="Wingdings" panose="05000000000000000000" pitchFamily="2" charset="2"/>
              <a:buChar char="Ø"/>
            </a:pPr>
            <a:r>
              <a:rPr lang="tr-TR" sz="1400" dirty="0" err="1"/>
              <a:t>Teicholz</a:t>
            </a:r>
            <a:r>
              <a:rPr lang="tr-TR" sz="1400" dirty="0"/>
              <a:t>, E., 2004. </a:t>
            </a:r>
            <a:r>
              <a:rPr lang="tr-TR" sz="1400" dirty="0" err="1"/>
              <a:t>Facility</a:t>
            </a:r>
            <a:r>
              <a:rPr lang="tr-TR" sz="1400" dirty="0"/>
              <a:t> Design </a:t>
            </a:r>
            <a:r>
              <a:rPr lang="tr-TR" sz="1400" dirty="0" err="1"/>
              <a:t>and</a:t>
            </a:r>
            <a:r>
              <a:rPr lang="tr-TR" sz="1400" dirty="0"/>
              <a:t> Management </a:t>
            </a:r>
            <a:r>
              <a:rPr lang="tr-TR" sz="1400" dirty="0" err="1"/>
              <a:t>Handbook</a:t>
            </a:r>
            <a:r>
              <a:rPr lang="tr-TR" sz="1400" dirty="0"/>
              <a:t>, </a:t>
            </a:r>
            <a:r>
              <a:rPr lang="tr-TR" sz="1400" dirty="0" err="1"/>
              <a:t>Hill</a:t>
            </a:r>
            <a:r>
              <a:rPr lang="tr-TR" sz="1400" dirty="0"/>
              <a:t> </a:t>
            </a:r>
            <a:r>
              <a:rPr lang="tr-TR" sz="1400" dirty="0" err="1"/>
              <a:t>McGraw</a:t>
            </a:r>
            <a:r>
              <a:rPr lang="tr-TR" sz="1400" dirty="0"/>
              <a:t>, USA.</a:t>
            </a:r>
          </a:p>
          <a:p>
            <a:pPr marL="342900" indent="-342900" algn="just">
              <a:lnSpc>
                <a:spcPct val="150000"/>
              </a:lnSpc>
              <a:buFont typeface="Wingdings" panose="05000000000000000000" pitchFamily="2" charset="2"/>
              <a:buChar char="Ø"/>
            </a:pPr>
            <a:r>
              <a:rPr lang="tr-TR" sz="1400" dirty="0" err="1"/>
              <a:t>Walker</a:t>
            </a:r>
            <a:r>
              <a:rPr lang="tr-TR" sz="1400" dirty="0"/>
              <a:t>, A., 2015. Project Management in Construction, 6th Edition, </a:t>
            </a:r>
            <a:r>
              <a:rPr lang="tr-TR" sz="1400" dirty="0" err="1"/>
              <a:t>Wiley-Blackwell</a:t>
            </a:r>
            <a:r>
              <a:rPr lang="tr-TR" sz="1400" dirty="0"/>
              <a:t>, USA.</a:t>
            </a:r>
            <a:endParaRPr lang="tr-TR" sz="1400" dirty="0"/>
          </a:p>
        </p:txBody>
      </p:sp>
    </p:spTree>
    <p:extLst>
      <p:ext uri="{BB962C8B-B14F-4D97-AF65-F5344CB8AC3E}">
        <p14:creationId xmlns:p14="http://schemas.microsoft.com/office/powerpoint/2010/main" val="15055845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17071</TotalTime>
  <Words>392</Words>
  <Application>Microsoft Office PowerPoint</Application>
  <PresentationFormat>Ekran Gösterisi (4:3)</PresentationFormat>
  <Paragraphs>56</Paragraphs>
  <Slides>9</Slides>
  <Notes>0</Notes>
  <HiddenSlides>0</HiddenSlides>
  <MMClips>0</MMClips>
  <ScaleCrop>false</ScaleCrop>
  <HeadingPairs>
    <vt:vector size="4" baseType="variant">
      <vt:variant>
        <vt:lpstr>Tema</vt:lpstr>
      </vt:variant>
      <vt:variant>
        <vt:i4>3</vt:i4>
      </vt:variant>
      <vt:variant>
        <vt:lpstr>Slayt Başlıkları</vt:lpstr>
      </vt:variant>
      <vt:variant>
        <vt:i4>9</vt:i4>
      </vt:variant>
    </vt:vector>
  </HeadingPairs>
  <TitlesOfParts>
    <vt:vector size="12" baseType="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847</cp:revision>
  <cp:lastPrinted>2016-10-24T07:53:35Z</cp:lastPrinted>
  <dcterms:created xsi:type="dcterms:W3CDTF">2016-09-18T09:35:24Z</dcterms:created>
  <dcterms:modified xsi:type="dcterms:W3CDTF">2020-02-24T08:14:44Z</dcterms:modified>
</cp:coreProperties>
</file>