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26"/>
  </p:notesMasterIdLst>
  <p:handoutMasterIdLst>
    <p:handoutMasterId r:id="rId27"/>
  </p:handoutMasterIdLst>
  <p:sldIdLst>
    <p:sldId id="291" r:id="rId2"/>
    <p:sldId id="296" r:id="rId3"/>
    <p:sldId id="297" r:id="rId4"/>
    <p:sldId id="298" r:id="rId5"/>
    <p:sldId id="299" r:id="rId6"/>
    <p:sldId id="315" r:id="rId7"/>
    <p:sldId id="311" r:id="rId8"/>
    <p:sldId id="312" r:id="rId9"/>
    <p:sldId id="313" r:id="rId10"/>
    <p:sldId id="314" r:id="rId11"/>
    <p:sldId id="301" r:id="rId12"/>
    <p:sldId id="316" r:id="rId13"/>
    <p:sldId id="317" r:id="rId14"/>
    <p:sldId id="292" r:id="rId15"/>
    <p:sldId id="318" r:id="rId16"/>
    <p:sldId id="319" r:id="rId17"/>
    <p:sldId id="320" r:id="rId18"/>
    <p:sldId id="321" r:id="rId19"/>
    <p:sldId id="302" r:id="rId20"/>
    <p:sldId id="303" r:id="rId21"/>
    <p:sldId id="304" r:id="rId22"/>
    <p:sldId id="308" r:id="rId23"/>
    <p:sldId id="309" r:id="rId24"/>
    <p:sldId id="310" r:id="rId25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4660"/>
  </p:normalViewPr>
  <p:slideViewPr>
    <p:cSldViewPr>
      <p:cViewPr varScale="1">
        <p:scale>
          <a:sx n="69" d="100"/>
          <a:sy n="69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9E14DAF-25A7-49DA-BD38-FE76219F5B1B}" type="slidenum">
              <a:rPr lang="tr-TR"/>
              <a:pPr/>
              <a:t>‹#›</a:t>
            </a:fld>
            <a:endParaRPr lang="tr-TR">
              <a:latin typeface="Arial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BC2ECB-3FDC-41E3-839A-3B876EF82E67}" type="slidenum">
              <a:rPr lang="tr-TR"/>
              <a:pPr/>
              <a:t>‹#›</a:t>
            </a:fld>
            <a:endParaRPr lang="tr-TR">
              <a:latin typeface="Arial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5CB3-61DA-4266-8F70-378C2C0B0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8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6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5031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87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806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06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54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507A-C22B-462E-9B17-1EB927F515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8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7484-E0F5-4D73-BB62-986ECDAAF5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0CAF-4D1C-4E34-B3D3-EB6CE65BE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1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F530-55B0-4E7D-89BE-2E9C563026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3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1325-7D32-43B7-9E56-E61E63314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1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F0236-E947-4C63-A0C5-F45D317E77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4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CF57-9784-48E3-9D28-0F4F6DB0F8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02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3D0DA-1813-4487-9C6A-FF5E11602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8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5512-2454-491E-916C-A35A7D91A6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54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6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B-309 BİYOKİMYA I 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II.HAFTA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İYOKİMYA - 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6480720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043608" y="4843620"/>
            <a:ext cx="67687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avys.omu.edu.tr%2Fstorage%2Fapp%2Fpublic%2Ftinkilic%2F62517%2FB%25C4%25B0YOK%25C4%25B0MYA%2520I-%2520Ocak%25202020.pdf&amp;psig=AOvVaw0-Fbt-Q1Pg5vRLwjAnqusb&amp;ust=1589378645424000&amp;source=images&amp;cd=vfe&amp;ved=0CAIQjRxqFwoTCMj1nIC_rukCFQAAAAAdAAAAABBX</a:t>
            </a:r>
          </a:p>
        </p:txBody>
      </p:sp>
    </p:spTree>
    <p:extLst>
      <p:ext uri="{BB962C8B-B14F-4D97-AF65-F5344CB8AC3E}">
        <p14:creationId xmlns:p14="http://schemas.microsoft.com/office/powerpoint/2010/main" val="1425672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8229600" cy="4680520"/>
          </a:xfrm>
        </p:spPr>
        <p:txBody>
          <a:bodyPr/>
          <a:lstStyle/>
          <a:p>
            <a:r>
              <a:rPr lang="tr-TR" dirty="0"/>
              <a:t>ö</a:t>
            </a:r>
            <a:r>
              <a:rPr lang="tr-TR" dirty="0" smtClean="0"/>
              <a:t>nemi açıklanacaktır.</a:t>
            </a:r>
          </a:p>
          <a:p>
            <a:endParaRPr lang="tr-TR" dirty="0"/>
          </a:p>
          <a:p>
            <a:r>
              <a:rPr lang="tr-TR" dirty="0" smtClean="0"/>
              <a:t>Moleküler asimetri, </a:t>
            </a:r>
            <a:r>
              <a:rPr lang="tr-TR" dirty="0" err="1" smtClean="0"/>
              <a:t>kiral</a:t>
            </a:r>
            <a:r>
              <a:rPr lang="tr-TR" dirty="0" smtClean="0"/>
              <a:t> ve </a:t>
            </a:r>
            <a:r>
              <a:rPr lang="tr-TR" dirty="0" err="1" smtClean="0"/>
              <a:t>akiral</a:t>
            </a:r>
            <a:r>
              <a:rPr lang="tr-TR" dirty="0" smtClean="0"/>
              <a:t> moleküller, </a:t>
            </a:r>
            <a:r>
              <a:rPr lang="tr-TR" dirty="0" err="1" smtClean="0"/>
              <a:t>enantiyomerler</a:t>
            </a:r>
            <a:r>
              <a:rPr lang="tr-TR" dirty="0" smtClean="0"/>
              <a:t> ve </a:t>
            </a:r>
            <a:r>
              <a:rPr lang="tr-TR" dirty="0" err="1" smtClean="0"/>
              <a:t>diastereomerlerin</a:t>
            </a:r>
            <a:r>
              <a:rPr lang="tr-TR" dirty="0" smtClean="0"/>
              <a:t> biyokimyadaki önemi kavramların açıklanması ve formüller üzerinden anlatılacaktır.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0566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rof. Dr. Fidancı - Karbonhidrat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34481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755576" y="5004048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%3A%2F%2F80.251.40.59%2Fveterinary.ankara.edu.tr%2Ffidanci%2FDers_Notlari%2FDers_Notlari%2FKarbonhidratlar.html&amp;psig=AOvVaw2jQgNvE7El8PwI8owDRCiv&amp;ust=1589379304025000&amp;source=images&amp;cd=vfe&amp;ved=0CAIQjRxqFwoTCPjmo73BrukCFQAAAAAdAAAAABAJ</a:t>
            </a:r>
          </a:p>
        </p:txBody>
      </p:sp>
    </p:spTree>
    <p:extLst>
      <p:ext uri="{BB962C8B-B14F-4D97-AF65-F5344CB8AC3E}">
        <p14:creationId xmlns:p14="http://schemas.microsoft.com/office/powerpoint/2010/main" val="1287211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arbondioksit asimilasyonu ile yeşil bitkilerde fotosentez sonucu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762000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811172" y="5490267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%3A%2F%2Fgenderi.org%2Fkarbondioksit-asimilasyonu-ile-yesil-bitkilerde-fotosentez-son.html%3Fpage%3D3&amp;psig=AOvVaw2jQgNvE7El8PwI8owDRCiv&amp;ust=1589379304025000&amp;source=images&amp;cd=vfe&amp;ved=0CAIQjRxqFwoTCPjmo73BrukCFQAAAAAdAAAAABAO</a:t>
            </a:r>
          </a:p>
        </p:txBody>
      </p:sp>
    </p:spTree>
    <p:extLst>
      <p:ext uri="{BB962C8B-B14F-4D97-AF65-F5344CB8AC3E}">
        <p14:creationId xmlns:p14="http://schemas.microsoft.com/office/powerpoint/2010/main" val="3169083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err="1" smtClean="0"/>
              <a:t>Makromoleküllerin</a:t>
            </a:r>
            <a:r>
              <a:rPr lang="tr-TR" b="1" dirty="0" smtClean="0"/>
              <a:t> Oluşumunda Etkili Olan Kimyasal Bağlar: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Molekül </a:t>
            </a:r>
            <a:r>
              <a:rPr lang="tr-TR" dirty="0"/>
              <a:t>içi ve moleküller arası kimyasal bağlar; kuvvetli ve zayıf bağlar; </a:t>
            </a:r>
            <a:r>
              <a:rPr lang="tr-TR" dirty="0" err="1"/>
              <a:t>disülfit</a:t>
            </a:r>
            <a:r>
              <a:rPr lang="tr-TR" dirty="0"/>
              <a:t> köprüleri, hidrojen bağları, </a:t>
            </a:r>
            <a:r>
              <a:rPr lang="tr-TR" dirty="0" err="1"/>
              <a:t>hidrofobik</a:t>
            </a:r>
            <a:r>
              <a:rPr lang="tr-TR" dirty="0"/>
              <a:t> ilişkiler vb</a:t>
            </a:r>
            <a:r>
              <a:rPr lang="tr-TR" dirty="0" smtClean="0"/>
              <a:t>. </a:t>
            </a:r>
            <a:r>
              <a:rPr lang="tr-TR" smtClean="0"/>
              <a:t>TARTIŞILACAK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ifference Between Ionic and Covalent bond | Difference Betwe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0481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4.2 Polar and non-polar covalent bonds (SL) - YouTub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95" y="2426791"/>
            <a:ext cx="8376865" cy="294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415395" y="5373216"/>
            <a:ext cx="8357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https://www.google.com/url?sa=i&amp;url=https%3A%2F%2Fwww.youtube.com%2Fwatch%3Fv%3Ds1f7DzYF0jI&amp;psig=AOvVaw0as6vkrtcFee2G3n3b5-B_&amp;ust=1589379515805000&amp;source=images&amp;cd=vfe&amp;ved=0CAIQjRxqFwoTCOjaxqfCrukCFQAAAAAdAAAAABAJ</a:t>
            </a:r>
          </a:p>
        </p:txBody>
      </p:sp>
    </p:spTree>
    <p:extLst>
      <p:ext uri="{BB962C8B-B14F-4D97-AF65-F5344CB8AC3E}">
        <p14:creationId xmlns:p14="http://schemas.microsoft.com/office/powerpoint/2010/main" val="3162521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rotein tertiary structure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64704"/>
            <a:ext cx="712879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827584" y="4826675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https://www.google.com/url?sa=i&amp;url=https%3A%2F%2Fen.wikipedia.org%2Fwiki%2FProtein_tertiary_structure&amp;psig=AOvVaw1cBSMXZ2FPq1Yx37UL_AHr&amp;ust=1589379766124000&amp;source=images&amp;cd=vfe&amp;ved=0CAIQjRxqFwoTCMiD05jDrukCFQAAAAAdAAAAABAs</a:t>
            </a:r>
          </a:p>
        </p:txBody>
      </p:sp>
    </p:spTree>
    <p:extLst>
      <p:ext uri="{BB962C8B-B14F-4D97-AF65-F5344CB8AC3E}">
        <p14:creationId xmlns:p14="http://schemas.microsoft.com/office/powerpoint/2010/main" val="3855629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The ins and outs of Japanese hair straightening - Hair Moment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6672"/>
            <a:ext cx="6696744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187624" y="5373216"/>
            <a:ext cx="68407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>
                <a:solidFill>
                  <a:srgbClr val="FF0000"/>
                </a:solidFill>
              </a:rPr>
              <a:t>https://www.google.com/url?sa=i&amp;url=http%3A%2F%2Fhairmomentum.com%2Fwhat-goes-on-in-the-hair-during-japanese-hair-straightening%2F&amp;psig=AOvVaw1cBSMXZ2FPq1Yx37UL_AHr&amp;ust=1589379766124000&amp;source=images&amp;cd=vfe&amp;ved=0CAIQjRxqFwoTCMiD05jDrukCFQAAAAAdAAAAABAx</a:t>
            </a:r>
          </a:p>
        </p:txBody>
      </p:sp>
    </p:spTree>
    <p:extLst>
      <p:ext uri="{BB962C8B-B14F-4D97-AF65-F5344CB8AC3E}">
        <p14:creationId xmlns:p14="http://schemas.microsoft.com/office/powerpoint/2010/main" val="1775689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rotein structure | So Sacchar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6912768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259632" y="5301208"/>
            <a:ext cx="69867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https://www.google.com/url?sa=i&amp;url=https%3A%2F%2Fchallieze.wordpress.com%2F2013%2F03%2F18%2Fprotein-structure%2F&amp;psig=AOvVaw1cBSMXZ2FPq1Yx37UL_AHr&amp;ust=1589379766124000&amp;source=images&amp;cd=vfe&amp;ved=0CAIQjRxqFwoTCMiD05jDrukCFQAAAAAdAAAAABBA</a:t>
            </a:r>
          </a:p>
        </p:txBody>
      </p:sp>
    </p:spTree>
    <p:extLst>
      <p:ext uri="{BB962C8B-B14F-4D97-AF65-F5344CB8AC3E}">
        <p14:creationId xmlns:p14="http://schemas.microsoft.com/office/powerpoint/2010/main" val="2793712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dirty="0" smtClean="0"/>
              <a:t>Sulu  </a:t>
            </a:r>
            <a:r>
              <a:rPr lang="tr-TR" dirty="0"/>
              <a:t>s</a:t>
            </a:r>
            <a:r>
              <a:rPr lang="tr-TR" dirty="0" smtClean="0"/>
              <a:t>istemlerdeki zayıf etkileşimler,</a:t>
            </a:r>
          </a:p>
          <a:p>
            <a:endParaRPr lang="tr-TR" dirty="0"/>
          </a:p>
          <a:p>
            <a:r>
              <a:rPr lang="tr-TR" dirty="0" smtClean="0"/>
              <a:t>Bir su molekülünün oksijen atomu ile diğer su molekülünün hidrojen atomu arasında oluşan elektrostatik çekim olan hidrojen bağı,</a:t>
            </a:r>
          </a:p>
          <a:p>
            <a:endParaRPr lang="tr-TR" dirty="0"/>
          </a:p>
          <a:p>
            <a:r>
              <a:rPr lang="tr-TR" dirty="0" smtClean="0"/>
              <a:t>Moleküllerin </a:t>
            </a:r>
            <a:r>
              <a:rPr lang="tr-TR" dirty="0" err="1" smtClean="0"/>
              <a:t>hidrofobik</a:t>
            </a:r>
            <a:r>
              <a:rPr lang="tr-TR" dirty="0" smtClean="0"/>
              <a:t> bölgelerini bir arada tutan </a:t>
            </a:r>
            <a:r>
              <a:rPr lang="tr-TR" dirty="0" err="1" smtClean="0"/>
              <a:t>hidrofobik</a:t>
            </a:r>
            <a:r>
              <a:rPr lang="tr-TR" dirty="0" smtClean="0"/>
              <a:t> etkileşimler,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774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İKİNCİ  HAFTA  </a:t>
            </a:r>
            <a:r>
              <a:rPr lang="tr-TR" smtClean="0"/>
              <a:t>DERS İÇERİĞİ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Moleküllerdeki üç boyutlu yapının anlaşılabilmesi ve tanımlanabilmesi için </a:t>
            </a:r>
            <a:r>
              <a:rPr lang="tr-TR" dirty="0" err="1" smtClean="0"/>
              <a:t>stereoizomerlik</a:t>
            </a:r>
            <a:r>
              <a:rPr lang="tr-TR" dirty="0" smtClean="0"/>
              <a:t> kavramının detaylandırılması,</a:t>
            </a:r>
          </a:p>
          <a:p>
            <a:r>
              <a:rPr lang="tr-TR" dirty="0" smtClean="0"/>
              <a:t>Öğrencilerin Organik Kimya bilgileri doğrultusunda konunun Biyokimyasal önemlerini tartışması yapılacaktır.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dirty="0" smtClean="0"/>
              <a:t>Polar veya yüklü ve polar olmayan bölgeleri içeren </a:t>
            </a:r>
            <a:r>
              <a:rPr lang="tr-TR" dirty="0" err="1" smtClean="0"/>
              <a:t>amfipatik</a:t>
            </a:r>
            <a:r>
              <a:rPr lang="tr-TR" dirty="0" smtClean="0"/>
              <a:t> bileşikler,</a:t>
            </a:r>
          </a:p>
          <a:p>
            <a:endParaRPr lang="tr-TR" dirty="0"/>
          </a:p>
          <a:p>
            <a:r>
              <a:rPr lang="tr-TR" dirty="0" smtClean="0"/>
              <a:t>İki yüksüz atomun birbirine yaklaştığında oluşan </a:t>
            </a:r>
            <a:r>
              <a:rPr lang="tr-TR" dirty="0" err="1" smtClean="0"/>
              <a:t>dipolün</a:t>
            </a:r>
            <a:r>
              <a:rPr lang="tr-TR" dirty="0" smtClean="0"/>
              <a:t> oluşturduğu zayıf çekim güçleri (</a:t>
            </a:r>
            <a:r>
              <a:rPr lang="tr-TR" dirty="0" err="1" smtClean="0"/>
              <a:t>van</a:t>
            </a:r>
            <a:r>
              <a:rPr lang="tr-TR" dirty="0" smtClean="0"/>
              <a:t> der </a:t>
            </a:r>
            <a:r>
              <a:rPr lang="tr-TR" dirty="0" err="1" smtClean="0"/>
              <a:t>Waals</a:t>
            </a:r>
            <a:r>
              <a:rPr lang="tr-TR" dirty="0" smtClean="0"/>
              <a:t> etkileşimleri),</a:t>
            </a:r>
          </a:p>
          <a:p>
            <a:endParaRPr lang="tr-TR" dirty="0"/>
          </a:p>
          <a:p>
            <a:r>
              <a:rPr lang="tr-TR" dirty="0" smtClean="0"/>
              <a:t>Yüklü gruplar arasında gerçekleşen iyonik etkileşimler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873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dirty="0" smtClean="0"/>
              <a:t>Bu hafta anlatılacak konulardır. </a:t>
            </a:r>
          </a:p>
          <a:p>
            <a:endParaRPr lang="tr-TR" dirty="0"/>
          </a:p>
          <a:p>
            <a:r>
              <a:rPr lang="tr-TR" dirty="0" smtClean="0"/>
              <a:t>Ders sonunda sorular sorulup bir sonraki hafta tartışılması istenecektir.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Bir önceki hafta sorulan </a:t>
            </a:r>
            <a:r>
              <a:rPr lang="tr-TR" smtClean="0"/>
              <a:t>sorular değerlendirilecektir.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9712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85786" y="285728"/>
            <a:ext cx="7772400" cy="17367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KAYNAKÇA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28802"/>
            <a:ext cx="6400800" cy="3709998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Başlıca Kaynak</a:t>
            </a:r>
            <a:r>
              <a:rPr lang="tr-TR" dirty="0" smtClean="0"/>
              <a:t>: </a:t>
            </a:r>
            <a:r>
              <a:rPr lang="tr-TR" dirty="0" err="1" smtClean="0"/>
              <a:t>Lehnınger</a:t>
            </a:r>
            <a:r>
              <a:rPr lang="tr-TR" dirty="0" smtClean="0"/>
              <a:t> </a:t>
            </a:r>
            <a:r>
              <a:rPr lang="tr-TR" dirty="0" smtClean="0"/>
              <a:t>Biyokimyanın İlkeleri, </a:t>
            </a:r>
            <a:r>
              <a:rPr lang="tr-TR" dirty="0" err="1" smtClean="0"/>
              <a:t>Davıd</a:t>
            </a:r>
            <a:r>
              <a:rPr lang="tr-TR" dirty="0" smtClean="0"/>
              <a:t> </a:t>
            </a:r>
            <a:r>
              <a:rPr lang="tr-TR" dirty="0" err="1" smtClean="0"/>
              <a:t>L.Nelson</a:t>
            </a:r>
            <a:r>
              <a:rPr lang="tr-TR" dirty="0" smtClean="0"/>
              <a:t>, </a:t>
            </a:r>
            <a:r>
              <a:rPr lang="tr-TR" dirty="0" err="1" smtClean="0"/>
              <a:t>Mıchael</a:t>
            </a:r>
            <a:r>
              <a:rPr lang="tr-TR" dirty="0" smtClean="0"/>
              <a:t> </a:t>
            </a:r>
            <a:r>
              <a:rPr lang="tr-TR" dirty="0" smtClean="0"/>
              <a:t>M. </a:t>
            </a:r>
            <a:r>
              <a:rPr lang="tr-TR" dirty="0" err="1" smtClean="0"/>
              <a:t>Cox</a:t>
            </a:r>
            <a:r>
              <a:rPr lang="tr-TR" dirty="0" smtClean="0"/>
              <a:t>, Beşinci Baskıdan Çeviri, Çeviri Editörü; Y. Murat Elçin, </a:t>
            </a:r>
            <a:r>
              <a:rPr lang="tr-TR" dirty="0" err="1" smtClean="0"/>
              <a:t>Palme</a:t>
            </a:r>
            <a:r>
              <a:rPr lang="tr-TR" dirty="0" smtClean="0"/>
              <a:t> Yayıncılık, 2013.</a:t>
            </a:r>
          </a:p>
          <a:p>
            <a:pPr algn="just"/>
            <a:endParaRPr lang="tr-TR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5062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28728" y="714356"/>
            <a:ext cx="6400800" cy="5138758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en-US" dirty="0" smtClean="0"/>
              <a:t>Principles of Biochemistry, H. R. Horton, L. A. Moran, K. G. </a:t>
            </a:r>
            <a:r>
              <a:rPr lang="en-US" dirty="0" err="1" smtClean="0"/>
              <a:t>Scrimgeour</a:t>
            </a:r>
            <a:r>
              <a:rPr lang="en-US" dirty="0" smtClean="0"/>
              <a:t>, M. D. Perry, J. D. </a:t>
            </a:r>
            <a:r>
              <a:rPr lang="en-US" dirty="0" err="1" smtClean="0"/>
              <a:t>Rawn</a:t>
            </a:r>
            <a:r>
              <a:rPr lang="en-US" dirty="0" smtClean="0"/>
              <a:t>, Pearson </a:t>
            </a:r>
            <a:r>
              <a:rPr lang="en-US" dirty="0" err="1" smtClean="0"/>
              <a:t>Prentis</a:t>
            </a:r>
            <a:r>
              <a:rPr lang="en-US" dirty="0" smtClean="0"/>
              <a:t> Hall, 2006.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Color</a:t>
            </a:r>
            <a:r>
              <a:rPr lang="tr-TR" dirty="0" smtClean="0"/>
              <a:t> Atlas of </a:t>
            </a:r>
            <a:r>
              <a:rPr lang="tr-TR" dirty="0" err="1" smtClean="0"/>
              <a:t>Bıochemıstry</a:t>
            </a:r>
            <a:r>
              <a:rPr lang="tr-TR" dirty="0" smtClean="0"/>
              <a:t>, J. </a:t>
            </a:r>
            <a:r>
              <a:rPr lang="tr-TR" dirty="0" err="1" smtClean="0"/>
              <a:t>Koolman</a:t>
            </a:r>
            <a:r>
              <a:rPr lang="tr-TR" dirty="0" smtClean="0"/>
              <a:t>, K. H. </a:t>
            </a:r>
            <a:r>
              <a:rPr lang="tr-TR" dirty="0" err="1" smtClean="0"/>
              <a:t>Roehm</a:t>
            </a:r>
            <a:r>
              <a:rPr lang="tr-TR" dirty="0" smtClean="0"/>
              <a:t>, </a:t>
            </a:r>
            <a:r>
              <a:rPr lang="tr-TR" dirty="0" err="1" smtClean="0"/>
              <a:t>Georg</a:t>
            </a:r>
            <a:r>
              <a:rPr lang="tr-TR" dirty="0" smtClean="0"/>
              <a:t> </a:t>
            </a:r>
            <a:r>
              <a:rPr lang="tr-TR" dirty="0" err="1" smtClean="0"/>
              <a:t>Thıeme</a:t>
            </a:r>
            <a:r>
              <a:rPr lang="tr-TR" dirty="0" smtClean="0"/>
              <a:t> </a:t>
            </a:r>
            <a:r>
              <a:rPr lang="tr-TR" dirty="0" err="1" smtClean="0"/>
              <a:t>Verlag</a:t>
            </a:r>
            <a:r>
              <a:rPr lang="tr-TR" dirty="0" smtClean="0"/>
              <a:t>, 2005.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8667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0042"/>
            <a:ext cx="6400800" cy="5138758"/>
          </a:xfrm>
        </p:spPr>
        <p:txBody>
          <a:bodyPr/>
          <a:lstStyle/>
          <a:p>
            <a:pPr algn="just"/>
            <a:r>
              <a:rPr lang="tr-TR" dirty="0" err="1" smtClean="0"/>
              <a:t>Harper’s</a:t>
            </a:r>
            <a:r>
              <a:rPr lang="tr-TR" dirty="0" smtClean="0"/>
              <a:t> </a:t>
            </a:r>
            <a:r>
              <a:rPr lang="tr-TR" dirty="0" err="1" smtClean="0"/>
              <a:t>Illustrated</a:t>
            </a:r>
            <a:r>
              <a:rPr lang="tr-TR" dirty="0" smtClean="0"/>
              <a:t> </a:t>
            </a:r>
            <a:r>
              <a:rPr lang="tr-TR" dirty="0" err="1" smtClean="0"/>
              <a:t>Bıochemıstry</a:t>
            </a:r>
            <a:r>
              <a:rPr lang="tr-TR" dirty="0" smtClean="0"/>
              <a:t>, R. K. </a:t>
            </a:r>
            <a:r>
              <a:rPr lang="tr-TR" dirty="0" err="1" smtClean="0"/>
              <a:t>Murray</a:t>
            </a:r>
            <a:r>
              <a:rPr lang="tr-TR" dirty="0" smtClean="0"/>
              <a:t>, D. K. </a:t>
            </a:r>
            <a:r>
              <a:rPr lang="tr-TR" dirty="0" err="1" smtClean="0"/>
              <a:t>Granner</a:t>
            </a:r>
            <a:r>
              <a:rPr lang="tr-TR" dirty="0" smtClean="0"/>
              <a:t>, P. A. </a:t>
            </a:r>
            <a:r>
              <a:rPr lang="tr-TR" dirty="0" err="1" smtClean="0"/>
              <a:t>Mayes</a:t>
            </a:r>
            <a:r>
              <a:rPr lang="tr-TR" dirty="0" smtClean="0"/>
              <a:t>, V. W. </a:t>
            </a:r>
            <a:r>
              <a:rPr lang="tr-TR" dirty="0" err="1" smtClean="0"/>
              <a:t>Rodwell</a:t>
            </a:r>
            <a:r>
              <a:rPr lang="tr-TR" dirty="0" smtClean="0"/>
              <a:t>, </a:t>
            </a:r>
            <a:r>
              <a:rPr lang="tr-TR" dirty="0" err="1" smtClean="0"/>
              <a:t>Lange</a:t>
            </a:r>
            <a:r>
              <a:rPr lang="tr-TR" dirty="0" smtClean="0"/>
              <a:t> </a:t>
            </a:r>
            <a:r>
              <a:rPr lang="tr-TR" dirty="0" err="1" smtClean="0"/>
              <a:t>Medıcal</a:t>
            </a:r>
            <a:r>
              <a:rPr lang="tr-TR" dirty="0" smtClean="0"/>
              <a:t> </a:t>
            </a:r>
            <a:r>
              <a:rPr lang="tr-TR" dirty="0" err="1" smtClean="0"/>
              <a:t>Books</a:t>
            </a:r>
            <a:r>
              <a:rPr lang="tr-TR" dirty="0" smtClean="0"/>
              <a:t>/</a:t>
            </a:r>
            <a:r>
              <a:rPr lang="tr-TR" dirty="0" err="1" smtClean="0"/>
              <a:t>McGraw-Hıll</a:t>
            </a:r>
            <a:r>
              <a:rPr lang="tr-TR" dirty="0" smtClean="0"/>
              <a:t> </a:t>
            </a:r>
            <a:r>
              <a:rPr lang="tr-TR" dirty="0" err="1" smtClean="0"/>
              <a:t>Medıcal</a:t>
            </a:r>
            <a:r>
              <a:rPr lang="tr-TR" dirty="0" smtClean="0"/>
              <a:t> </a:t>
            </a:r>
            <a:r>
              <a:rPr lang="tr-TR" dirty="0" err="1" smtClean="0"/>
              <a:t>Publıshıng</a:t>
            </a:r>
            <a:r>
              <a:rPr lang="tr-TR" dirty="0" smtClean="0"/>
              <a:t> </a:t>
            </a:r>
            <a:r>
              <a:rPr lang="tr-TR" dirty="0" err="1" smtClean="0"/>
              <a:t>Dıvısıon</a:t>
            </a:r>
            <a:r>
              <a:rPr lang="tr-TR" dirty="0" smtClean="0"/>
              <a:t>, 2003.</a:t>
            </a:r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Basic Concepts in Biochemistry, A Student’s Survival Guide, H. F. Gilbert, McGraw-Hill Health </a:t>
            </a:r>
            <a:r>
              <a:rPr lang="en-US" dirty="0" err="1" smtClean="0"/>
              <a:t>Proffesions</a:t>
            </a:r>
            <a:r>
              <a:rPr lang="en-US" dirty="0" smtClean="0"/>
              <a:t> Division, 2000.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7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dirty="0" err="1" smtClean="0"/>
              <a:t>Biyomoleküllerin</a:t>
            </a:r>
            <a:r>
              <a:rPr lang="tr-TR" dirty="0" smtClean="0"/>
              <a:t> fonksiyonları için bağlar özellikle </a:t>
            </a:r>
            <a:r>
              <a:rPr lang="tr-TR" dirty="0" err="1" smtClean="0"/>
              <a:t>kovalent</a:t>
            </a:r>
            <a:r>
              <a:rPr lang="tr-TR" dirty="0" smtClean="0"/>
              <a:t> bağlar ve işlevsel gruplar önemlidir.</a:t>
            </a:r>
          </a:p>
          <a:p>
            <a:r>
              <a:rPr lang="tr-TR" dirty="0" smtClean="0"/>
              <a:t>Biyokimyada moleküllerin işlevsel grupları grupları üç boyutlu yapılarını yani uzaydaki yerleşimlerini belirlemede önemlidir.</a:t>
            </a:r>
          </a:p>
          <a:p>
            <a:r>
              <a:rPr lang="tr-TR" dirty="0" smtClean="0"/>
              <a:t>Karbon içeren bu bileşiklerin </a:t>
            </a:r>
            <a:r>
              <a:rPr lang="tr-TR" dirty="0" err="1" smtClean="0"/>
              <a:t>stereokimyasal</a:t>
            </a:r>
            <a:r>
              <a:rPr lang="tr-TR" dirty="0" smtClean="0"/>
              <a:t> özellikleri işlevleri için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688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tr-TR" dirty="0" err="1" smtClean="0"/>
              <a:t>Biyomoleküllerin</a:t>
            </a:r>
            <a:r>
              <a:rPr lang="tr-TR" dirty="0" smtClean="0"/>
              <a:t> üç boyutlu etkileşimleri görevlerini belirler.</a:t>
            </a:r>
          </a:p>
          <a:p>
            <a:r>
              <a:rPr lang="tr-TR" dirty="0" err="1" smtClean="0"/>
              <a:t>Stereoözgüllük</a:t>
            </a:r>
            <a:r>
              <a:rPr lang="tr-TR" dirty="0" smtClean="0"/>
              <a:t> </a:t>
            </a:r>
            <a:r>
              <a:rPr lang="tr-TR" dirty="0" err="1" smtClean="0"/>
              <a:t>biyomoleküller</a:t>
            </a:r>
            <a:r>
              <a:rPr lang="tr-TR" dirty="0" smtClean="0"/>
              <a:t> arası etkileşimlerde önemlidir.</a:t>
            </a:r>
          </a:p>
          <a:p>
            <a:r>
              <a:rPr lang="tr-TR" dirty="0" smtClean="0"/>
              <a:t>Bu konu derste detaylandırılacak ve çeşitli  örnekler verilecektir.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515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dirty="0" smtClean="0"/>
              <a:t>Basit moleküllerin </a:t>
            </a:r>
            <a:r>
              <a:rPr lang="tr-TR" dirty="0" err="1" smtClean="0"/>
              <a:t>stereokimyasal</a:t>
            </a:r>
            <a:r>
              <a:rPr lang="tr-TR" dirty="0" smtClean="0"/>
              <a:t> gösterimi (üç farklı) şekilde yazılacaktır. </a:t>
            </a:r>
          </a:p>
          <a:p>
            <a:endParaRPr lang="tr-TR" dirty="0"/>
          </a:p>
          <a:p>
            <a:r>
              <a:rPr lang="tr-TR" dirty="0" smtClean="0"/>
              <a:t>Konfigürasyon dönüşü sınırlandıran bağlar ve </a:t>
            </a:r>
            <a:r>
              <a:rPr lang="tr-TR" dirty="0" err="1" smtClean="0"/>
              <a:t>sübstitüye</a:t>
            </a:r>
            <a:r>
              <a:rPr lang="tr-TR" dirty="0" smtClean="0"/>
              <a:t> grupların düzenlenmesinde </a:t>
            </a:r>
            <a:r>
              <a:rPr lang="tr-TR" dirty="0" err="1" smtClean="0"/>
              <a:t>kiral</a:t>
            </a:r>
            <a:r>
              <a:rPr lang="tr-TR" dirty="0" smtClean="0"/>
              <a:t> merkezlerin rolü tartışılacaktır.</a:t>
            </a:r>
          </a:p>
          <a:p>
            <a:endParaRPr lang="tr-TR" dirty="0"/>
          </a:p>
          <a:p>
            <a:r>
              <a:rPr lang="tr-TR" dirty="0" smtClean="0"/>
              <a:t>Geometrik ve </a:t>
            </a:r>
            <a:r>
              <a:rPr lang="tr-TR" dirty="0" err="1" smtClean="0"/>
              <a:t>cis</a:t>
            </a:r>
            <a:r>
              <a:rPr lang="tr-TR" dirty="0" smtClean="0"/>
              <a:t>-trans izomerlere örnekler yazılarak biyokimyasal farklılıkların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777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ölüm 5 Stereokimya: Kiral Moleküller - ppt video online indi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7740352" cy="484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755576" y="5685562"/>
            <a:ext cx="7884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https://www.google.com/url?sa=i&amp;url=https%3A%2F%2Fslideplayer.biz.tr%2Fslide%2F2686211%2F&amp;psig=AOvVaw0-Fbt-Q1Pg5vRLwjAnqusb&amp;ust=1589378645424000&amp;source=images&amp;cd=vfe&amp;ved=0CAIQjRxqFwoTCMj1nIC_rukCFQAAAAAdAAAAABAU</a:t>
            </a:r>
          </a:p>
        </p:txBody>
      </p:sp>
    </p:spTree>
    <p:extLst>
      <p:ext uri="{BB962C8B-B14F-4D97-AF65-F5344CB8AC3E}">
        <p14:creationId xmlns:p14="http://schemas.microsoft.com/office/powerpoint/2010/main" val="49507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ereokimya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64704"/>
            <a:ext cx="734481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043608" y="4549676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>
                <a:solidFill>
                  <a:srgbClr val="FF0000"/>
                </a:solidFill>
              </a:rPr>
              <a:t>https://www.google.com/url?sa=i&amp;url=http%3A%2F%2Fw3.balikesir.edu.tr%2F~hnamli%2Fokdn6%2Fokdn6.htm&amp;psig=AOvVaw0-Fbt-Q1Pg5vRLwjAnqusb&amp;ust=1589378645424000&amp;source=images&amp;cd=vfe&amp;ved=0CAIQjRxqFwoTCMj1nIC_rukCFQAAAAAdAAAAABAN</a:t>
            </a:r>
          </a:p>
        </p:txBody>
      </p:sp>
    </p:spTree>
    <p:extLst>
      <p:ext uri="{BB962C8B-B14F-4D97-AF65-F5344CB8AC3E}">
        <p14:creationId xmlns:p14="http://schemas.microsoft.com/office/powerpoint/2010/main" val="3025592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 Atomu ve Stereokimy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302433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100cia Química - Temario Química 2º Bac - Tema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12776"/>
            <a:ext cx="2782813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925457" y="5085184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https://www.google.com/url?sa=i&amp;url=http%3A%2F%2Fwww.100ciaquimica.net%2Ftemas%2Ftema4%2Fpunto3c.htm&amp;psig=AOvVaw0-Fbt-Q1Pg5vRLwjAnqusb&amp;ust=1589378645424000&amp;source=images&amp;cd=vfe&amp;ved=0CAIQjRxqFwoTCMj1nIC_rukCFQAAAAAdAAAAABAr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925457" y="4219372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https://www.google.com/url?sa=i&amp;url=http%3A%2F%2Fbiyokimya.vet%2Fdocuments%2FOrganik-kimya%2FC_Atomu_ve_Stereokimya.pdf&amp;psig=AOvVaw0-Fbt-Q1Pg5vRLwjAnqusb&amp;ust=1589378645424000&amp;source=images&amp;cd=vfe&amp;ved=0CAIQjRxqFwoTCMj1nIC_rukCFQAAAAAdAAAAABA7</a:t>
            </a:r>
          </a:p>
        </p:txBody>
      </p:sp>
    </p:spTree>
    <p:extLst>
      <p:ext uri="{BB962C8B-B14F-4D97-AF65-F5344CB8AC3E}">
        <p14:creationId xmlns:p14="http://schemas.microsoft.com/office/powerpoint/2010/main" val="617525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tereoizomerizm png | PNGW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712879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187624" y="4293096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https://www.google.com/url?sa=i&amp;url=https%3A%2F%2Fwww.pngwing.com%2Ftr%2Fsearch%3Fq%3DStereoizomerizm&amp;psig=AOvVaw0-Fbt-Q1Pg5vRLwjAnqusb&amp;ust=1589378645424000&amp;source=images&amp;cd=vfe&amp;ved=0CAIQjRxqFwoTCMj1nIC_rukCFQAAAAAdAAAAABBI</a:t>
            </a:r>
          </a:p>
        </p:txBody>
      </p:sp>
    </p:spTree>
    <p:extLst>
      <p:ext uri="{BB962C8B-B14F-4D97-AF65-F5344CB8AC3E}">
        <p14:creationId xmlns:p14="http://schemas.microsoft.com/office/powerpoint/2010/main" val="448814059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TM04033925[[fn=Damla]]</Template>
  <TotalTime>477</TotalTime>
  <Words>450</Words>
  <Application>Microsoft Office PowerPoint</Application>
  <PresentationFormat>Ekran Gösterisi (4:3)</PresentationFormat>
  <Paragraphs>62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Arial</vt:lpstr>
      <vt:lpstr>Arial Tur</vt:lpstr>
      <vt:lpstr>Tw Cen MT</vt:lpstr>
      <vt:lpstr>Damla</vt:lpstr>
      <vt:lpstr>B-309 BİYOKİMYA I  </vt:lpstr>
      <vt:lpstr>İKİNCİ  HAFTA  DERS İÇERİĞİ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Makromoleküllerin Oluşumunda Etkili Olan Kimyasal Bağlar: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KAYNAKÇA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Özlem Yıldırım</cp:lastModifiedBy>
  <cp:revision>25</cp:revision>
  <dcterms:created xsi:type="dcterms:W3CDTF">2007-03-31T19:43:26Z</dcterms:created>
  <dcterms:modified xsi:type="dcterms:W3CDTF">2020-05-12T14:28:35Z</dcterms:modified>
</cp:coreProperties>
</file>