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822" r:id="rId4"/>
  </p:sldMasterIdLst>
  <p:notesMasterIdLst>
    <p:notesMasterId r:id="rId13"/>
  </p:notesMasterIdLst>
  <p:handoutMasterIdLst>
    <p:handoutMasterId r:id="rId14"/>
  </p:handoutMasterIdLst>
  <p:sldIdLst>
    <p:sldId id="256" r:id="rId5"/>
    <p:sldId id="268" r:id="rId6"/>
    <p:sldId id="271" r:id="rId7"/>
    <p:sldId id="277" r:id="rId8"/>
    <p:sldId id="272" r:id="rId9"/>
    <p:sldId id="279" r:id="rId10"/>
    <p:sldId id="273" r:id="rId11"/>
    <p:sldId id="278" r:id="rId12"/>
  </p:sldIdLst>
  <p:sldSz cx="12192000" cy="6858000"/>
  <p:notesSz cx="6858000" cy="9144000"/>
  <p:defaultTextStyle>
    <a:defPPr rtl="0">
      <a:defRPr lang="tr-T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43" autoAdjust="0"/>
    <p:restoredTop sz="93091" autoAdjust="0"/>
  </p:normalViewPr>
  <p:slideViewPr>
    <p:cSldViewPr snapToGrid="0">
      <p:cViewPr varScale="1">
        <p:scale>
          <a:sx n="63" d="100"/>
          <a:sy n="63" d="100"/>
        </p:scale>
        <p:origin x="117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406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9D915FC0-D140-47D6-92E1-DFE6834D46B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CE57745-5BBF-4F7B-A817-4584EAB0EF0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0D8014-65BE-4522-BED2-B8B833935DF3}" type="datetime1">
              <a:rPr lang="tr-TR" smtClean="0"/>
              <a:pPr/>
              <a:t>7.05.2020</a:t>
            </a:fld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47A0FFC-34AE-4314-BA5B-007796984A4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6524EACF-BA38-44B4-BA98-9462427B41B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CEDECA-9F95-4BFC-91E8-8056388E971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1786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noProof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6FD4E2-6B78-4FB2-966C-8E2425D62DB5}" type="datetime1">
              <a:rPr lang="tr-TR" smtClean="0"/>
              <a:pPr/>
              <a:t>7.05.2020</a:t>
            </a:fld>
            <a:endParaRPr lang="tr-TR" dirty="0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noProof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noProof="0" dirty="0"/>
              <a:t>Asıl metin stillerini düzenle</a:t>
            </a:r>
          </a:p>
          <a:p>
            <a:pPr lvl="1"/>
            <a:r>
              <a:rPr lang="tr-TR" noProof="0" dirty="0"/>
              <a:t>İkinci düzey</a:t>
            </a:r>
          </a:p>
          <a:p>
            <a:pPr lvl="2"/>
            <a:r>
              <a:rPr lang="tr-TR" noProof="0" dirty="0"/>
              <a:t>Üçüncü düzey</a:t>
            </a:r>
          </a:p>
          <a:p>
            <a:pPr lvl="3"/>
            <a:r>
              <a:rPr lang="tr-TR" noProof="0" dirty="0"/>
              <a:t>Dördüncü düzey</a:t>
            </a:r>
          </a:p>
          <a:p>
            <a:pPr lvl="4"/>
            <a:r>
              <a:rPr lang="tr-TR" noProof="0" dirty="0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noProof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FD2583-5711-42E2-AE74-0299D6FA7797}" type="slidenum">
              <a:rPr lang="tr-TR" noProof="0" smtClean="0"/>
              <a:pPr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2052767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D2583-5711-42E2-AE74-0299D6FA7797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7846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rtlCol="0" anchor="b">
            <a:normAutofit/>
          </a:bodyPr>
          <a:lstStyle>
            <a:lvl1pPr algn="l">
              <a:defRPr sz="6000"/>
            </a:lvl1pPr>
          </a:lstStyle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32201"/>
            <a:ext cx="9448800" cy="685800"/>
          </a:xfrm>
        </p:spPr>
        <p:txBody>
          <a:bodyPr rtlCol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tr-TR" noProof="0"/>
              <a:t>Asıl alt başlık stilini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 rtlCol="0"/>
          <a:lstStyle/>
          <a:p>
            <a:pPr rtl="0"/>
            <a:fld id="{A1C0C976-3163-498D-A16B-7535E9021AD2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2367514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rtlCol="0" anchor="b"/>
          <a:lstStyle>
            <a:lvl1pPr algn="l">
              <a:defRPr sz="3200"/>
            </a:lvl1pPr>
          </a:lstStyle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3" name="Resim Yer Tutucusu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/>
              <a:t>Resim eklemek için simgeyi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6FC9E3-6DB3-4B0C-9D14-2335660A7546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3022232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rtlCol="0" anchor="ctr"/>
          <a:lstStyle>
            <a:lvl1pPr algn="l">
              <a:defRPr sz="3200"/>
            </a:lvl1pPr>
          </a:lstStyle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152060FB-9EFF-4CE1-9160-D31CCFCA6127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2441873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rtlCol="0" anchor="ctr"/>
          <a:lstStyle>
            <a:lvl1pPr algn="l">
              <a:defRPr sz="3200"/>
            </a:lvl1pPr>
          </a:lstStyle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12" name="Metin Yer Tutucusu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rtlCol="0"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11DE4895-B3F9-4A43-87C8-068D411147B8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  <p:sp>
        <p:nvSpPr>
          <p:cNvPr id="9" name="Metin Kutusu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tr-TR" sz="8000" noProof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tr-TR" sz="8000" noProof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36612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d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rtlCol="0" anchor="b"/>
          <a:lstStyle>
            <a:lvl1pPr algn="l">
              <a:defRPr sz="3200"/>
            </a:lvl1pPr>
          </a:lstStyle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rtlCol="0"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8AC91011-824B-44EA-ACA9-3B52CE59A649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38668322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şlık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7" name="Metin Yer Tutucusu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8" name="Metin Yer Tutucusu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9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10" name="Metin Yer Tutucusu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11" name="Metin Yer Tutucusu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12" name="Metin Yer Tutucusu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5D8A012-8799-46F9-9B7D-1545C5C8890D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7275230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19" name="Metin Yer Tutucusu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20" name="Resim Yer Tutucusu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/>
              <a:t>Resim eklemek için simgeyi tıklatın</a:t>
            </a:r>
          </a:p>
        </p:txBody>
      </p:sp>
      <p:sp>
        <p:nvSpPr>
          <p:cNvPr id="21" name="Metin Yer Tutucusu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22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23" name="Resim Yer Tutucusu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/>
              <a:t>Resim eklemek için simgeyi tıklatın</a:t>
            </a:r>
          </a:p>
        </p:txBody>
      </p:sp>
      <p:sp>
        <p:nvSpPr>
          <p:cNvPr id="24" name="Metin Yer Tutucusu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25" name="Metin Yer Tutucusu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26" name="Resim Yer Tutucusu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/>
              <a:t>Resim eklemek için simgeyi tıklatın</a:t>
            </a:r>
          </a:p>
        </p:txBody>
      </p:sp>
      <p:sp>
        <p:nvSpPr>
          <p:cNvPr id="27" name="Metin Yer Tutucusu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5BCB585-6B17-4174-A863-B0C23B312D68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24342567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 rtlCol="0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B4224A-338B-46B3-A911-88DD46979B33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8310899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 rtlCol="0"/>
          <a:lstStyle>
            <a:lvl1pPr algn="l">
              <a:defRPr/>
            </a:lvl1pPr>
          </a:lstStyle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 rtlCol="0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4C36F7E6-C9E8-4997-B8D5-E679EF8433CD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343866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CBF8015-2AA9-4472-9E48-1001C31FDF61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1140092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rtlCol="0" anchor="b">
            <a:normAutofit/>
          </a:bodyPr>
          <a:lstStyle>
            <a:lvl1pPr algn="r">
              <a:defRPr sz="4000"/>
            </a:lvl1pPr>
          </a:lstStyle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 rtlCol="0"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30CB1059-32E5-49E3-9DED-55ED4A34070F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1445738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 rtlCol="0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 rtlCol="0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0E2D5FF-B9FD-4C9D-AF75-EF2BFB29CC1B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633268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 rtlCol="0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 rtlCol="0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A50254D-26EE-4C61-87B8-1C7FA8208157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4078101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98C11FB-3455-4071-B5BA-5D933ADB7E0E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4195571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6B1D193-8A5B-424F-96F1-C73F34061B3A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272140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rtlCol="0" anchor="b"/>
          <a:lstStyle>
            <a:lvl1pPr algn="l">
              <a:defRPr sz="3200"/>
            </a:lvl1pPr>
          </a:lstStyle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rtlCol="0" anchor="ctr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5677B17-3831-454C-B2D4-B7F3A36F22F6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4031159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rtlCol="0" anchor="b"/>
          <a:lstStyle>
            <a:lvl1pPr algn="l">
              <a:defRPr sz="3200"/>
            </a:lvl1pPr>
          </a:lstStyle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3" name="Resim Yer Tutucusu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/>
              <a:t>Resim eklemek için simgeyi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61EF14E-AF4B-4DD1-B0A2-CC229EFE4CC1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3183900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tr-TR" noProof="0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DB345403-830A-4F10-936C-326E1ADC59CE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tr-TR" noProof="0"/>
              <a:t>
              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325720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Dikdörtgen 39">
            <a:extLst>
              <a:ext uri="{FF2B5EF4-FFF2-40B4-BE49-F238E27FC236}">
                <a16:creationId xmlns:a16="http://schemas.microsoft.com/office/drawing/2014/main" id="{077D6507-8E8D-40E1-A7B9-63012EF94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r-TR" dirty="0"/>
          </a:p>
        </p:txBody>
      </p:sp>
      <p:pic>
        <p:nvPicPr>
          <p:cNvPr id="8" name="Resim 7" descr="Çiçek">
            <a:extLst>
              <a:ext uri="{FF2B5EF4-FFF2-40B4-BE49-F238E27FC236}">
                <a16:creationId xmlns:a16="http://schemas.microsoft.com/office/drawing/2014/main" id="{3F803F0C-D1ED-48FB-B5CD-1F2FC0FF7CB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4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57" r="157"/>
          <a:stretch/>
        </p:blipFill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  <p:pic>
        <p:nvPicPr>
          <p:cNvPr id="42" name="Resim 41">
            <a:extLst>
              <a:ext uri="{FF2B5EF4-FFF2-40B4-BE49-F238E27FC236}">
                <a16:creationId xmlns:a16="http://schemas.microsoft.com/office/drawing/2014/main" id="{23FF3D86-2916-4F9F-9752-304810CF59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pic>
        <p:nvPicPr>
          <p:cNvPr id="44" name="Resim 43">
            <a:extLst>
              <a:ext uri="{FF2B5EF4-FFF2-40B4-BE49-F238E27FC236}">
                <a16:creationId xmlns:a16="http://schemas.microsoft.com/office/drawing/2014/main" id="{AB048875-14D1-4CC7-8AC3-7ABC73AAAF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050E78D6-F072-48E7-8270-20EFBDD26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2412694"/>
            <a:ext cx="9448800" cy="2426541"/>
          </a:xfrm>
          <a:prstGeom prst="parallelogram">
            <a:avLst>
              <a:gd name="adj" fmla="val 99234"/>
            </a:avLst>
          </a:prstGeom>
        </p:spPr>
        <p:txBody>
          <a:bodyPr lIns="0" rIns="180000" rtlCol="0">
            <a:noAutofit/>
          </a:bodyPr>
          <a:lstStyle/>
          <a:p>
            <a:pPr algn="ctr" rtl="0"/>
            <a:r>
              <a:rPr lang="tr-TR" sz="4000" dirty="0">
                <a:latin typeface="Comic Sans MS" pitchFamily="66" charset="0"/>
              </a:rPr>
              <a:t>ÜRETİM sistemlerinin sınıflandırılması</a:t>
            </a:r>
            <a:endParaRPr lang="tr-TR" sz="40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050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766972"/>
          </a:xfrm>
        </p:spPr>
        <p:txBody>
          <a:bodyPr>
            <a:normAutofit fontScale="90000"/>
          </a:bodyPr>
          <a:lstStyle/>
          <a:p>
            <a:r>
              <a:rPr lang="tr-TR" sz="2800" b="1" cap="none" dirty="0">
                <a:solidFill>
                  <a:schemeClr val="bg1"/>
                </a:solidFill>
                <a:latin typeface="Comic Sans MS" pitchFamily="66" charset="0"/>
              </a:rPr>
              <a:t>ÜRETİM SİSTEMLERİNİN SINIFLANDIRILMASI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1783080"/>
            <a:ext cx="10820400" cy="443560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tr-TR" sz="3000" dirty="0">
                <a:solidFill>
                  <a:schemeClr val="bg1"/>
                </a:solidFill>
                <a:latin typeface="Comic Sans MS" pitchFamily="66" charset="0"/>
              </a:rPr>
              <a:t>Belirli bir sürede üretilen miktara göre sınıflandırma;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tr-TR" sz="3000" dirty="0">
                <a:solidFill>
                  <a:schemeClr val="bg1"/>
                </a:solidFill>
                <a:latin typeface="Comic Sans MS" pitchFamily="66" charset="0"/>
              </a:rPr>
              <a:t>Tek (Birim) Üretim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tr-TR" sz="3000" dirty="0">
                <a:solidFill>
                  <a:schemeClr val="bg1"/>
                </a:solidFill>
                <a:latin typeface="Comic Sans MS" pitchFamily="66" charset="0"/>
              </a:rPr>
              <a:t>Seri Üretim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tr-TR" sz="3000" dirty="0">
                <a:solidFill>
                  <a:schemeClr val="bg1"/>
                </a:solidFill>
                <a:latin typeface="Comic Sans MS" pitchFamily="66" charset="0"/>
              </a:rPr>
              <a:t>Süreç Üretimi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766972"/>
          </a:xfrm>
        </p:spPr>
        <p:txBody>
          <a:bodyPr>
            <a:normAutofit fontScale="90000"/>
          </a:bodyPr>
          <a:lstStyle/>
          <a:p>
            <a:r>
              <a:rPr lang="tr-TR" sz="2800" b="1" cap="none" dirty="0">
                <a:solidFill>
                  <a:schemeClr val="bg1"/>
                </a:solidFill>
                <a:latin typeface="Comic Sans MS" pitchFamily="66" charset="0"/>
              </a:rPr>
              <a:t>ÜRETİM SİSTEMLERİNİN SINIFLANDIRILMASI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1737360"/>
            <a:ext cx="10820400" cy="4481326"/>
          </a:xfrm>
        </p:spPr>
        <p:txBody>
          <a:bodyPr>
            <a:noAutofit/>
          </a:bodyPr>
          <a:lstStyle/>
          <a:p>
            <a:pPr marL="228600" lvl="1" algn="just">
              <a:lnSpc>
                <a:spcPct val="130000"/>
              </a:lnSpc>
              <a:spcBef>
                <a:spcPts val="1000"/>
              </a:spcBef>
              <a:buNone/>
            </a:pPr>
            <a:r>
              <a:rPr lang="tr-TR" sz="2400" b="1" dirty="0">
                <a:solidFill>
                  <a:schemeClr val="bg1"/>
                </a:solidFill>
                <a:latin typeface="Comic Sans MS" pitchFamily="66" charset="0"/>
              </a:rPr>
              <a:t>Tek (Birim) Üretim</a:t>
            </a:r>
          </a:p>
          <a:p>
            <a:pPr algn="just">
              <a:lnSpc>
                <a:spcPct val="130000"/>
              </a:lnSpc>
              <a:buNone/>
            </a:pPr>
            <a:r>
              <a:rPr lang="tr-TR" sz="2400" dirty="0">
                <a:solidFill>
                  <a:schemeClr val="bg1"/>
                </a:solidFill>
                <a:latin typeface="Comic Sans MS" pitchFamily="66" charset="0"/>
              </a:rPr>
              <a:t>Siparişe göre üretim adı da verilen bu üretim türünde belirli bir sürede tek mamul üretilir ve üretim işlemi bir daha tekrarlanmaz. </a:t>
            </a:r>
          </a:p>
          <a:p>
            <a:pPr algn="just">
              <a:lnSpc>
                <a:spcPct val="130000"/>
              </a:lnSpc>
              <a:buNone/>
            </a:pPr>
            <a:r>
              <a:rPr lang="tr-TR" sz="2400" dirty="0">
                <a:solidFill>
                  <a:schemeClr val="bg1"/>
                </a:solidFill>
                <a:latin typeface="Comic Sans MS" pitchFamily="66" charset="0"/>
              </a:rPr>
              <a:t>Üretilen her mamul kendisinden öncekinden ve sonrakinden farklı olur. </a:t>
            </a:r>
          </a:p>
          <a:p>
            <a:pPr algn="just">
              <a:lnSpc>
                <a:spcPct val="130000"/>
              </a:lnSpc>
              <a:buNone/>
            </a:pPr>
            <a:r>
              <a:rPr lang="tr-TR" sz="2400" dirty="0">
                <a:solidFill>
                  <a:schemeClr val="bg1"/>
                </a:solidFill>
                <a:latin typeface="Comic Sans MS" pitchFamily="66" charset="0"/>
              </a:rPr>
              <a:t>Aynı zamanda, aynı kalitede, aynı özelliklerde ve aynı ölçüde sadece bir mamul meydana getirildiği için, her üretilen mamul kendisinden önce ve sonra üretilenden farklı olur.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766972"/>
          </a:xfrm>
        </p:spPr>
        <p:txBody>
          <a:bodyPr>
            <a:normAutofit fontScale="90000"/>
          </a:bodyPr>
          <a:lstStyle/>
          <a:p>
            <a:r>
              <a:rPr lang="tr-TR" sz="2800" b="1" cap="none" dirty="0">
                <a:solidFill>
                  <a:schemeClr val="bg1"/>
                </a:solidFill>
                <a:latin typeface="Comic Sans MS" pitchFamily="66" charset="0"/>
              </a:rPr>
              <a:t>ÜRETİM SİSTEMLERİNİN SINIFLANDIRILMASI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1874520"/>
            <a:ext cx="10820400" cy="4344166"/>
          </a:xfrm>
        </p:spPr>
        <p:txBody>
          <a:bodyPr>
            <a:noAutofit/>
          </a:bodyPr>
          <a:lstStyle/>
          <a:p>
            <a:pPr marL="228600" lvl="1" algn="just">
              <a:lnSpc>
                <a:spcPct val="130000"/>
              </a:lnSpc>
              <a:spcBef>
                <a:spcPts val="1000"/>
              </a:spcBef>
              <a:buNone/>
            </a:pPr>
            <a:r>
              <a:rPr lang="tr-TR" sz="2400" b="1" dirty="0">
                <a:solidFill>
                  <a:schemeClr val="bg1"/>
                </a:solidFill>
                <a:latin typeface="Comic Sans MS" pitchFamily="66" charset="0"/>
              </a:rPr>
              <a:t>Tek (Birim) Üretim</a:t>
            </a:r>
          </a:p>
          <a:p>
            <a:pPr algn="just">
              <a:lnSpc>
                <a:spcPct val="130000"/>
              </a:lnSpc>
              <a:buNone/>
            </a:pPr>
            <a:r>
              <a:rPr lang="tr-TR" sz="2400" dirty="0">
                <a:solidFill>
                  <a:schemeClr val="bg1"/>
                </a:solidFill>
                <a:latin typeface="Comic Sans MS" pitchFamily="66" charset="0"/>
              </a:rPr>
              <a:t>Tek mamul üretiminde sipariş üzerine çalışılır ve üretim alıcının isteğine uygun şekilde planlanıp gerçekleştirilir. </a:t>
            </a:r>
          </a:p>
          <a:p>
            <a:pPr algn="just">
              <a:lnSpc>
                <a:spcPct val="130000"/>
              </a:lnSpc>
              <a:buNone/>
            </a:pPr>
            <a:r>
              <a:rPr lang="tr-TR" sz="2400" dirty="0">
                <a:solidFill>
                  <a:schemeClr val="bg1"/>
                </a:solidFill>
                <a:latin typeface="Comic Sans MS" pitchFamily="66" charset="0"/>
              </a:rPr>
              <a:t>	Bina, gemi, köprü ve yol yapımı, uçak, uzay aracı üretimi en tipik örneklerdir.</a:t>
            </a:r>
          </a:p>
        </p:txBody>
      </p:sp>
    </p:spTree>
    <p:extLst>
      <p:ext uri="{BB962C8B-B14F-4D97-AF65-F5344CB8AC3E}">
        <p14:creationId xmlns:p14="http://schemas.microsoft.com/office/powerpoint/2010/main" val="2365964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766972"/>
          </a:xfrm>
        </p:spPr>
        <p:txBody>
          <a:bodyPr>
            <a:normAutofit fontScale="90000"/>
          </a:bodyPr>
          <a:lstStyle/>
          <a:p>
            <a:r>
              <a:rPr lang="tr-TR" sz="2800" b="1" cap="none" dirty="0">
                <a:solidFill>
                  <a:schemeClr val="bg1"/>
                </a:solidFill>
                <a:latin typeface="Comic Sans MS" pitchFamily="66" charset="0"/>
              </a:rPr>
              <a:t>ÜRETİM SİSTEMLERİNİN SINIFLANDIRILMASI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1920240"/>
            <a:ext cx="10820400" cy="4298446"/>
          </a:xfrm>
        </p:spPr>
        <p:txBody>
          <a:bodyPr>
            <a:noAutofit/>
          </a:bodyPr>
          <a:lstStyle/>
          <a:p>
            <a:pPr algn="just">
              <a:lnSpc>
                <a:spcPct val="130000"/>
              </a:lnSpc>
              <a:buNone/>
            </a:pPr>
            <a:r>
              <a:rPr lang="tr-TR" sz="2800" b="1" dirty="0">
                <a:solidFill>
                  <a:schemeClr val="bg1"/>
                </a:solidFill>
                <a:latin typeface="Comic Sans MS" pitchFamily="66" charset="0"/>
              </a:rPr>
              <a:t>Seri Üretim</a:t>
            </a:r>
          </a:p>
          <a:p>
            <a:pPr algn="just">
              <a:lnSpc>
                <a:spcPct val="130000"/>
              </a:lnSpc>
            </a:pPr>
            <a:r>
              <a:rPr lang="tr-TR" sz="2400" dirty="0">
                <a:solidFill>
                  <a:schemeClr val="bg1"/>
                </a:solidFill>
                <a:latin typeface="Comic Sans MS" pitchFamily="66" charset="0"/>
              </a:rPr>
              <a:t>II. Dünya Savaşı sonrasında üretimde makineleşmenin başlamasıyla ortaya çıkan bu üretim şeklinde, aynı sürede çok sayıda ancak belirli bir seriyi (partiyi) dolduracak sayıda mamul üretilir.</a:t>
            </a:r>
            <a:r>
              <a:rPr lang="tr-TR" sz="2400" baseline="30000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tr-TR" sz="2400" dirty="0">
                <a:solidFill>
                  <a:schemeClr val="bg1"/>
                </a:solidFill>
                <a:latin typeface="Comic Sans MS" pitchFamily="66" charset="0"/>
              </a:rPr>
              <a:t>  Örneğin Ford'un tek tip, siyah T Modeli.</a:t>
            </a:r>
          </a:p>
          <a:p>
            <a:pPr algn="just">
              <a:lnSpc>
                <a:spcPct val="130000"/>
              </a:lnSpc>
            </a:pPr>
            <a:r>
              <a:rPr lang="tr-TR" sz="2400" dirty="0">
                <a:solidFill>
                  <a:schemeClr val="bg1"/>
                </a:solidFill>
                <a:latin typeface="Comic Sans MS" pitchFamily="66" charset="0"/>
              </a:rPr>
              <a:t>Seri üretimde, bir partide nitelik bakımından birbirinin aynı olan, tek tip, standartlara bağlı olarak ürünler üretilir.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766972"/>
          </a:xfrm>
        </p:spPr>
        <p:txBody>
          <a:bodyPr>
            <a:normAutofit fontScale="90000"/>
          </a:bodyPr>
          <a:lstStyle/>
          <a:p>
            <a:r>
              <a:rPr lang="tr-TR" sz="2800" b="1" cap="none" dirty="0">
                <a:solidFill>
                  <a:schemeClr val="bg1"/>
                </a:solidFill>
                <a:latin typeface="Comic Sans MS" pitchFamily="66" charset="0"/>
              </a:rPr>
              <a:t>ÜRETİM SİSTEMLERİNİN SINIFLANDIRILMASI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2026920"/>
            <a:ext cx="10820400" cy="4191766"/>
          </a:xfrm>
        </p:spPr>
        <p:txBody>
          <a:bodyPr>
            <a:noAutofit/>
          </a:bodyPr>
          <a:lstStyle/>
          <a:p>
            <a:pPr algn="just">
              <a:lnSpc>
                <a:spcPct val="130000"/>
              </a:lnSpc>
              <a:buNone/>
            </a:pPr>
            <a:r>
              <a:rPr lang="tr-TR" sz="2800" b="1" dirty="0">
                <a:solidFill>
                  <a:schemeClr val="bg1"/>
                </a:solidFill>
                <a:latin typeface="Comic Sans MS" pitchFamily="66" charset="0"/>
              </a:rPr>
              <a:t>Seri Üretim</a:t>
            </a:r>
          </a:p>
          <a:p>
            <a:pPr algn="just">
              <a:lnSpc>
                <a:spcPct val="130000"/>
              </a:lnSpc>
            </a:pPr>
            <a:r>
              <a:rPr lang="tr-TR" sz="2400" dirty="0">
                <a:solidFill>
                  <a:schemeClr val="bg1"/>
                </a:solidFill>
                <a:latin typeface="Comic Sans MS" pitchFamily="66" charset="0"/>
              </a:rPr>
              <a:t>İmalat sanayinde yaygın olarak kullanılan bu yöntemde üretim kısa bir sürede gerçekleşir ve o seri (parti) bittiğinde başka bir serinin üretimine geçilir. </a:t>
            </a:r>
          </a:p>
          <a:p>
            <a:pPr algn="just">
              <a:lnSpc>
                <a:spcPct val="130000"/>
              </a:lnSpc>
            </a:pPr>
            <a:r>
              <a:rPr lang="tr-TR" sz="2400" dirty="0">
                <a:solidFill>
                  <a:schemeClr val="bg1"/>
                </a:solidFill>
                <a:latin typeface="Comic Sans MS" pitchFamily="66" charset="0"/>
              </a:rPr>
              <a:t>Özellikle otomasyonun yaygınlaştığı dönemde ortaya çıkan, teknoloji ve sermaye yoğun bir üretim biçimidir.</a:t>
            </a:r>
          </a:p>
        </p:txBody>
      </p:sp>
    </p:spTree>
    <p:extLst>
      <p:ext uri="{BB962C8B-B14F-4D97-AF65-F5344CB8AC3E}">
        <p14:creationId xmlns:p14="http://schemas.microsoft.com/office/powerpoint/2010/main" val="3206878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766972"/>
          </a:xfrm>
        </p:spPr>
        <p:txBody>
          <a:bodyPr>
            <a:normAutofit fontScale="90000"/>
          </a:bodyPr>
          <a:lstStyle/>
          <a:p>
            <a:r>
              <a:rPr lang="tr-TR" sz="2800" b="1" cap="none" dirty="0">
                <a:solidFill>
                  <a:schemeClr val="bg1"/>
                </a:solidFill>
                <a:latin typeface="Comic Sans MS" pitchFamily="66" charset="0"/>
              </a:rPr>
              <a:t>ÜRETİM SİSTEMLERİNİN SINIFLANDIRILMASI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1874520"/>
            <a:ext cx="11003096" cy="4471196"/>
          </a:xfrm>
        </p:spPr>
        <p:txBody>
          <a:bodyPr>
            <a:noAutofit/>
          </a:bodyPr>
          <a:lstStyle/>
          <a:p>
            <a:pPr algn="just">
              <a:lnSpc>
                <a:spcPct val="130000"/>
              </a:lnSpc>
              <a:buNone/>
            </a:pPr>
            <a:r>
              <a:rPr lang="tr-TR" sz="2000" b="1" dirty="0">
                <a:solidFill>
                  <a:schemeClr val="bg1"/>
                </a:solidFill>
                <a:latin typeface="Comic Sans MS" pitchFamily="66" charset="0"/>
              </a:rPr>
              <a:t>Süreç Üretimi</a:t>
            </a:r>
          </a:p>
          <a:p>
            <a:pPr algn="just">
              <a:lnSpc>
                <a:spcPct val="130000"/>
              </a:lnSpc>
            </a:pPr>
            <a:r>
              <a:rPr lang="tr-TR" sz="2000" dirty="0">
                <a:solidFill>
                  <a:schemeClr val="bg1"/>
                </a:solidFill>
                <a:latin typeface="Comic Sans MS" pitchFamily="66" charset="0"/>
              </a:rPr>
              <a:t>Belirli bir sürede, seri üretimdeki miktarın çok üzerinde, aşırı sermaye yoğun üretim teknolojisi ve otomasyonun yardımı ile tamamen birbirinin aynı olan mamuller üretilir. Teknik şartnameye birebir uygunluk önemlidir. Örneğin; ilaç üretimi çok hassas dengelere dayanmaktadır. Petrokimya, ilaç gibi sektörlerde geçerlidir.</a:t>
            </a:r>
          </a:p>
          <a:p>
            <a:pPr algn="just">
              <a:lnSpc>
                <a:spcPct val="130000"/>
              </a:lnSpc>
            </a:pPr>
            <a:r>
              <a:rPr lang="tr-TR" sz="2000" dirty="0">
                <a:solidFill>
                  <a:schemeClr val="bg1"/>
                </a:solidFill>
                <a:latin typeface="Comic Sans MS" pitchFamily="66" charset="0"/>
              </a:rPr>
              <a:t>Üretimde insan elinin değmediği üretim sistemi olup, akıcı (kesiksiz) üretim sistemlerinde, malzemeler fabrikaya girişlerinden mamul halde çıkışlarına kadar belirli yollar izlerler. </a:t>
            </a:r>
          </a:p>
          <a:p>
            <a:pPr>
              <a:lnSpc>
                <a:spcPct val="130000"/>
              </a:lnSpc>
            </a:pPr>
            <a:endParaRPr lang="tr-TR" sz="1700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766972"/>
          </a:xfrm>
        </p:spPr>
        <p:txBody>
          <a:bodyPr>
            <a:normAutofit fontScale="90000"/>
          </a:bodyPr>
          <a:lstStyle/>
          <a:p>
            <a:r>
              <a:rPr lang="tr-TR" sz="2800" b="1" cap="none" dirty="0">
                <a:solidFill>
                  <a:schemeClr val="bg1"/>
                </a:solidFill>
                <a:latin typeface="Comic Sans MS" pitchFamily="66" charset="0"/>
              </a:rPr>
              <a:t>ÜRETİM SİSTEMLERİNİN SINIFLANDIRILMASI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1661160"/>
            <a:ext cx="11003096" cy="4684556"/>
          </a:xfrm>
        </p:spPr>
        <p:txBody>
          <a:bodyPr>
            <a:noAutofit/>
          </a:bodyPr>
          <a:lstStyle/>
          <a:p>
            <a:pPr algn="just">
              <a:lnSpc>
                <a:spcPct val="130000"/>
              </a:lnSpc>
              <a:buNone/>
            </a:pPr>
            <a:r>
              <a:rPr lang="tr-TR" sz="2000" b="1" dirty="0">
                <a:solidFill>
                  <a:schemeClr val="bg1"/>
                </a:solidFill>
                <a:latin typeface="Comic Sans MS" pitchFamily="66" charset="0"/>
              </a:rPr>
              <a:t>Süreç Üretimi</a:t>
            </a:r>
          </a:p>
          <a:p>
            <a:pPr algn="just">
              <a:lnSpc>
                <a:spcPct val="130000"/>
              </a:lnSpc>
            </a:pPr>
            <a:r>
              <a:rPr lang="tr-TR" sz="2000" dirty="0">
                <a:solidFill>
                  <a:schemeClr val="bg1"/>
                </a:solidFill>
                <a:latin typeface="Comic Sans MS" pitchFamily="66" charset="0"/>
              </a:rPr>
              <a:t>Makineler, mal veya parçaların izleyeceği hat üzerine yerleştirilir ve parçalar belirli bir yönde hareket edip, hiç durmaksızın çeşitli makineleri ve işçileri dolaşarak, sürekli ve düzenli bir akış ile üretim süreci tamamlar. </a:t>
            </a:r>
          </a:p>
          <a:p>
            <a:pPr algn="just">
              <a:lnSpc>
                <a:spcPct val="130000"/>
              </a:lnSpc>
            </a:pPr>
            <a:r>
              <a:rPr lang="tr-TR" sz="2000" dirty="0">
                <a:solidFill>
                  <a:schemeClr val="bg1"/>
                </a:solidFill>
                <a:latin typeface="Comic Sans MS" pitchFamily="66" charset="0"/>
              </a:rPr>
              <a:t>Akıcı üretim sistemi için sürekli ve düzenli işleyen bir ulaştırma sistemi şart olup, makine ve işgücünde duraklama ve yığılmalara yol açmayacak tarzda düzenlenmelerin yapılması gerekir.  </a:t>
            </a:r>
          </a:p>
          <a:p>
            <a:pPr algn="just">
              <a:lnSpc>
                <a:spcPct val="130000"/>
              </a:lnSpc>
            </a:pPr>
            <a:r>
              <a:rPr lang="tr-TR" sz="2000" dirty="0">
                <a:solidFill>
                  <a:schemeClr val="bg1"/>
                </a:solidFill>
                <a:latin typeface="Comic Sans MS" pitchFamily="66" charset="0"/>
              </a:rPr>
              <a:t>Üretim öncesi hazırlık çalışması uzundur ve bu aşamanın maliyetler içindeki payı yüksektir.</a:t>
            </a:r>
          </a:p>
          <a:p>
            <a:pPr>
              <a:lnSpc>
                <a:spcPct val="130000"/>
              </a:lnSpc>
            </a:pPr>
            <a:endParaRPr lang="tr-TR" sz="1700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68196"/>
      </p:ext>
    </p:extLst>
  </p:cSld>
  <p:clrMapOvr>
    <a:masterClrMapping/>
  </p:clrMapOvr>
</p:sld>
</file>

<file path=ppt/theme/theme1.xml><?xml version="1.0" encoding="utf-8"?>
<a:theme xmlns:a="http://schemas.openxmlformats.org/drawingml/2006/main" name="tf22746862 (2)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78A686E-C507-4F7D-AEA6-9FFC7523CB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7411068-54FB-4183-BE8D-9A5F0DE062BA}">
  <ds:schemaRefs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71af3243-3dd4-4a8d-8c0d-dd76da1f02a5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776B320-E975-4049-B758-D52F391461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tf22746862 (2)</Template>
  <TotalTime>0</TotalTime>
  <Words>327</Words>
  <Application>Microsoft Office PowerPoint</Application>
  <PresentationFormat>Geniş ekran</PresentationFormat>
  <Paragraphs>33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Comic Sans MS</vt:lpstr>
      <vt:lpstr>Wingdings</vt:lpstr>
      <vt:lpstr>tf22746862 (2)</vt:lpstr>
      <vt:lpstr>ÜRETİM sistemlerinin sınıflandırılması</vt:lpstr>
      <vt:lpstr>ÜRETİM SİSTEMLERİNİN SINIFLANDIRILMASI</vt:lpstr>
      <vt:lpstr>ÜRETİM SİSTEMLERİNİN SINIFLANDIRILMASI</vt:lpstr>
      <vt:lpstr>ÜRETİM SİSTEMLERİNİN SINIFLANDIRILMASI</vt:lpstr>
      <vt:lpstr>ÜRETİM SİSTEMLERİNİN SINIFLANDIRILMASI</vt:lpstr>
      <vt:lpstr>ÜRETİM SİSTEMLERİNİN SINIFLANDIRILMASI</vt:lpstr>
      <vt:lpstr>ÜRETİM SİSTEMLERİNİN SINIFLANDIRILMASI</vt:lpstr>
      <vt:lpstr>ÜRETİM SİSTEMLERİNİN SINIFLANDIRILMASI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2020-05-02T22:20:21Z</dcterms:created>
  <dcterms:modified xsi:type="dcterms:W3CDTF">2020-05-07T09:20:45Z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