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Hİ Risk Faktörleri</a:t>
            </a:r>
            <a:endParaRPr lang="tr-TR" dirty="0"/>
          </a:p>
        </p:txBody>
      </p:sp>
      <p:sp>
        <p:nvSpPr>
          <p:cNvPr id="4" name="3 Oval"/>
          <p:cNvSpPr/>
          <p:nvPr/>
        </p:nvSpPr>
        <p:spPr>
          <a:xfrm>
            <a:off x="2051720" y="2060848"/>
            <a:ext cx="165618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Hastaya ait faktörler</a:t>
            </a:r>
            <a:endParaRPr lang="tr-TR" dirty="0"/>
          </a:p>
        </p:txBody>
      </p:sp>
      <p:sp>
        <p:nvSpPr>
          <p:cNvPr id="6" name="5 Oval"/>
          <p:cNvSpPr/>
          <p:nvPr/>
        </p:nvSpPr>
        <p:spPr>
          <a:xfrm>
            <a:off x="4788024" y="2060848"/>
            <a:ext cx="172819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Hastaneye çevreye ait faktörler</a:t>
            </a:r>
            <a:endParaRPr lang="tr-TR" dirty="0"/>
          </a:p>
        </p:txBody>
      </p:sp>
      <p:sp>
        <p:nvSpPr>
          <p:cNvPr id="7" name="6 Oval"/>
          <p:cNvSpPr/>
          <p:nvPr/>
        </p:nvSpPr>
        <p:spPr>
          <a:xfrm>
            <a:off x="3275856" y="3861048"/>
            <a:ext cx="187220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Sağlık çalışanına ait faktörler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Yataklı Tedavi Kurumları </a:t>
            </a:r>
            <a:r>
              <a:rPr lang="tr-TR" dirty="0" err="1" smtClean="0"/>
              <a:t>İnfeksiyon</a:t>
            </a:r>
            <a:r>
              <a:rPr lang="tr-TR" dirty="0" smtClean="0"/>
              <a:t> Kontrol Yönetmeliği (11.08.2005/25903 RG) 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	</a:t>
            </a:r>
          </a:p>
          <a:p>
            <a:pPr>
              <a:buNone/>
            </a:pPr>
            <a:r>
              <a:rPr lang="tr-TR" b="1" dirty="0" smtClean="0"/>
              <a:t>	Hastane </a:t>
            </a:r>
            <a:r>
              <a:rPr lang="tr-TR" b="1" dirty="0" err="1" smtClean="0"/>
              <a:t>infeksiyonlarının</a:t>
            </a:r>
            <a:r>
              <a:rPr lang="tr-TR" b="1" dirty="0" smtClean="0"/>
              <a:t> bildirimi zorunlu </a:t>
            </a:r>
          </a:p>
          <a:p>
            <a:r>
              <a:rPr lang="nn-NO" b="1" dirty="0" smtClean="0"/>
              <a:t>2006-2007 : Standart form (elektronik posta) </a:t>
            </a: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4499992" y="22768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365104"/>
            <a:ext cx="381952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1259632" y="4941168"/>
            <a:ext cx="136815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2008</a:t>
            </a:r>
          </a:p>
          <a:p>
            <a:pPr algn="ctr"/>
            <a:r>
              <a:rPr lang="tr-TR" dirty="0" smtClean="0"/>
              <a:t>WEB TABANLI</a:t>
            </a:r>
            <a:endParaRPr lang="tr-T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221088"/>
            <a:ext cx="1656184" cy="2295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Bu yönetmeliğin amacı; </a:t>
            </a:r>
          </a:p>
          <a:p>
            <a:pPr lvl="1"/>
            <a:r>
              <a:rPr lang="tr-TR" dirty="0" smtClean="0"/>
              <a:t>Yataklı tedavi kurumlarında sağlık hizmetleri ile ilişkili olarak gelişen </a:t>
            </a:r>
            <a:r>
              <a:rPr lang="tr-TR" dirty="0" err="1" smtClean="0"/>
              <a:t>infeksiyon</a:t>
            </a:r>
            <a:r>
              <a:rPr lang="tr-TR" dirty="0" smtClean="0"/>
              <a:t> hastalıklarını önlemek ve kontrol altına almak, konu ile ilgili sorunları tespit etmek</a:t>
            </a:r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smtClean="0"/>
              <a:t>Çözümüne yönelik faaliyetleri düzenleyip yürütmek ve yataklı tedavi kurumları düzeyinde alınması gereken kararları gerekli mercilere iletmek üzere</a:t>
            </a:r>
          </a:p>
          <a:p>
            <a:pPr lvl="1"/>
            <a:r>
              <a:rPr lang="tr-TR" dirty="0" smtClean="0"/>
              <a:t>İ</a:t>
            </a:r>
            <a:r>
              <a:rPr lang="pl-PL" dirty="0" smtClean="0"/>
              <a:t>nfeksiyon kontrol komitesi (İKK) teşkili ile, </a:t>
            </a:r>
            <a:r>
              <a:rPr lang="tr-TR" dirty="0" smtClean="0"/>
              <a:t>bu komitenin çalışma sekline, görev, yetki ve sorumluluklarına ilişkin usul ve esasları düzenlemektir.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Hastaya Ait Risk Faktörleri</a:t>
            </a:r>
            <a:endParaRPr lang="tr-TR" dirty="0"/>
          </a:p>
        </p:txBody>
      </p:sp>
      <p:sp>
        <p:nvSpPr>
          <p:cNvPr id="6" name="5 Yuvarlatılmış Dikdörtgen"/>
          <p:cNvSpPr/>
          <p:nvPr/>
        </p:nvSpPr>
        <p:spPr>
          <a:xfrm>
            <a:off x="4716016" y="4941168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Travma</a:t>
            </a:r>
            <a:endParaRPr lang="tr-TR" dirty="0"/>
          </a:p>
        </p:txBody>
      </p:sp>
      <p:sp>
        <p:nvSpPr>
          <p:cNvPr id="7" name="6 Yuvarlatılmış Dikdörtgen"/>
          <p:cNvSpPr/>
          <p:nvPr/>
        </p:nvSpPr>
        <p:spPr>
          <a:xfrm>
            <a:off x="1259632" y="2492896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Yanık</a:t>
            </a:r>
            <a:endParaRPr lang="tr-TR" dirty="0"/>
          </a:p>
        </p:txBody>
      </p:sp>
      <p:sp>
        <p:nvSpPr>
          <p:cNvPr id="8" name="7 Yuvarlatılmış Dikdörtgen"/>
          <p:cNvSpPr/>
          <p:nvPr/>
        </p:nvSpPr>
        <p:spPr>
          <a:xfrm>
            <a:off x="1259632" y="3933056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Obesite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9" name="8 Yuvarlatılmış Dikdörtgen"/>
          <p:cNvSpPr/>
          <p:nvPr/>
        </p:nvSpPr>
        <p:spPr>
          <a:xfrm>
            <a:off x="2771800" y="4941168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İnvaziv</a:t>
            </a:r>
            <a:r>
              <a:rPr lang="tr-TR" dirty="0" smtClean="0"/>
              <a:t> araç kullanımı</a:t>
            </a:r>
            <a:endParaRPr lang="tr-TR" dirty="0"/>
          </a:p>
        </p:txBody>
      </p:sp>
      <p:sp>
        <p:nvSpPr>
          <p:cNvPr id="10" name="9 Yuvarlatılmış Dikdörtgen"/>
          <p:cNvSpPr/>
          <p:nvPr/>
        </p:nvSpPr>
        <p:spPr>
          <a:xfrm>
            <a:off x="3347864" y="1556792"/>
            <a:ext cx="204631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Bağışık yetmezliği oluşturan ilaçlar ve hastalıklar</a:t>
            </a:r>
            <a:endParaRPr lang="tr-TR" dirty="0"/>
          </a:p>
        </p:txBody>
      </p:sp>
      <p:sp>
        <p:nvSpPr>
          <p:cNvPr id="11" name="10 Yuvarlatılmış Dikdörtgen"/>
          <p:cNvSpPr/>
          <p:nvPr/>
        </p:nvSpPr>
        <p:spPr>
          <a:xfrm>
            <a:off x="6156176" y="3861048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İleri yaş</a:t>
            </a:r>
            <a:endParaRPr lang="tr-TR" dirty="0"/>
          </a:p>
        </p:txBody>
      </p:sp>
      <p:sp>
        <p:nvSpPr>
          <p:cNvPr id="12" name="11 Yuvarlatılmış Dikdörtgen"/>
          <p:cNvSpPr/>
          <p:nvPr/>
        </p:nvSpPr>
        <p:spPr>
          <a:xfrm>
            <a:off x="5940152" y="2420888"/>
            <a:ext cx="1800200" cy="7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Prematur</a:t>
            </a:r>
            <a:r>
              <a:rPr lang="tr-TR" dirty="0" smtClean="0"/>
              <a:t> doğum, DDAB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Hastaneye/Çevreye Ait Risk </a:t>
            </a:r>
            <a:r>
              <a:rPr lang="tr-TR" dirty="0" err="1" smtClean="0"/>
              <a:t>FAktörleri</a:t>
            </a:r>
            <a:endParaRPr lang="tr-TR" dirty="0"/>
          </a:p>
        </p:txBody>
      </p:sp>
      <p:sp>
        <p:nvSpPr>
          <p:cNvPr id="7" name="6 Yuvarlatılmış Dikdörtgen"/>
          <p:cNvSpPr/>
          <p:nvPr/>
        </p:nvSpPr>
        <p:spPr>
          <a:xfrm>
            <a:off x="1475656" y="3717032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Mo</a:t>
            </a:r>
            <a:r>
              <a:rPr lang="tr-TR" dirty="0" smtClean="0"/>
              <a:t> direnç </a:t>
            </a:r>
            <a:r>
              <a:rPr lang="tr-TR" dirty="0" err="1" smtClean="0"/>
              <a:t>proili</a:t>
            </a:r>
            <a:endParaRPr lang="tr-TR" dirty="0"/>
          </a:p>
        </p:txBody>
      </p:sp>
      <p:sp>
        <p:nvSpPr>
          <p:cNvPr id="8" name="7 Yuvarlatılmış Dikdörtgen"/>
          <p:cNvSpPr/>
          <p:nvPr/>
        </p:nvSpPr>
        <p:spPr>
          <a:xfrm>
            <a:off x="3131840" y="4653136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Hastanede olan </a:t>
            </a:r>
            <a:r>
              <a:rPr lang="tr-TR" dirty="0" err="1" smtClean="0"/>
              <a:t>mo</a:t>
            </a:r>
            <a:endParaRPr lang="tr-TR" dirty="0"/>
          </a:p>
        </p:txBody>
      </p:sp>
      <p:sp>
        <p:nvSpPr>
          <p:cNvPr id="9" name="8 Yuvarlatılmış Dikdörtgen"/>
          <p:cNvSpPr/>
          <p:nvPr/>
        </p:nvSpPr>
        <p:spPr>
          <a:xfrm>
            <a:off x="6228184" y="2852936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Yoğun bakım/servis</a:t>
            </a:r>
            <a:endParaRPr lang="tr-TR" dirty="0"/>
          </a:p>
        </p:txBody>
      </p:sp>
      <p:sp>
        <p:nvSpPr>
          <p:cNvPr id="10" name="9 Yuvarlatılmış Dikdörtgen"/>
          <p:cNvSpPr/>
          <p:nvPr/>
        </p:nvSpPr>
        <p:spPr>
          <a:xfrm>
            <a:off x="5436096" y="4221088"/>
            <a:ext cx="1368152" cy="766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Yapım onarım çalışmaları</a:t>
            </a:r>
            <a:endParaRPr lang="tr-TR" dirty="0"/>
          </a:p>
        </p:txBody>
      </p:sp>
      <p:sp>
        <p:nvSpPr>
          <p:cNvPr id="11" name="10 Yuvarlatılmış Dikdörtgen"/>
          <p:cNvSpPr/>
          <p:nvPr/>
        </p:nvSpPr>
        <p:spPr>
          <a:xfrm>
            <a:off x="4716016" y="1988840"/>
            <a:ext cx="1368152" cy="576064"/>
          </a:xfrm>
          <a:prstGeom prst="roundRect">
            <a:avLst>
              <a:gd name="adj" fmla="val 142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Ameliyathane koşulları</a:t>
            </a:r>
            <a:endParaRPr lang="tr-TR" dirty="0"/>
          </a:p>
        </p:txBody>
      </p:sp>
      <p:sp>
        <p:nvSpPr>
          <p:cNvPr id="12" name="11 Yuvarlatılmış Dikdörtgen"/>
          <p:cNvSpPr/>
          <p:nvPr/>
        </p:nvSpPr>
        <p:spPr>
          <a:xfrm>
            <a:off x="2195736" y="2132856"/>
            <a:ext cx="151216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Sterilizasyon Dezenfeksiyon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Sağlık Çalışanına Ait Risk Faktörleri</a:t>
            </a:r>
            <a:endParaRPr lang="tr-TR" dirty="0"/>
          </a:p>
        </p:txBody>
      </p:sp>
      <p:sp>
        <p:nvSpPr>
          <p:cNvPr id="7" name="6 Yuvarlatılmış Dikdörtgen"/>
          <p:cNvSpPr/>
          <p:nvPr/>
        </p:nvSpPr>
        <p:spPr>
          <a:xfrm>
            <a:off x="3635896" y="2132856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El hijyeni</a:t>
            </a:r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1619672" y="3140968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Asepsi-antisepsisi kurallarına uyma</a:t>
            </a:r>
            <a:endParaRPr lang="tr-TR" dirty="0"/>
          </a:p>
        </p:txBody>
      </p:sp>
      <p:sp>
        <p:nvSpPr>
          <p:cNvPr id="6" name="5 Yuvarlatılmış Dikdörtgen"/>
          <p:cNvSpPr/>
          <p:nvPr/>
        </p:nvSpPr>
        <p:spPr>
          <a:xfrm>
            <a:off x="5220072" y="3284984"/>
            <a:ext cx="136815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Kişisel koruyucu ekipman kullanımı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tr-TR" b="1" dirty="0" smtClean="0"/>
              <a:t> </a:t>
            </a:r>
            <a:r>
              <a:rPr lang="tr-TR" b="1" dirty="0" err="1" smtClean="0"/>
              <a:t>Üriner</a:t>
            </a:r>
            <a:r>
              <a:rPr lang="tr-TR" b="1" dirty="0" smtClean="0"/>
              <a:t> sistem </a:t>
            </a:r>
            <a:r>
              <a:rPr lang="tr-TR" b="1" dirty="0" err="1" smtClean="0"/>
              <a:t>infeksiyonu</a:t>
            </a:r>
            <a:r>
              <a:rPr lang="tr-TR" b="1" dirty="0" smtClean="0"/>
              <a:t> </a:t>
            </a:r>
          </a:p>
          <a:p>
            <a:r>
              <a:rPr lang="tr-TR" b="1" dirty="0" smtClean="0"/>
              <a:t>Cerrahi alan </a:t>
            </a:r>
            <a:r>
              <a:rPr lang="tr-TR" b="1" dirty="0" err="1" smtClean="0"/>
              <a:t>infeksiyonu</a:t>
            </a:r>
            <a:r>
              <a:rPr lang="tr-TR" b="1" dirty="0" smtClean="0"/>
              <a:t> </a:t>
            </a:r>
          </a:p>
          <a:p>
            <a:r>
              <a:rPr lang="tr-TR" b="1" dirty="0" err="1" smtClean="0"/>
              <a:t>Pnömoni</a:t>
            </a:r>
            <a:r>
              <a:rPr lang="tr-TR" b="1" dirty="0" smtClean="0"/>
              <a:t> </a:t>
            </a:r>
          </a:p>
          <a:p>
            <a:r>
              <a:rPr lang="tr-TR" b="1" dirty="0" err="1" smtClean="0"/>
              <a:t>Bakteremi</a:t>
            </a:r>
            <a:r>
              <a:rPr lang="tr-TR" b="1" dirty="0" smtClean="0"/>
              <a:t> </a:t>
            </a:r>
          </a:p>
          <a:p>
            <a:endParaRPr lang="tr-TR" b="1" dirty="0" smtClean="0"/>
          </a:p>
          <a:p>
            <a:r>
              <a:rPr lang="tr-TR" b="1" dirty="0" err="1" smtClean="0"/>
              <a:t>Kardiyovasküler</a:t>
            </a:r>
            <a:r>
              <a:rPr lang="tr-TR" b="1" dirty="0" smtClean="0"/>
              <a:t> sistem </a:t>
            </a:r>
            <a:r>
              <a:rPr lang="tr-TR" b="1" dirty="0" err="1" smtClean="0"/>
              <a:t>infeksiyonları</a:t>
            </a:r>
            <a:r>
              <a:rPr lang="tr-TR" b="1" dirty="0" smtClean="0"/>
              <a:t> </a:t>
            </a:r>
          </a:p>
          <a:p>
            <a:r>
              <a:rPr lang="tr-TR" b="1" dirty="0" smtClean="0"/>
              <a:t>Santral sinir sistemi </a:t>
            </a:r>
            <a:r>
              <a:rPr lang="tr-TR" b="1" dirty="0" err="1" smtClean="0"/>
              <a:t>infeksiyonları</a:t>
            </a:r>
            <a:r>
              <a:rPr lang="tr-TR" b="1" dirty="0" smtClean="0"/>
              <a:t> </a:t>
            </a:r>
          </a:p>
          <a:p>
            <a:r>
              <a:rPr lang="tr-TR" b="1" dirty="0" smtClean="0"/>
              <a:t>Diğer (kemik-eklem, kulak-burun-boğaz, </a:t>
            </a:r>
            <a:r>
              <a:rPr lang="tr-TR" b="1" dirty="0" err="1" smtClean="0"/>
              <a:t>gastrointestinal</a:t>
            </a:r>
            <a:r>
              <a:rPr lang="tr-TR" b="1" dirty="0" smtClean="0"/>
              <a:t> sistem, vb.) </a:t>
            </a:r>
          </a:p>
          <a:p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2411760" y="22768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Aksi ispat edilmediği sürece her hastane </a:t>
            </a:r>
            <a:r>
              <a:rPr lang="tr-TR" dirty="0" err="1" smtClean="0"/>
              <a:t>infeksiyonu</a:t>
            </a:r>
            <a:r>
              <a:rPr lang="tr-TR" dirty="0" smtClean="0"/>
              <a:t>, temel </a:t>
            </a:r>
            <a:r>
              <a:rPr lang="tr-TR" dirty="0" err="1" smtClean="0"/>
              <a:t>infeksiyon</a:t>
            </a:r>
            <a:r>
              <a:rPr lang="tr-TR" dirty="0" smtClean="0"/>
              <a:t> kontrol kurallarına uyulduğu takdirde önlenmesi mümkün olan bir </a:t>
            </a:r>
            <a:r>
              <a:rPr lang="tr-TR" dirty="0" smtClean="0">
                <a:solidFill>
                  <a:srgbClr val="FF0000"/>
                </a:solidFill>
              </a:rPr>
              <a:t>tıbbi hata </a:t>
            </a:r>
            <a:r>
              <a:rPr lang="tr-TR" dirty="0" smtClean="0"/>
              <a:t>olarak kabul edilmelidir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ABD’de ödenmiyor: </a:t>
            </a:r>
          </a:p>
          <a:p>
            <a:pPr>
              <a:buNone/>
            </a:pPr>
            <a:r>
              <a:rPr lang="tr-TR" dirty="0" smtClean="0"/>
              <a:t>		–Damar içi </a:t>
            </a:r>
            <a:r>
              <a:rPr lang="tr-TR" dirty="0" err="1" smtClean="0"/>
              <a:t>kateter</a:t>
            </a:r>
            <a:r>
              <a:rPr lang="tr-TR" dirty="0" smtClean="0"/>
              <a:t> </a:t>
            </a:r>
            <a:r>
              <a:rPr lang="tr-TR" dirty="0" err="1" smtClean="0"/>
              <a:t>infeksiyonları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		–</a:t>
            </a:r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kateter</a:t>
            </a:r>
            <a:r>
              <a:rPr lang="tr-TR" dirty="0" smtClean="0"/>
              <a:t> ilişkili </a:t>
            </a:r>
            <a:r>
              <a:rPr lang="tr-TR" dirty="0" err="1" smtClean="0"/>
              <a:t>infeksiyonlar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		–Bası ülserleri ve ilişkili </a:t>
            </a:r>
            <a:r>
              <a:rPr lang="tr-TR" dirty="0" err="1" smtClean="0"/>
              <a:t>infeksiyonlar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		–Düşmeler </a:t>
            </a:r>
          </a:p>
          <a:p>
            <a:pPr>
              <a:buNone/>
            </a:pPr>
            <a:r>
              <a:rPr lang="tr-TR" dirty="0" smtClean="0"/>
              <a:t>		–Yanlış taraf ameliyatları </a:t>
            </a:r>
          </a:p>
          <a:p>
            <a:r>
              <a:rPr lang="tr-TR" dirty="0" smtClean="0"/>
              <a:t>Fransa’da </a:t>
            </a:r>
          </a:p>
          <a:p>
            <a:pPr>
              <a:buNone/>
            </a:pPr>
            <a:r>
              <a:rPr lang="tr-TR" dirty="0" smtClean="0"/>
              <a:t>		–</a:t>
            </a:r>
            <a:r>
              <a:rPr lang="tr-TR" dirty="0" err="1" smtClean="0"/>
              <a:t>Ekzojen</a:t>
            </a:r>
            <a:r>
              <a:rPr lang="tr-TR" dirty="0" smtClean="0"/>
              <a:t> </a:t>
            </a:r>
            <a:r>
              <a:rPr lang="tr-TR" dirty="0" err="1" smtClean="0"/>
              <a:t>nozokomiyal</a:t>
            </a:r>
            <a:r>
              <a:rPr lang="tr-TR" dirty="0" smtClean="0"/>
              <a:t> </a:t>
            </a:r>
            <a:r>
              <a:rPr lang="tr-TR" dirty="0" err="1" smtClean="0"/>
              <a:t>infeksiyonlar</a:t>
            </a:r>
            <a:r>
              <a:rPr lang="tr-TR" dirty="0" smtClean="0"/>
              <a:t> için hastaya 	tazminat ödeniyor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Hastane </a:t>
            </a:r>
            <a:r>
              <a:rPr lang="tr-TR" dirty="0" err="1" smtClean="0"/>
              <a:t>infeksiyon</a:t>
            </a:r>
            <a:r>
              <a:rPr lang="tr-TR" dirty="0" smtClean="0"/>
              <a:t> (Hİ) hızları sağlıktaki en önemli kalite göstergelerinden biri olarak kabul edilmektedir. </a:t>
            </a:r>
          </a:p>
          <a:p>
            <a:endParaRPr lang="tr-TR" dirty="0" smtClean="0"/>
          </a:p>
          <a:p>
            <a:r>
              <a:rPr lang="tr-TR" dirty="0" err="1" smtClean="0"/>
              <a:t>Ventilatör</a:t>
            </a:r>
            <a:r>
              <a:rPr lang="tr-TR" dirty="0" smtClean="0"/>
              <a:t> ilişkili </a:t>
            </a:r>
            <a:r>
              <a:rPr lang="tr-TR" dirty="0" err="1" smtClean="0"/>
              <a:t>pnömoni</a:t>
            </a:r>
            <a:r>
              <a:rPr lang="tr-TR" dirty="0" smtClean="0"/>
              <a:t> hızı (VİP) </a:t>
            </a:r>
          </a:p>
          <a:p>
            <a:r>
              <a:rPr lang="tr-TR" dirty="0" err="1" smtClean="0"/>
              <a:t>Kateter</a:t>
            </a:r>
            <a:r>
              <a:rPr lang="tr-TR" dirty="0" smtClean="0"/>
              <a:t> ilişkili </a:t>
            </a:r>
            <a:r>
              <a:rPr lang="tr-TR" dirty="0" err="1" smtClean="0"/>
              <a:t>üriner</a:t>
            </a:r>
            <a:r>
              <a:rPr lang="tr-TR" dirty="0" smtClean="0"/>
              <a:t> sistem </a:t>
            </a:r>
            <a:r>
              <a:rPr lang="tr-TR" dirty="0" err="1" smtClean="0"/>
              <a:t>infeksiyonu</a:t>
            </a:r>
            <a:r>
              <a:rPr lang="tr-TR" dirty="0" smtClean="0"/>
              <a:t> hızı (Kİ-ÜSİ) </a:t>
            </a:r>
          </a:p>
          <a:p>
            <a:r>
              <a:rPr lang="tr-TR" dirty="0" smtClean="0"/>
              <a:t>Santral </a:t>
            </a:r>
            <a:r>
              <a:rPr lang="tr-TR" dirty="0" err="1" smtClean="0"/>
              <a:t>venöz</a:t>
            </a:r>
            <a:r>
              <a:rPr lang="tr-TR" dirty="0" smtClean="0"/>
              <a:t> </a:t>
            </a:r>
            <a:r>
              <a:rPr lang="tr-TR" dirty="0" err="1" smtClean="0"/>
              <a:t>kateter</a:t>
            </a:r>
            <a:r>
              <a:rPr lang="tr-TR" dirty="0" smtClean="0"/>
              <a:t> ilişkili kan dolaşımı </a:t>
            </a:r>
            <a:r>
              <a:rPr lang="tr-TR" dirty="0" err="1" smtClean="0"/>
              <a:t>infeksiyonu</a:t>
            </a:r>
            <a:r>
              <a:rPr lang="tr-TR" dirty="0" smtClean="0"/>
              <a:t> hızı (SVK-KDİ) </a:t>
            </a:r>
          </a:p>
          <a:p>
            <a:r>
              <a:rPr lang="tr-TR" dirty="0" smtClean="0"/>
              <a:t>Cerrahi alan </a:t>
            </a:r>
            <a:r>
              <a:rPr lang="tr-TR" dirty="0" err="1" smtClean="0"/>
              <a:t>infeksiyonu</a:t>
            </a:r>
            <a:r>
              <a:rPr lang="tr-TR" dirty="0" smtClean="0"/>
              <a:t> (CAİ) hızları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Hastane </a:t>
            </a:r>
            <a:r>
              <a:rPr lang="tr-TR" b="1" dirty="0" err="1" smtClean="0"/>
              <a:t>infeksiyon</a:t>
            </a:r>
            <a:r>
              <a:rPr lang="tr-TR" b="1" dirty="0" smtClean="0"/>
              <a:t> hızı yatan hasta sayısı açısından;</a:t>
            </a:r>
          </a:p>
          <a:p>
            <a:pPr>
              <a:buNone/>
            </a:pPr>
            <a:r>
              <a:rPr lang="tr-TR" dirty="0" smtClean="0"/>
              <a:t> 	hastane </a:t>
            </a:r>
            <a:r>
              <a:rPr lang="tr-TR" dirty="0" err="1" smtClean="0"/>
              <a:t>infeksiyonu</a:t>
            </a:r>
            <a:r>
              <a:rPr lang="tr-TR" dirty="0" smtClean="0"/>
              <a:t> sayısı/ Yatan hasta sayısı x 100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Hasta günü açısından;</a:t>
            </a:r>
          </a:p>
          <a:p>
            <a:pPr>
              <a:buNone/>
            </a:pPr>
            <a:r>
              <a:rPr lang="tr-TR" dirty="0" smtClean="0"/>
              <a:t>	 hastane </a:t>
            </a:r>
            <a:r>
              <a:rPr lang="tr-TR" dirty="0" err="1" smtClean="0"/>
              <a:t>infeksiyonu</a:t>
            </a:r>
            <a:r>
              <a:rPr lang="tr-TR" dirty="0" smtClean="0"/>
              <a:t> sayısı/hasta günü x 1000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Ekran Gösterisi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Hİ Risk Faktörleri</vt:lpstr>
      <vt:lpstr>Hastaya Ait Risk Faktörleri</vt:lpstr>
      <vt:lpstr>Hastaneye/Çevreye Ait Risk FAktörleri</vt:lpstr>
      <vt:lpstr>Sağlık Çalışanına Ait Risk Faktörleri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 Risk Faktörleri</dc:title>
  <dc:creator>user</dc:creator>
  <cp:lastModifiedBy>user</cp:lastModifiedBy>
  <cp:revision>1</cp:revision>
  <dcterms:created xsi:type="dcterms:W3CDTF">2020-05-12T12:27:01Z</dcterms:created>
  <dcterms:modified xsi:type="dcterms:W3CDTF">2020-05-12T12:28:54Z</dcterms:modified>
</cp:coreProperties>
</file>