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14"/>
  </p:notesMasterIdLst>
  <p:handoutMasterIdLst>
    <p:handoutMasterId r:id="rId15"/>
  </p:handoutMasterIdLst>
  <p:sldIdLst>
    <p:sldId id="767" r:id="rId2"/>
    <p:sldId id="768" r:id="rId3"/>
    <p:sldId id="661" r:id="rId4"/>
    <p:sldId id="748" r:id="rId5"/>
    <p:sldId id="733" r:id="rId6"/>
    <p:sldId id="741" r:id="rId7"/>
    <p:sldId id="667" r:id="rId8"/>
    <p:sldId id="716" r:id="rId9"/>
    <p:sldId id="717" r:id="rId10"/>
    <p:sldId id="744" r:id="rId11"/>
    <p:sldId id="735" r:id="rId12"/>
    <p:sldId id="749" r:id="rId13"/>
  </p:sldIdLst>
  <p:sldSz cx="12192000" cy="6858000"/>
  <p:notesSz cx="7315200" cy="96012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CCECFF"/>
    <a:srgbClr val="C39BE1"/>
    <a:srgbClr val="C198E0"/>
    <a:srgbClr val="0066CC"/>
    <a:srgbClr val="BD92DE"/>
    <a:srgbClr val="BEE395"/>
    <a:srgbClr val="3399FF"/>
    <a:srgbClr val="FF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7" autoAdjust="0"/>
    <p:restoredTop sz="80422" autoAdjust="0"/>
  </p:normalViewPr>
  <p:slideViewPr>
    <p:cSldViewPr>
      <p:cViewPr varScale="1">
        <p:scale>
          <a:sx n="89" d="100"/>
          <a:sy n="89" d="100"/>
        </p:scale>
        <p:origin x="72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2"/>
          <p:cNvSpPr>
            <a:spLocks noGrp="1" noChangeArrowheads="1"/>
          </p:cNvSpPr>
          <p:nvPr>
            <p:ph type="hdr" sz="quarter"/>
          </p:nvPr>
        </p:nvSpPr>
        <p:spPr bwMode="auto">
          <a:xfrm>
            <a:off x="1" y="0"/>
            <a:ext cx="3170138" cy="479539"/>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Arial" pitchFamily="34" charset="0"/>
              </a:defRPr>
            </a:lvl1pPr>
          </a:lstStyle>
          <a:p>
            <a:pPr>
              <a:defRPr/>
            </a:pPr>
            <a:endParaRPr lang="en-US"/>
          </a:p>
        </p:txBody>
      </p:sp>
      <p:sp>
        <p:nvSpPr>
          <p:cNvPr id="229379" name="Rectangle 3"/>
          <p:cNvSpPr>
            <a:spLocks noGrp="1" noChangeArrowheads="1"/>
          </p:cNvSpPr>
          <p:nvPr>
            <p:ph type="dt" sz="quarter" idx="1"/>
          </p:nvPr>
        </p:nvSpPr>
        <p:spPr bwMode="auto">
          <a:xfrm>
            <a:off x="4143427" y="0"/>
            <a:ext cx="3170138" cy="479539"/>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Arial" pitchFamily="34" charset="0"/>
              </a:defRPr>
            </a:lvl1pPr>
          </a:lstStyle>
          <a:p>
            <a:pPr>
              <a:defRPr/>
            </a:pPr>
            <a:endParaRPr lang="en-US"/>
          </a:p>
        </p:txBody>
      </p:sp>
      <p:sp>
        <p:nvSpPr>
          <p:cNvPr id="229380" name="Rectangle 4"/>
          <p:cNvSpPr>
            <a:spLocks noGrp="1" noChangeArrowheads="1"/>
          </p:cNvSpPr>
          <p:nvPr>
            <p:ph type="ftr" sz="quarter" idx="2"/>
          </p:nvPr>
        </p:nvSpPr>
        <p:spPr bwMode="auto">
          <a:xfrm>
            <a:off x="1" y="9120172"/>
            <a:ext cx="3170138" cy="479539"/>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Arial" pitchFamily="34" charset="0"/>
              </a:defRPr>
            </a:lvl1pPr>
          </a:lstStyle>
          <a:p>
            <a:pPr>
              <a:defRPr/>
            </a:pPr>
            <a:endParaRPr lang="en-US"/>
          </a:p>
        </p:txBody>
      </p:sp>
      <p:sp>
        <p:nvSpPr>
          <p:cNvPr id="229381" name="Rectangle 5"/>
          <p:cNvSpPr>
            <a:spLocks noGrp="1" noChangeArrowheads="1"/>
          </p:cNvSpPr>
          <p:nvPr>
            <p:ph type="sldNum" sz="quarter" idx="3"/>
          </p:nvPr>
        </p:nvSpPr>
        <p:spPr bwMode="auto">
          <a:xfrm>
            <a:off x="4143427" y="9120172"/>
            <a:ext cx="3170138" cy="479539"/>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atin typeface="Arial" pitchFamily="34" charset="0"/>
              </a:defRPr>
            </a:lvl1pPr>
          </a:lstStyle>
          <a:p>
            <a:pPr>
              <a:defRPr/>
            </a:pPr>
            <a:fld id="{963147F5-8EB9-406F-9119-AB0022D58130}" type="slidenum">
              <a:rPr lang="en-US"/>
              <a:pPr>
                <a:defRPr/>
              </a:pPr>
              <a:t>‹#›</a:t>
            </a:fld>
            <a:endParaRPr lang="en-US"/>
          </a:p>
        </p:txBody>
      </p:sp>
    </p:spTree>
    <p:extLst>
      <p:ext uri="{BB962C8B-B14F-4D97-AF65-F5344CB8AC3E}">
        <p14:creationId xmlns:p14="http://schemas.microsoft.com/office/powerpoint/2010/main" val="1935652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hdr" sz="quarter"/>
          </p:nvPr>
        </p:nvSpPr>
        <p:spPr bwMode="auto">
          <a:xfrm>
            <a:off x="1" y="0"/>
            <a:ext cx="3170138" cy="479539"/>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Arial" pitchFamily="34" charset="0"/>
              </a:defRPr>
            </a:lvl1pPr>
          </a:lstStyle>
          <a:p>
            <a:pPr>
              <a:defRPr/>
            </a:pPr>
            <a:endParaRPr lang="en-US"/>
          </a:p>
        </p:txBody>
      </p:sp>
      <p:sp>
        <p:nvSpPr>
          <p:cNvPr id="173059" name="Rectangle 3"/>
          <p:cNvSpPr>
            <a:spLocks noGrp="1" noChangeArrowheads="1"/>
          </p:cNvSpPr>
          <p:nvPr>
            <p:ph type="dt" idx="1"/>
          </p:nvPr>
        </p:nvSpPr>
        <p:spPr bwMode="auto">
          <a:xfrm>
            <a:off x="4143427" y="0"/>
            <a:ext cx="3170138" cy="479539"/>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Arial" pitchFamily="34"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p:spPr>
      </p:sp>
      <p:sp>
        <p:nvSpPr>
          <p:cNvPr id="173061" name="Rectangle 5"/>
          <p:cNvSpPr>
            <a:spLocks noGrp="1" noChangeArrowheads="1"/>
          </p:cNvSpPr>
          <p:nvPr>
            <p:ph type="body" sz="quarter" idx="3"/>
          </p:nvPr>
        </p:nvSpPr>
        <p:spPr bwMode="auto">
          <a:xfrm>
            <a:off x="731194" y="4561576"/>
            <a:ext cx="5852814" cy="431882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3062" name="Rectangle 6"/>
          <p:cNvSpPr>
            <a:spLocks noGrp="1" noChangeArrowheads="1"/>
          </p:cNvSpPr>
          <p:nvPr>
            <p:ph type="ftr" sz="quarter" idx="4"/>
          </p:nvPr>
        </p:nvSpPr>
        <p:spPr bwMode="auto">
          <a:xfrm>
            <a:off x="1" y="9120172"/>
            <a:ext cx="3170138" cy="479539"/>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Arial" pitchFamily="34" charset="0"/>
              </a:defRPr>
            </a:lvl1pPr>
          </a:lstStyle>
          <a:p>
            <a:pPr>
              <a:defRPr/>
            </a:pPr>
            <a:endParaRPr lang="en-US"/>
          </a:p>
        </p:txBody>
      </p:sp>
      <p:sp>
        <p:nvSpPr>
          <p:cNvPr id="173063" name="Rectangle 7"/>
          <p:cNvSpPr>
            <a:spLocks noGrp="1" noChangeArrowheads="1"/>
          </p:cNvSpPr>
          <p:nvPr>
            <p:ph type="sldNum" sz="quarter" idx="5"/>
          </p:nvPr>
        </p:nvSpPr>
        <p:spPr bwMode="auto">
          <a:xfrm>
            <a:off x="4143427" y="9120172"/>
            <a:ext cx="3170138" cy="479539"/>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atin typeface="Arial" pitchFamily="34" charset="0"/>
              </a:defRPr>
            </a:lvl1pPr>
          </a:lstStyle>
          <a:p>
            <a:pPr>
              <a:defRPr/>
            </a:pPr>
            <a:fld id="{AF4042F3-6AC5-4F69-BFDB-D78DEF38750B}" type="slidenum">
              <a:rPr lang="en-US"/>
              <a:pPr>
                <a:defRPr/>
              </a:pPr>
              <a:t>‹#›</a:t>
            </a:fld>
            <a:endParaRPr lang="en-US"/>
          </a:p>
        </p:txBody>
      </p:sp>
    </p:spTree>
    <p:extLst>
      <p:ext uri="{BB962C8B-B14F-4D97-AF65-F5344CB8AC3E}">
        <p14:creationId xmlns:p14="http://schemas.microsoft.com/office/powerpoint/2010/main" val="25586285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F739287-BF7B-4F04-882C-B3B23CA70729}" type="slidenum">
              <a:rPr lang="en-US" smtClean="0">
                <a:latin typeface="Arial" charset="0"/>
              </a:rPr>
              <a:pPr/>
              <a:t>3</a:t>
            </a:fld>
            <a:endParaRPr lang="en-US" smtClean="0">
              <a:latin typeface="Arial" charset="0"/>
            </a:endParaRPr>
          </a:p>
        </p:txBody>
      </p:sp>
      <p:sp>
        <p:nvSpPr>
          <p:cNvPr id="56323" name="Rectangle 2"/>
          <p:cNvSpPr>
            <a:spLocks noGrp="1" noRot="1" noChangeAspect="1" noChangeArrowheads="1" noTextEdit="1"/>
          </p:cNvSpPr>
          <p:nvPr>
            <p:ph type="sldImg"/>
          </p:nvPr>
        </p:nvSpPr>
        <p:spPr>
          <a:xfrm>
            <a:off x="457200" y="720725"/>
            <a:ext cx="6400800" cy="3600450"/>
          </a:xfrm>
          <a:ln/>
        </p:spPr>
      </p:sp>
      <p:sp>
        <p:nvSpPr>
          <p:cNvPr id="56324" name="Rectangle 3"/>
          <p:cNvSpPr>
            <a:spLocks noGrp="1" noChangeArrowheads="1"/>
          </p:cNvSpPr>
          <p:nvPr>
            <p:ph type="body" idx="1"/>
          </p:nvPr>
        </p:nvSpPr>
        <p:spPr>
          <a:xfrm>
            <a:off x="974924" y="4561576"/>
            <a:ext cx="5365352" cy="4318827"/>
          </a:xfrm>
          <a:noFill/>
          <a:ln/>
        </p:spPr>
        <p:txBody>
          <a:bodyPr/>
          <a:lstStyle/>
          <a:p>
            <a:pPr eaLnBrk="1" hangingPunct="1"/>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4F027FC-5BC0-42F1-89EB-2B8A298EE3B3}" type="slidenum">
              <a:rPr lang="en-US" smtClean="0">
                <a:latin typeface="Arial" charset="0"/>
              </a:rPr>
              <a:pPr/>
              <a:t>7</a:t>
            </a:fld>
            <a:endParaRPr lang="en-US" smtClean="0">
              <a:latin typeface="Arial" charset="0"/>
            </a:endParaRPr>
          </a:p>
        </p:txBody>
      </p:sp>
      <p:sp>
        <p:nvSpPr>
          <p:cNvPr id="62467" name="Rectangle 2"/>
          <p:cNvSpPr>
            <a:spLocks noGrp="1" noRot="1" noChangeAspect="1" noChangeArrowheads="1" noTextEdit="1"/>
          </p:cNvSpPr>
          <p:nvPr>
            <p:ph type="sldImg"/>
          </p:nvPr>
        </p:nvSpPr>
        <p:spPr>
          <a:xfrm>
            <a:off x="457200" y="720725"/>
            <a:ext cx="6400800" cy="3600450"/>
          </a:xfrm>
          <a:ln/>
        </p:spPr>
      </p:sp>
      <p:sp>
        <p:nvSpPr>
          <p:cNvPr id="62468" name="Rectangle 3"/>
          <p:cNvSpPr>
            <a:spLocks noGrp="1" noChangeArrowheads="1"/>
          </p:cNvSpPr>
          <p:nvPr>
            <p:ph type="body" idx="1"/>
          </p:nvPr>
        </p:nvSpPr>
        <p:spPr>
          <a:xfrm>
            <a:off x="974924" y="4561576"/>
            <a:ext cx="5365352" cy="4318827"/>
          </a:xfrm>
          <a:noFill/>
          <a:ln/>
        </p:spPr>
        <p:txBody>
          <a:bodyPr/>
          <a:lstStyle/>
          <a:p>
            <a:pPr eaLnBrk="1" hangingPunct="1"/>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2D6C518-FBD1-4593-88F8-1133D0309234}" type="slidenum">
              <a:rPr lang="en-US" smtClean="0">
                <a:latin typeface="Arial" charset="0"/>
              </a:rPr>
              <a:pPr/>
              <a:t>8</a:t>
            </a:fld>
            <a:endParaRPr lang="en-US" smtClean="0">
              <a:latin typeface="Arial" charset="0"/>
            </a:endParaRPr>
          </a:p>
        </p:txBody>
      </p:sp>
      <p:sp>
        <p:nvSpPr>
          <p:cNvPr id="59395" name="Rectangle 2"/>
          <p:cNvSpPr>
            <a:spLocks noGrp="1" noRot="1" noChangeAspect="1" noChangeArrowheads="1" noTextEdit="1"/>
          </p:cNvSpPr>
          <p:nvPr>
            <p:ph type="sldImg"/>
          </p:nvPr>
        </p:nvSpPr>
        <p:spPr>
          <a:xfrm>
            <a:off x="457200" y="720725"/>
            <a:ext cx="6400800" cy="3600450"/>
          </a:xfrm>
          <a:ln/>
        </p:spPr>
      </p:sp>
      <p:sp>
        <p:nvSpPr>
          <p:cNvPr id="59396" name="Rectangle 3"/>
          <p:cNvSpPr>
            <a:spLocks noGrp="1" noChangeArrowheads="1"/>
          </p:cNvSpPr>
          <p:nvPr>
            <p:ph type="body" idx="1"/>
          </p:nvPr>
        </p:nvSpPr>
        <p:spPr>
          <a:xfrm>
            <a:off x="974924" y="4561576"/>
            <a:ext cx="5365352" cy="4318827"/>
          </a:xfrm>
          <a:noFill/>
          <a:ln/>
        </p:spPr>
        <p:txBody>
          <a:bodyPr/>
          <a:lstStyle/>
          <a:p>
            <a:pPr eaLnBrk="1" hangingPunct="1"/>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457200" y="720725"/>
            <a:ext cx="6400800" cy="3600450"/>
          </a:xfrm>
          <a:ln/>
        </p:spPr>
      </p:sp>
      <p:sp>
        <p:nvSpPr>
          <p:cNvPr id="60419" name="Notes Placeholder 2"/>
          <p:cNvSpPr>
            <a:spLocks noGrp="1"/>
          </p:cNvSpPr>
          <p:nvPr>
            <p:ph type="body" idx="1"/>
          </p:nvPr>
        </p:nvSpPr>
        <p:spPr>
          <a:noFill/>
          <a:ln/>
        </p:spPr>
        <p:txBody>
          <a:bodyPr/>
          <a:lstStyle/>
          <a:p>
            <a:endParaRPr lang="en-US" dirty="0" smtClean="0">
              <a:latin typeface="Arial" charset="0"/>
            </a:endParaRPr>
          </a:p>
        </p:txBody>
      </p:sp>
      <p:sp>
        <p:nvSpPr>
          <p:cNvPr id="60420" name="Slide Number Placeholder 3"/>
          <p:cNvSpPr>
            <a:spLocks noGrp="1"/>
          </p:cNvSpPr>
          <p:nvPr>
            <p:ph type="sldNum" sz="quarter" idx="5"/>
          </p:nvPr>
        </p:nvSpPr>
        <p:spPr>
          <a:noFill/>
        </p:spPr>
        <p:txBody>
          <a:bodyPr/>
          <a:lstStyle/>
          <a:p>
            <a:fld id="{48A9289E-F028-4C02-88DD-69770A826917}" type="slidenum">
              <a:rPr lang="en-US" smtClean="0">
                <a:latin typeface="Arial" charset="0"/>
              </a:rPr>
              <a:pPr/>
              <a:t>9</a:t>
            </a:fld>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457200" y="720725"/>
            <a:ext cx="6400800" cy="3600450"/>
          </a:xfrm>
          <a:ln/>
        </p:spPr>
      </p:sp>
      <p:sp>
        <p:nvSpPr>
          <p:cNvPr id="60419" name="Notes Placeholder 2"/>
          <p:cNvSpPr>
            <a:spLocks noGrp="1"/>
          </p:cNvSpPr>
          <p:nvPr>
            <p:ph type="body" idx="1"/>
          </p:nvPr>
        </p:nvSpPr>
        <p:spPr>
          <a:noFill/>
          <a:ln/>
        </p:spPr>
        <p:txBody>
          <a:bodyPr/>
          <a:lstStyle/>
          <a:p>
            <a:r>
              <a:rPr lang="en-US" smtClean="0">
                <a:latin typeface="Arial" charset="0"/>
              </a:rPr>
              <a:t>Pick an order for two reasons: sequential processor and pruning</a:t>
            </a:r>
            <a:endParaRPr lang="en-US" dirty="0" smtClean="0">
              <a:latin typeface="Arial" charset="0"/>
            </a:endParaRPr>
          </a:p>
        </p:txBody>
      </p:sp>
      <p:sp>
        <p:nvSpPr>
          <p:cNvPr id="60420" name="Slide Number Placeholder 3"/>
          <p:cNvSpPr>
            <a:spLocks noGrp="1"/>
          </p:cNvSpPr>
          <p:nvPr>
            <p:ph type="sldNum" sz="quarter" idx="5"/>
          </p:nvPr>
        </p:nvSpPr>
        <p:spPr>
          <a:noFill/>
        </p:spPr>
        <p:txBody>
          <a:bodyPr/>
          <a:lstStyle/>
          <a:p>
            <a:fld id="{48A9289E-F028-4C02-88DD-69770A826917}" type="slidenum">
              <a:rPr lang="en-US" smtClean="0">
                <a:latin typeface="Arial" charset="0"/>
              </a:rPr>
              <a:pPr/>
              <a:t>10</a:t>
            </a:fld>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4562BC8-C3F2-47A7-AF2C-13A94AF36327}" type="slidenum">
              <a:rPr lang="en-US" smtClean="0">
                <a:latin typeface="Arial" charset="0"/>
              </a:rPr>
              <a:pPr/>
              <a:t>11</a:t>
            </a:fld>
            <a:endParaRPr lang="en-US" smtClean="0">
              <a:latin typeface="Arial" charset="0"/>
            </a:endParaRPr>
          </a:p>
        </p:txBody>
      </p:sp>
      <p:sp>
        <p:nvSpPr>
          <p:cNvPr id="61443" name="Rectangle 2"/>
          <p:cNvSpPr>
            <a:spLocks noGrp="1" noRot="1" noChangeAspect="1" noChangeArrowheads="1" noTextEdit="1"/>
          </p:cNvSpPr>
          <p:nvPr>
            <p:ph type="sldImg"/>
          </p:nvPr>
        </p:nvSpPr>
        <p:spPr>
          <a:xfrm>
            <a:off x="458788" y="720725"/>
            <a:ext cx="6397625" cy="3598863"/>
          </a:xfrm>
          <a:ln/>
        </p:spPr>
      </p:sp>
      <p:sp>
        <p:nvSpPr>
          <p:cNvPr id="61444" name="Rectangle 3"/>
          <p:cNvSpPr>
            <a:spLocks noGrp="1" noChangeArrowheads="1"/>
          </p:cNvSpPr>
          <p:nvPr>
            <p:ph type="body" idx="1"/>
          </p:nvPr>
        </p:nvSpPr>
        <p:spPr>
          <a:xfrm>
            <a:off x="974924" y="4561576"/>
            <a:ext cx="5365352" cy="4318827"/>
          </a:xfrm>
          <a:noFill/>
          <a:ln/>
        </p:spPr>
        <p:txBody>
          <a:bodyPr/>
          <a:lstStyle/>
          <a:p>
            <a:pPr eaLnBrk="1" hangingPunct="1"/>
            <a:endParaRPr lang="en-US" dirty="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410093152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357963132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341160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58367312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770456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272689095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351331410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347291084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102651009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195665583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379860346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240832475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40425186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298804865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21726083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195408580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6DD5B9B9-0596-4755-A407-4C3F5264CB69}" type="slidenum">
              <a:rPr lang="en-US" smtClean="0"/>
              <a:pPr>
                <a:defRPr/>
              </a:pPr>
              <a:t>‹#›</a:t>
            </a:fld>
            <a:endParaRPr lang="en-US" dirty="0"/>
          </a:p>
        </p:txBody>
      </p:sp>
    </p:spTree>
    <p:extLst>
      <p:ext uri="{BB962C8B-B14F-4D97-AF65-F5344CB8AC3E}">
        <p14:creationId xmlns:p14="http://schemas.microsoft.com/office/powerpoint/2010/main" val="3112019736"/>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ai.berkeley.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ctrTitle"/>
          </p:nvPr>
        </p:nvSpPr>
        <p:spPr>
          <a:xfrm>
            <a:off x="2133600" y="1066800"/>
            <a:ext cx="7924800" cy="1600200"/>
          </a:xfrm>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ctr" eaLnBrk="1" hangingPunct="1"/>
            <a:r>
              <a:rPr lang="en-US" altLang="en-US" sz="32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Yapay</a:t>
            </a:r>
            <a:r>
              <a:rPr lang="en-US" altLang="en-US" sz="32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32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Zeka</a:t>
            </a:r>
            <a:r>
              <a:rPr lang="tr-TR" altLang="en-US" sz="32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br>
              <a:rPr lang="tr-TR" altLang="en-US" sz="32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br>
            <a:r>
              <a:rPr lang="tr-TR" altLang="en-US" sz="32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802600715151 </a:t>
            </a:r>
            <a:r>
              <a:rPr lang="tr-TR" altLang="en-US" dirty="0" smtClean="0">
                <a:ea typeface="ＭＳ Ｐゴシック" panose="020B0600070205080204" pitchFamily="34" charset="-128"/>
              </a:rPr>
              <a:t/>
            </a:r>
            <a:br>
              <a:rPr lang="tr-TR" altLang="en-US" dirty="0" smtClean="0">
                <a:ea typeface="ＭＳ Ｐゴシック" panose="020B0600070205080204" pitchFamily="34" charset="-128"/>
              </a:rPr>
            </a:br>
            <a:endParaRPr lang="en-US" altLang="en-US" dirty="0" smtClean="0">
              <a:ea typeface="ＭＳ Ｐゴシック" panose="020B0600070205080204" pitchFamily="34" charset="-128"/>
            </a:endParaRPr>
          </a:p>
        </p:txBody>
      </p:sp>
      <p:sp>
        <p:nvSpPr>
          <p:cNvPr id="3075" name="Rectangle 3"/>
          <p:cNvSpPr>
            <a:spLocks noGrp="1" noChangeArrowheads="1"/>
          </p:cNvSpPr>
          <p:nvPr>
            <p:ph type="subTitle" idx="1"/>
          </p:nvPr>
        </p:nvSpPr>
        <p:spPr>
          <a:xfrm>
            <a:off x="2895600" y="3505200"/>
            <a:ext cx="4572000" cy="762000"/>
          </a:xfrm>
        </p:spPr>
        <p:txBody>
          <a:bodyPr rtlCol="0">
            <a:normAutofit/>
          </a:bodyPr>
          <a:lstStyle/>
          <a:p>
            <a:pPr>
              <a:defRPr/>
            </a:pPr>
            <a:r>
              <a:rPr lang="tr-TR" altLang="en-US" b="1" dirty="0" smtClean="0"/>
              <a:t>Doç. Dr. Mehmet Serdar GÜZEL</a:t>
            </a:r>
            <a:endParaRPr lang="en-US" altLang="en-US" b="1" dirty="0" smtClean="0"/>
          </a:p>
        </p:txBody>
      </p:sp>
      <p:sp>
        <p:nvSpPr>
          <p:cNvPr id="6148" name="Text Box 9"/>
          <p:cNvSpPr txBox="1">
            <a:spLocks noChangeArrowheads="1"/>
          </p:cNvSpPr>
          <p:nvPr/>
        </p:nvSpPr>
        <p:spPr bwMode="auto">
          <a:xfrm>
            <a:off x="1628029" y="4546600"/>
            <a:ext cx="8365623" cy="81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20000"/>
              </a:spcBef>
              <a:buClr>
                <a:schemeClr val="accent2"/>
              </a:buClr>
              <a:buSzTx/>
              <a:buFontTx/>
              <a:buNone/>
            </a:pP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Slides</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are</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mainly</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adapted</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from</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the</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following</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course</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page</a:t>
            </a:r>
            <a:r>
              <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endParaRPr lang="en-US"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algn="ctr" eaLnBrk="1" hangingPunct="1">
              <a:spcBef>
                <a:spcPct val="20000"/>
              </a:spcBef>
              <a:buClr>
                <a:schemeClr val="accent2"/>
              </a:buClr>
              <a:buSzTx/>
              <a:buFontTx/>
              <a:buNone/>
            </a:pP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t>
            </a: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hlinkClick r:id="rId2"/>
              </a:rPr>
              <a:t>http://</a:t>
            </a: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hlinkClick r:id="rId2"/>
              </a:rPr>
              <a:t>ai.berkeley.edu</a:t>
            </a: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created by Dan Klein and Pieter </a:t>
            </a:r>
            <a:r>
              <a:rPr lang="en-US" sz="2133"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Abbeel</a:t>
            </a:r>
            <a:r>
              <a:rPr 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for CS188</a:t>
            </a:r>
            <a:endParaRPr lang="tr-TR" altLang="en-US" sz="2133"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Rectangle 1"/>
          <p:cNvSpPr>
            <a:spLocks noChangeArrowheads="1"/>
          </p:cNvSpPr>
          <p:nvPr/>
        </p:nvSpPr>
        <p:spPr bwMode="auto">
          <a:xfrm>
            <a:off x="406401" y="3190732"/>
            <a:ext cx="24628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hangingPunct="0"/>
            <a:r>
              <a:rPr lang="en-US" altLang="en-US" sz="2400">
                <a:latin typeface="Arial" panose="020B0604020202020204" pitchFamily="34" charset="0"/>
              </a:rPr>
              <a:t/>
            </a:r>
            <a:br>
              <a:rPr lang="en-US" altLang="en-US" sz="2400">
                <a:latin typeface="Arial" panose="020B0604020202020204" pitchFamily="34" charset="0"/>
              </a:rPr>
            </a:br>
            <a:endParaRPr lang="en-US" altLang="en-US" sz="2400">
              <a:latin typeface="Arial" panose="020B0604020202020204" pitchFamily="34" charset="0"/>
            </a:endParaRPr>
          </a:p>
        </p:txBody>
      </p:sp>
      <p:sp>
        <p:nvSpPr>
          <p:cNvPr id="5" name="Rectangle 2"/>
          <p:cNvSpPr>
            <a:spLocks noChangeArrowheads="1"/>
          </p:cNvSpPr>
          <p:nvPr/>
        </p:nvSpPr>
        <p:spPr bwMode="auto">
          <a:xfrm>
            <a:off x="406401" y="3190732"/>
            <a:ext cx="24628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hangingPunct="0"/>
            <a:r>
              <a:rPr lang="en-US" altLang="en-US" sz="2400">
                <a:latin typeface="Arial" panose="020B0604020202020204" pitchFamily="34" charset="0"/>
              </a:rPr>
              <a:t/>
            </a:r>
            <a:br>
              <a:rPr lang="en-US" altLang="en-US" sz="2400">
                <a:latin typeface="Arial" panose="020B0604020202020204" pitchFamily="34" charset="0"/>
              </a:rPr>
            </a:br>
            <a:endParaRPr lang="en-US" altLang="en-US" sz="2400">
              <a:latin typeface="Arial" panose="020B0604020202020204" pitchFamily="34" charset="0"/>
            </a:endParaRPr>
          </a:p>
        </p:txBody>
      </p:sp>
    </p:spTree>
    <p:extLst>
      <p:ext uri="{BB962C8B-B14F-4D97-AF65-F5344CB8AC3E}">
        <p14:creationId xmlns:p14="http://schemas.microsoft.com/office/powerpoint/2010/main" val="1300362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eft-Right-Up Arrow 8"/>
          <p:cNvSpPr/>
          <p:nvPr/>
        </p:nvSpPr>
        <p:spPr>
          <a:xfrm>
            <a:off x="5029200" y="2895600"/>
            <a:ext cx="2133600" cy="2590800"/>
          </a:xfrm>
          <a:prstGeom prst="leftRightUpArrow">
            <a:avLst>
              <a:gd name="adj1" fmla="val 18522"/>
              <a:gd name="adj2" fmla="val 19062"/>
              <a:gd name="adj3" fmla="val 19062"/>
            </a:avLst>
          </a:prstGeom>
          <a:solidFill>
            <a:srgbClr val="BD92DE"/>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7239000" y="3962400"/>
            <a:ext cx="4724400" cy="2209800"/>
          </a:xfrm>
          <a:prstGeom prst="roundRect">
            <a:avLst/>
          </a:prstGeom>
          <a:solidFill>
            <a:srgbClr val="C00000">
              <a:alpha val="16000"/>
            </a:srgb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228600" y="3962400"/>
            <a:ext cx="4724400" cy="2209800"/>
          </a:xfrm>
          <a:prstGeom prst="roundRect">
            <a:avLst/>
          </a:prstGeom>
          <a:solidFill>
            <a:srgbClr val="0066CC">
              <a:alpha val="16000"/>
            </a:srgb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286000" y="1371600"/>
            <a:ext cx="7620000" cy="2057400"/>
          </a:xfrm>
          <a:prstGeom prst="roundRect">
            <a:avLst/>
          </a:prstGeom>
          <a:solidFill>
            <a:srgbClr val="C39BE1"/>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Title 1"/>
          <p:cNvSpPr>
            <a:spLocks noGrp="1"/>
          </p:cNvSpPr>
          <p:nvPr>
            <p:ph type="title"/>
          </p:nvPr>
        </p:nvSpPr>
        <p:spPr/>
        <p:txBody>
          <a:bodyPr/>
          <a:lstStyle/>
          <a:p>
            <a:r>
              <a:rPr lang="en-US" dirty="0" err="1" smtClean="0"/>
              <a:t>Minimax</a:t>
            </a:r>
            <a:r>
              <a:rPr lang="en-US" dirty="0" smtClean="0"/>
              <a:t> Implementation (Dispatch)</a:t>
            </a:r>
          </a:p>
        </p:txBody>
      </p:sp>
      <p:sp>
        <p:nvSpPr>
          <p:cNvPr id="13315" name="Content Placeholder 2"/>
          <p:cNvSpPr>
            <a:spLocks noGrp="1"/>
          </p:cNvSpPr>
          <p:nvPr>
            <p:ph idx="1"/>
          </p:nvPr>
        </p:nvSpPr>
        <p:spPr>
          <a:xfrm>
            <a:off x="2438400" y="1371600"/>
            <a:ext cx="8229600" cy="3810000"/>
          </a:xfrm>
        </p:spPr>
        <p:txBody>
          <a:bodyPr/>
          <a:lstStyle/>
          <a:p>
            <a:pPr>
              <a:lnSpc>
                <a:spcPct val="80000"/>
              </a:lnSpc>
              <a:spcBef>
                <a:spcPts val="1200"/>
              </a:spcBef>
              <a:buFont typeface="Wingdings" pitchFamily="2" charset="2"/>
              <a:buNone/>
            </a:pPr>
            <a:endParaRPr lang="en-US" sz="200" dirty="0" smtClean="0"/>
          </a:p>
          <a:p>
            <a:pPr>
              <a:lnSpc>
                <a:spcPct val="80000"/>
              </a:lnSpc>
              <a:spcBef>
                <a:spcPts val="1200"/>
              </a:spcBef>
              <a:buFont typeface="Wingdings" pitchFamily="2" charset="2"/>
              <a:buNone/>
            </a:pPr>
            <a:r>
              <a:rPr lang="en-US" sz="2400" dirty="0" smtClean="0">
                <a:solidFill>
                  <a:srgbClr val="7030A0"/>
                </a:solidFill>
              </a:rPr>
              <a:t>def value(state):</a:t>
            </a:r>
          </a:p>
          <a:p>
            <a:pPr lvl="1">
              <a:lnSpc>
                <a:spcPct val="80000"/>
              </a:lnSpc>
              <a:buFont typeface="Wingdings" pitchFamily="2" charset="2"/>
              <a:buNone/>
            </a:pPr>
            <a:r>
              <a:rPr lang="en-US" sz="2400" dirty="0" smtClean="0"/>
              <a:t>if the state is a terminal state: return the state’s utility</a:t>
            </a:r>
          </a:p>
          <a:p>
            <a:pPr lvl="1">
              <a:lnSpc>
                <a:spcPct val="80000"/>
              </a:lnSpc>
              <a:buFont typeface="Wingdings" pitchFamily="2" charset="2"/>
              <a:buNone/>
            </a:pPr>
            <a:r>
              <a:rPr lang="en-US" sz="2400" dirty="0" smtClean="0"/>
              <a:t>if the next agent is </a:t>
            </a:r>
            <a:r>
              <a:rPr lang="en-US" sz="2400" dirty="0" smtClean="0">
                <a:solidFill>
                  <a:srgbClr val="0070C0"/>
                </a:solidFill>
              </a:rPr>
              <a:t>MAX</a:t>
            </a:r>
            <a:r>
              <a:rPr lang="en-US" sz="2400" dirty="0" smtClean="0"/>
              <a:t>: return </a:t>
            </a:r>
            <a:r>
              <a:rPr lang="en-US" sz="2400" dirty="0" smtClean="0">
                <a:solidFill>
                  <a:srgbClr val="0070C0"/>
                </a:solidFill>
              </a:rPr>
              <a:t>max-value(state)</a:t>
            </a:r>
          </a:p>
          <a:p>
            <a:pPr lvl="1">
              <a:lnSpc>
                <a:spcPct val="80000"/>
              </a:lnSpc>
              <a:buFont typeface="Wingdings" pitchFamily="2" charset="2"/>
              <a:buNone/>
            </a:pPr>
            <a:r>
              <a:rPr lang="en-US" sz="2400" dirty="0" smtClean="0"/>
              <a:t>if the next agent is </a:t>
            </a:r>
            <a:r>
              <a:rPr lang="en-US" sz="2400" dirty="0" smtClean="0">
                <a:solidFill>
                  <a:srgbClr val="C00000"/>
                </a:solidFill>
              </a:rPr>
              <a:t>MIN</a:t>
            </a:r>
            <a:r>
              <a:rPr lang="en-US" sz="2400" dirty="0" smtClean="0"/>
              <a:t>: return </a:t>
            </a:r>
            <a:r>
              <a:rPr lang="en-US" sz="2400" dirty="0" smtClean="0">
                <a:solidFill>
                  <a:srgbClr val="C00000"/>
                </a:solidFill>
              </a:rPr>
              <a:t>min-value(state)</a:t>
            </a:r>
          </a:p>
        </p:txBody>
      </p:sp>
      <p:sp>
        <p:nvSpPr>
          <p:cNvPr id="7" name="Content Placeholder 2"/>
          <p:cNvSpPr txBox="1">
            <a:spLocks/>
          </p:cNvSpPr>
          <p:nvPr/>
        </p:nvSpPr>
        <p:spPr bwMode="auto">
          <a:xfrm>
            <a:off x="7365024" y="4114800"/>
            <a:ext cx="4800600" cy="2286000"/>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r>
              <a:rPr kumimoji="0" lang="en-US" sz="2400" b="0" i="0" u="none" strike="noStrike" kern="0" cap="none" spc="0" normalizeH="0" baseline="0" noProof="0" dirty="0" smtClean="0">
                <a:ln>
                  <a:noFill/>
                </a:ln>
                <a:solidFill>
                  <a:srgbClr val="C00000"/>
                </a:solidFill>
                <a:effectLst/>
                <a:uLnTx/>
                <a:uFillTx/>
                <a:latin typeface="Calibri" pitchFamily="34" charset="0"/>
                <a:ea typeface="+mn-ea"/>
                <a:cs typeface="+mn-cs"/>
              </a:rPr>
              <a:t>def min-value(state):</a:t>
            </a:r>
          </a:p>
          <a:p>
            <a:pPr marL="742913" lvl="1" indent="-285737">
              <a:lnSpc>
                <a:spcPct val="80000"/>
              </a:lnSpc>
              <a:spcBef>
                <a:spcPct val="20000"/>
              </a:spcBef>
              <a:buClr>
                <a:schemeClr val="tx1"/>
              </a:buClr>
              <a:defRPr/>
            </a:pPr>
            <a:r>
              <a:rPr lang="en-US" sz="2400" kern="0" dirty="0" smtClean="0">
                <a:latin typeface="Calibri" pitchFamily="34" charset="0"/>
              </a:rPr>
              <a:t>initialize v = </a:t>
            </a:r>
            <a:r>
              <a:rPr lang="en-US" sz="2400" kern="0" dirty="0" smtClean="0">
                <a:latin typeface="Times New Roman" pitchFamily="18" charset="0"/>
                <a:cs typeface="Times New Roman" pitchFamily="18" charset="0"/>
              </a:rPr>
              <a:t>+∞</a:t>
            </a:r>
          </a:p>
          <a:p>
            <a:pPr marL="742913" lvl="1" indent="-285737">
              <a:lnSpc>
                <a:spcPct val="80000"/>
              </a:lnSpc>
              <a:spcBef>
                <a:spcPct val="20000"/>
              </a:spcBef>
              <a:buClr>
                <a:schemeClr val="tx1"/>
              </a:buClr>
              <a:defRPr/>
            </a:pPr>
            <a:r>
              <a:rPr lang="en-US" sz="2400" kern="0" dirty="0" smtClean="0">
                <a:latin typeface="Calibri" pitchFamily="34" charset="0"/>
              </a:rPr>
              <a:t>for each successor of state:</a:t>
            </a:r>
          </a:p>
          <a:p>
            <a:pPr marL="1142942" lvl="2" indent="-228589">
              <a:lnSpc>
                <a:spcPct val="80000"/>
              </a:lnSpc>
              <a:spcBef>
                <a:spcPct val="20000"/>
              </a:spcBef>
              <a:buClr>
                <a:schemeClr val="accent2"/>
              </a:buClr>
              <a:defRPr/>
            </a:pPr>
            <a:r>
              <a:rPr lang="en-US" sz="2400" kern="0" dirty="0" smtClean="0">
                <a:latin typeface="Calibri" pitchFamily="34" charset="0"/>
              </a:rPr>
              <a:t>v = min(v, </a:t>
            </a:r>
            <a:r>
              <a:rPr lang="en-US" sz="2400" kern="0" dirty="0" smtClean="0">
                <a:solidFill>
                  <a:srgbClr val="7030A0"/>
                </a:solidFill>
                <a:latin typeface="Calibri" pitchFamily="34" charset="0"/>
              </a:rPr>
              <a:t>value(successor)</a:t>
            </a:r>
            <a:r>
              <a:rPr lang="en-US" sz="2400" kern="0" dirty="0" smtClean="0">
                <a:latin typeface="Calibri" pitchFamily="34" charset="0"/>
              </a:rPr>
              <a:t>)</a:t>
            </a:r>
          </a:p>
          <a:p>
            <a:pPr marL="742913" lvl="1" indent="-285737">
              <a:lnSpc>
                <a:spcPct val="80000"/>
              </a:lnSpc>
              <a:spcBef>
                <a:spcPct val="20000"/>
              </a:spcBef>
              <a:buClr>
                <a:schemeClr val="tx1"/>
              </a:buClr>
              <a:defRPr/>
            </a:pPr>
            <a:r>
              <a:rPr lang="en-US" sz="2400" kern="0" dirty="0" smtClean="0">
                <a:latin typeface="Calibri" pitchFamily="34" charset="0"/>
              </a:rPr>
              <a:t>return v</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Calibri" pitchFamily="34" charset="0"/>
            </a:endParaRPr>
          </a:p>
        </p:txBody>
      </p:sp>
      <p:sp>
        <p:nvSpPr>
          <p:cNvPr id="8" name="Content Placeholder 2"/>
          <p:cNvSpPr txBox="1">
            <a:spLocks/>
          </p:cNvSpPr>
          <p:nvPr/>
        </p:nvSpPr>
        <p:spPr bwMode="auto">
          <a:xfrm>
            <a:off x="354624" y="3810000"/>
            <a:ext cx="5410200" cy="2209800"/>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endParaRPr kumimoji="0" lang="en-US" sz="1100" b="0" i="0" u="none" strike="noStrike" kern="0" cap="none" spc="0" normalizeH="0" baseline="0" noProof="0" dirty="0" smtClean="0">
              <a:ln>
                <a:noFill/>
              </a:ln>
              <a:solidFill>
                <a:srgbClr val="00B0F0"/>
              </a:solidFill>
              <a:effectLst/>
              <a:uLnTx/>
              <a:uFillTx/>
              <a:latin typeface="Calibri" pitchFamily="34" charset="0"/>
              <a:ea typeface="+mn-ea"/>
              <a:cs typeface="+mn-cs"/>
            </a:endParaRPr>
          </a:p>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r>
              <a:rPr kumimoji="0" lang="en-US" sz="2400" b="0" i="0" u="none" strike="noStrike" kern="0" cap="none" spc="0" normalizeH="0" baseline="0" noProof="0" dirty="0" smtClean="0">
                <a:ln>
                  <a:noFill/>
                </a:ln>
                <a:solidFill>
                  <a:srgbClr val="0070C0"/>
                </a:solidFill>
                <a:effectLst/>
                <a:uLnTx/>
                <a:uFillTx/>
                <a:latin typeface="Calibri" pitchFamily="34" charset="0"/>
                <a:ea typeface="+mn-ea"/>
                <a:cs typeface="+mn-cs"/>
              </a:rPr>
              <a:t>def max-value(state):</a:t>
            </a:r>
          </a:p>
          <a:p>
            <a:pPr marL="742913" lvl="1" indent="-285737">
              <a:lnSpc>
                <a:spcPct val="80000"/>
              </a:lnSpc>
              <a:spcBef>
                <a:spcPct val="20000"/>
              </a:spcBef>
              <a:buClr>
                <a:schemeClr val="tx1"/>
              </a:buClr>
              <a:defRPr/>
            </a:pPr>
            <a:r>
              <a:rPr lang="en-US" sz="2400" kern="0" dirty="0" smtClean="0">
                <a:latin typeface="Calibri" pitchFamily="34" charset="0"/>
              </a:rPr>
              <a:t>initialize v = </a:t>
            </a:r>
            <a:r>
              <a:rPr lang="en-US" sz="2400" kern="0" dirty="0" smtClean="0">
                <a:latin typeface="Times New Roman" pitchFamily="18" charset="0"/>
                <a:cs typeface="Times New Roman" pitchFamily="18" charset="0"/>
              </a:rPr>
              <a:t>-∞</a:t>
            </a:r>
          </a:p>
          <a:p>
            <a:pPr marL="742913" lvl="1" indent="-285737">
              <a:lnSpc>
                <a:spcPct val="80000"/>
              </a:lnSpc>
              <a:spcBef>
                <a:spcPct val="20000"/>
              </a:spcBef>
              <a:buClr>
                <a:schemeClr val="tx1"/>
              </a:buClr>
              <a:defRPr/>
            </a:pPr>
            <a:r>
              <a:rPr lang="en-US" sz="2400" kern="0" dirty="0" smtClean="0">
                <a:latin typeface="Calibri" pitchFamily="34" charset="0"/>
              </a:rPr>
              <a:t>for each successor of state:</a:t>
            </a:r>
          </a:p>
          <a:p>
            <a:pPr marL="1142942" lvl="2" indent="-228589">
              <a:lnSpc>
                <a:spcPct val="80000"/>
              </a:lnSpc>
              <a:spcBef>
                <a:spcPct val="20000"/>
              </a:spcBef>
              <a:buClr>
                <a:schemeClr val="accent2"/>
              </a:buClr>
              <a:defRPr/>
            </a:pPr>
            <a:r>
              <a:rPr lang="en-US" sz="2400" kern="0" dirty="0" smtClean="0">
                <a:latin typeface="Calibri" pitchFamily="34" charset="0"/>
              </a:rPr>
              <a:t>v = max(v, </a:t>
            </a:r>
            <a:r>
              <a:rPr lang="en-US" sz="2400" kern="0" dirty="0" smtClean="0">
                <a:solidFill>
                  <a:srgbClr val="7030A0"/>
                </a:solidFill>
                <a:latin typeface="Calibri" pitchFamily="34" charset="0"/>
              </a:rPr>
              <a:t>value(successor)</a:t>
            </a:r>
            <a:r>
              <a:rPr lang="en-US" sz="2400" kern="0" dirty="0" smtClean="0">
                <a:latin typeface="Calibri" pitchFamily="34" charset="0"/>
              </a:rPr>
              <a:t>)</a:t>
            </a:r>
          </a:p>
          <a:p>
            <a:pPr marL="742913" lvl="1" indent="-285737">
              <a:lnSpc>
                <a:spcPct val="80000"/>
              </a:lnSpc>
              <a:spcBef>
                <a:spcPct val="20000"/>
              </a:spcBef>
              <a:buClr>
                <a:schemeClr val="tx1"/>
              </a:buClr>
              <a:defRPr/>
            </a:pPr>
            <a:r>
              <a:rPr lang="en-US" sz="2400" kern="0" dirty="0" smtClean="0">
                <a:latin typeface="Calibri" pitchFamily="34" charset="0"/>
              </a:rPr>
              <a:t>return v</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1" grpId="0" animBg="1"/>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sym typeface="Symbol" pitchFamily="18" charset="2"/>
              </a:rPr>
              <a:t>Minimax Example</a:t>
            </a:r>
          </a:p>
        </p:txBody>
      </p:sp>
      <p:sp>
        <p:nvSpPr>
          <p:cNvPr id="14339" name="AutoShape 4"/>
          <p:cNvSpPr>
            <a:spLocks noChangeArrowheads="1"/>
          </p:cNvSpPr>
          <p:nvPr/>
        </p:nvSpPr>
        <p:spPr bwMode="auto">
          <a:xfrm>
            <a:off x="5693833" y="2209800"/>
            <a:ext cx="508000" cy="304800"/>
          </a:xfrm>
          <a:prstGeom prst="triangle">
            <a:avLst>
              <a:gd name="adj" fmla="val 50000"/>
            </a:avLst>
          </a:prstGeom>
          <a:solidFill>
            <a:srgbClr val="CCCCCC"/>
          </a:solidFill>
          <a:ln w="12700">
            <a:solidFill>
              <a:schemeClr val="tx1"/>
            </a:solidFill>
            <a:miter lim="800000"/>
            <a:headEnd/>
            <a:tailEnd/>
          </a:ln>
        </p:spPr>
        <p:txBody>
          <a:bodyPr wrap="none" anchor="ctr"/>
          <a:lstStyle/>
          <a:p>
            <a:endParaRPr lang="en-US"/>
          </a:p>
        </p:txBody>
      </p:sp>
      <p:grpSp>
        <p:nvGrpSpPr>
          <p:cNvPr id="2" name="Group 60"/>
          <p:cNvGrpSpPr>
            <a:grpSpLocks/>
          </p:cNvGrpSpPr>
          <p:nvPr/>
        </p:nvGrpSpPr>
        <p:grpSpPr bwMode="auto">
          <a:xfrm>
            <a:off x="2641600" y="3765550"/>
            <a:ext cx="508000" cy="1187450"/>
            <a:chOff x="1981200" y="3765550"/>
            <a:chExt cx="381000" cy="1187450"/>
          </a:xfrm>
        </p:grpSpPr>
        <p:cxnSp>
          <p:nvCxnSpPr>
            <p:cNvPr id="14382" name="AutoShape 13"/>
            <p:cNvCxnSpPr>
              <a:cxnSpLocks noChangeShapeType="1"/>
              <a:stCxn id="14374" idx="0"/>
            </p:cNvCxnSpPr>
            <p:nvPr/>
          </p:nvCxnSpPr>
          <p:spPr bwMode="auto">
            <a:xfrm>
              <a:off x="2173288" y="3765550"/>
              <a:ext cx="1588" cy="806450"/>
            </a:xfrm>
            <a:prstGeom prst="straightConnector1">
              <a:avLst/>
            </a:prstGeom>
            <a:noFill/>
            <a:ln w="12700">
              <a:solidFill>
                <a:schemeClr val="tx1"/>
              </a:solidFill>
              <a:round/>
              <a:headEnd/>
              <a:tailEnd type="triangle" w="med" len="med"/>
            </a:ln>
          </p:spPr>
        </p:cxnSp>
        <p:sp>
          <p:nvSpPr>
            <p:cNvPr id="14383" name="Rectangle 7"/>
            <p:cNvSpPr>
              <a:spLocks noChangeArrowheads="1"/>
            </p:cNvSpPr>
            <p:nvPr/>
          </p:nvSpPr>
          <p:spPr bwMode="auto">
            <a:xfrm>
              <a:off x="1981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12</a:t>
              </a:r>
              <a:r>
                <a:rPr lang="tr-TR" dirty="0" smtClean="0"/>
                <a:t>0</a:t>
              </a:r>
              <a:endParaRPr lang="en-US" dirty="0"/>
            </a:p>
          </p:txBody>
        </p:sp>
      </p:grpSp>
      <p:grpSp>
        <p:nvGrpSpPr>
          <p:cNvPr id="3" name="Group 61"/>
          <p:cNvGrpSpPr>
            <a:grpSpLocks/>
          </p:cNvGrpSpPr>
          <p:nvPr/>
        </p:nvGrpSpPr>
        <p:grpSpPr bwMode="auto">
          <a:xfrm>
            <a:off x="2897717" y="3765550"/>
            <a:ext cx="1267883" cy="1187450"/>
            <a:chOff x="2173288" y="3765550"/>
            <a:chExt cx="950912" cy="1187450"/>
          </a:xfrm>
        </p:grpSpPr>
        <p:cxnSp>
          <p:nvCxnSpPr>
            <p:cNvPr id="14380" name="AutoShape 17"/>
            <p:cNvCxnSpPr>
              <a:cxnSpLocks noChangeShapeType="1"/>
              <a:stCxn id="14374" idx="0"/>
            </p:cNvCxnSpPr>
            <p:nvPr/>
          </p:nvCxnSpPr>
          <p:spPr bwMode="auto">
            <a:xfrm>
              <a:off x="2173288" y="3765550"/>
              <a:ext cx="763586" cy="822325"/>
            </a:xfrm>
            <a:prstGeom prst="straightConnector1">
              <a:avLst/>
            </a:prstGeom>
            <a:noFill/>
            <a:ln w="12700">
              <a:solidFill>
                <a:schemeClr val="tx1"/>
              </a:solidFill>
              <a:round/>
              <a:headEnd/>
              <a:tailEnd type="triangle" w="med" len="med"/>
            </a:ln>
          </p:spPr>
        </p:cxnSp>
        <p:sp>
          <p:nvSpPr>
            <p:cNvPr id="14381" name="Rectangle 7"/>
            <p:cNvSpPr>
              <a:spLocks noChangeArrowheads="1"/>
            </p:cNvSpPr>
            <p:nvPr/>
          </p:nvSpPr>
          <p:spPr bwMode="auto">
            <a:xfrm>
              <a:off x="2743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8</a:t>
              </a:r>
              <a:r>
                <a:rPr lang="tr-TR" dirty="0" smtClean="0"/>
                <a:t>0</a:t>
              </a:r>
              <a:endParaRPr lang="en-US" dirty="0"/>
            </a:p>
          </p:txBody>
        </p:sp>
      </p:grpSp>
      <p:grpSp>
        <p:nvGrpSpPr>
          <p:cNvPr id="4" name="Group 64"/>
          <p:cNvGrpSpPr>
            <a:grpSpLocks/>
          </p:cNvGrpSpPr>
          <p:nvPr/>
        </p:nvGrpSpPr>
        <p:grpSpPr bwMode="auto">
          <a:xfrm>
            <a:off x="8737600" y="3765550"/>
            <a:ext cx="508000" cy="1187450"/>
            <a:chOff x="6553200" y="3765550"/>
            <a:chExt cx="381000" cy="1187450"/>
          </a:xfrm>
        </p:grpSpPr>
        <p:cxnSp>
          <p:nvCxnSpPr>
            <p:cNvPr id="14378" name="AutoShape 33"/>
            <p:cNvCxnSpPr>
              <a:cxnSpLocks noChangeShapeType="1"/>
            </p:cNvCxnSpPr>
            <p:nvPr/>
          </p:nvCxnSpPr>
          <p:spPr bwMode="auto">
            <a:xfrm>
              <a:off x="6745288" y="3765550"/>
              <a:ext cx="1588" cy="806450"/>
            </a:xfrm>
            <a:prstGeom prst="straightConnector1">
              <a:avLst/>
            </a:prstGeom>
            <a:noFill/>
            <a:ln w="12700">
              <a:solidFill>
                <a:schemeClr val="tx1"/>
              </a:solidFill>
              <a:round/>
              <a:headEnd/>
              <a:tailEnd type="triangle" w="med" len="med"/>
            </a:ln>
          </p:spPr>
        </p:cxnSp>
        <p:sp>
          <p:nvSpPr>
            <p:cNvPr id="14379" name="Rectangle 7"/>
            <p:cNvSpPr>
              <a:spLocks noChangeArrowheads="1"/>
            </p:cNvSpPr>
            <p:nvPr/>
          </p:nvSpPr>
          <p:spPr bwMode="auto">
            <a:xfrm>
              <a:off x="6553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5</a:t>
              </a:r>
              <a:r>
                <a:rPr lang="tr-TR" dirty="0" smtClean="0"/>
                <a:t>0</a:t>
              </a:r>
              <a:endParaRPr lang="en-US" dirty="0"/>
            </a:p>
          </p:txBody>
        </p:sp>
      </p:grpSp>
      <p:grpSp>
        <p:nvGrpSpPr>
          <p:cNvPr id="5" name="Group 65"/>
          <p:cNvGrpSpPr>
            <a:grpSpLocks/>
          </p:cNvGrpSpPr>
          <p:nvPr/>
        </p:nvGrpSpPr>
        <p:grpSpPr bwMode="auto">
          <a:xfrm>
            <a:off x="8993717" y="3765550"/>
            <a:ext cx="1267883" cy="1187450"/>
            <a:chOff x="6745288" y="3765550"/>
            <a:chExt cx="950912" cy="1187450"/>
          </a:xfrm>
        </p:grpSpPr>
        <p:cxnSp>
          <p:nvCxnSpPr>
            <p:cNvPr id="14376" name="AutoShape 37"/>
            <p:cNvCxnSpPr>
              <a:cxnSpLocks noChangeShapeType="1"/>
            </p:cNvCxnSpPr>
            <p:nvPr/>
          </p:nvCxnSpPr>
          <p:spPr bwMode="auto">
            <a:xfrm>
              <a:off x="6745288" y="3765550"/>
              <a:ext cx="763587" cy="822325"/>
            </a:xfrm>
            <a:prstGeom prst="straightConnector1">
              <a:avLst/>
            </a:prstGeom>
            <a:noFill/>
            <a:ln w="12700">
              <a:solidFill>
                <a:schemeClr val="tx1"/>
              </a:solidFill>
              <a:round/>
              <a:headEnd/>
              <a:tailEnd type="triangle" w="med" len="med"/>
            </a:ln>
          </p:spPr>
        </p:cxnSp>
        <p:sp>
          <p:nvSpPr>
            <p:cNvPr id="14377" name="Rectangle 7"/>
            <p:cNvSpPr>
              <a:spLocks noChangeArrowheads="1"/>
            </p:cNvSpPr>
            <p:nvPr/>
          </p:nvSpPr>
          <p:spPr bwMode="auto">
            <a:xfrm>
              <a:off x="7315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2</a:t>
              </a:r>
              <a:r>
                <a:rPr lang="tr-TR" dirty="0" smtClean="0"/>
                <a:t>0</a:t>
              </a:r>
              <a:endParaRPr lang="en-US" dirty="0"/>
            </a:p>
          </p:txBody>
        </p:sp>
      </p:grpSp>
      <p:grpSp>
        <p:nvGrpSpPr>
          <p:cNvPr id="6" name="Group 51"/>
          <p:cNvGrpSpPr>
            <a:grpSpLocks/>
          </p:cNvGrpSpPr>
          <p:nvPr/>
        </p:nvGrpSpPr>
        <p:grpSpPr bwMode="auto">
          <a:xfrm>
            <a:off x="2645833" y="2514600"/>
            <a:ext cx="3302000" cy="1250950"/>
            <a:chOff x="1984375" y="2514600"/>
            <a:chExt cx="2476501" cy="1250950"/>
          </a:xfrm>
        </p:grpSpPr>
        <p:sp>
          <p:nvSpPr>
            <p:cNvPr id="14374" name="AutoShape 6"/>
            <p:cNvSpPr>
              <a:spLocks noChangeArrowheads="1"/>
            </p:cNvSpPr>
            <p:nvPr/>
          </p:nvSpPr>
          <p:spPr bwMode="auto">
            <a:xfrm flipV="1">
              <a:off x="1984375" y="3460750"/>
              <a:ext cx="381000" cy="304800"/>
            </a:xfrm>
            <a:prstGeom prst="triangle">
              <a:avLst>
                <a:gd name="adj" fmla="val 50000"/>
              </a:avLst>
            </a:prstGeom>
            <a:solidFill>
              <a:srgbClr val="CCCCCC"/>
            </a:solidFill>
            <a:ln w="12700">
              <a:solidFill>
                <a:schemeClr val="tx1"/>
              </a:solidFill>
              <a:miter lim="800000"/>
              <a:headEnd/>
              <a:tailEnd/>
            </a:ln>
          </p:spPr>
          <p:txBody>
            <a:bodyPr wrap="none" anchor="ctr"/>
            <a:lstStyle/>
            <a:p>
              <a:endParaRPr lang="en-US"/>
            </a:p>
          </p:txBody>
        </p:sp>
        <p:cxnSp>
          <p:nvCxnSpPr>
            <p:cNvPr id="14375" name="AutoShape 7"/>
            <p:cNvCxnSpPr>
              <a:cxnSpLocks noChangeShapeType="1"/>
              <a:stCxn id="14339" idx="3"/>
              <a:endCxn id="14374" idx="3"/>
            </p:cNvCxnSpPr>
            <p:nvPr/>
          </p:nvCxnSpPr>
          <p:spPr bwMode="auto">
            <a:xfrm flipH="1">
              <a:off x="2173288" y="2514600"/>
              <a:ext cx="2287588" cy="946150"/>
            </a:xfrm>
            <a:prstGeom prst="straightConnector1">
              <a:avLst/>
            </a:prstGeom>
            <a:noFill/>
            <a:ln w="12700">
              <a:solidFill>
                <a:schemeClr val="tx1"/>
              </a:solidFill>
              <a:round/>
              <a:headEnd/>
              <a:tailEnd type="triangle" w="med" len="med"/>
            </a:ln>
          </p:spPr>
        </p:cxnSp>
      </p:grpSp>
      <p:cxnSp>
        <p:nvCxnSpPr>
          <p:cNvPr id="28720" name="AutoShape 9"/>
          <p:cNvCxnSpPr>
            <a:cxnSpLocks noChangeShapeType="1"/>
            <a:stCxn id="14374" idx="0"/>
          </p:cNvCxnSpPr>
          <p:nvPr/>
        </p:nvCxnSpPr>
        <p:spPr bwMode="auto">
          <a:xfrm flipH="1">
            <a:off x="1883835" y="3765553"/>
            <a:ext cx="1013884" cy="822325"/>
          </a:xfrm>
          <a:prstGeom prst="straightConnector1">
            <a:avLst/>
          </a:prstGeom>
          <a:noFill/>
          <a:ln w="12700">
            <a:solidFill>
              <a:schemeClr val="tx1"/>
            </a:solidFill>
            <a:round/>
            <a:headEnd/>
            <a:tailEnd type="triangle" w="med" len="med"/>
          </a:ln>
        </p:spPr>
      </p:cxnSp>
      <p:sp>
        <p:nvSpPr>
          <p:cNvPr id="51" name="Rectangle 7"/>
          <p:cNvSpPr>
            <a:spLocks noChangeArrowheads="1"/>
          </p:cNvSpPr>
          <p:nvPr/>
        </p:nvSpPr>
        <p:spPr bwMode="auto">
          <a:xfrm>
            <a:off x="1625600" y="4648200"/>
            <a:ext cx="508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3</a:t>
            </a:r>
            <a:r>
              <a:rPr lang="tr-TR" dirty="0" smtClean="0"/>
              <a:t>0</a:t>
            </a:r>
            <a:endParaRPr lang="en-US" dirty="0"/>
          </a:p>
        </p:txBody>
      </p:sp>
      <p:cxnSp>
        <p:nvCxnSpPr>
          <p:cNvPr id="67" name="AutoShape 21"/>
          <p:cNvCxnSpPr>
            <a:cxnSpLocks noChangeShapeType="1"/>
          </p:cNvCxnSpPr>
          <p:nvPr/>
        </p:nvCxnSpPr>
        <p:spPr bwMode="auto">
          <a:xfrm rot="5400000">
            <a:off x="5790143" y="2665943"/>
            <a:ext cx="304800" cy="2116"/>
          </a:xfrm>
          <a:prstGeom prst="straightConnector1">
            <a:avLst/>
          </a:prstGeom>
          <a:noFill/>
          <a:ln w="12700">
            <a:solidFill>
              <a:schemeClr val="tx1"/>
            </a:solidFill>
            <a:round/>
            <a:headEnd/>
            <a:tailEnd/>
          </a:ln>
        </p:spPr>
      </p:cxnSp>
      <p:cxnSp>
        <p:nvCxnSpPr>
          <p:cNvPr id="70" name="AutoShape 21"/>
          <p:cNvCxnSpPr>
            <a:cxnSpLocks noChangeShapeType="1"/>
            <a:stCxn id="14339" idx="3"/>
          </p:cNvCxnSpPr>
          <p:nvPr/>
        </p:nvCxnSpPr>
        <p:spPr bwMode="auto">
          <a:xfrm rot="16200000" flipH="1">
            <a:off x="6212417" y="2250019"/>
            <a:ext cx="228600" cy="757767"/>
          </a:xfrm>
          <a:prstGeom prst="straightConnector1">
            <a:avLst/>
          </a:prstGeom>
          <a:noFill/>
          <a:ln w="12700">
            <a:solidFill>
              <a:schemeClr val="tx1"/>
            </a:solidFill>
            <a:round/>
            <a:headEnd/>
            <a:tailEnd/>
          </a:ln>
        </p:spPr>
      </p:cxnSp>
      <p:cxnSp>
        <p:nvCxnSpPr>
          <p:cNvPr id="74" name="AutoShape 21"/>
          <p:cNvCxnSpPr>
            <a:cxnSpLocks noChangeShapeType="1"/>
          </p:cNvCxnSpPr>
          <p:nvPr/>
        </p:nvCxnSpPr>
        <p:spPr bwMode="auto">
          <a:xfrm rot="5400000">
            <a:off x="2744259" y="3913717"/>
            <a:ext cx="304800" cy="2117"/>
          </a:xfrm>
          <a:prstGeom prst="straightConnector1">
            <a:avLst/>
          </a:prstGeom>
          <a:noFill/>
          <a:ln w="12700">
            <a:solidFill>
              <a:schemeClr val="tx1"/>
            </a:solidFill>
            <a:round/>
            <a:headEnd/>
            <a:tailEnd/>
          </a:ln>
        </p:spPr>
      </p:cxnSp>
      <p:cxnSp>
        <p:nvCxnSpPr>
          <p:cNvPr id="75" name="AutoShape 21"/>
          <p:cNvCxnSpPr>
            <a:cxnSpLocks noChangeShapeType="1"/>
            <a:stCxn id="14374" idx="0"/>
          </p:cNvCxnSpPr>
          <p:nvPr/>
        </p:nvCxnSpPr>
        <p:spPr bwMode="auto">
          <a:xfrm rot="16200000" flipH="1">
            <a:off x="2926292" y="3739091"/>
            <a:ext cx="196850" cy="249767"/>
          </a:xfrm>
          <a:prstGeom prst="straightConnector1">
            <a:avLst/>
          </a:prstGeom>
          <a:noFill/>
          <a:ln w="12700">
            <a:solidFill>
              <a:schemeClr val="tx1"/>
            </a:solidFill>
            <a:round/>
            <a:headEnd/>
            <a:tailEnd/>
          </a:ln>
        </p:spPr>
      </p:cxnSp>
      <p:grpSp>
        <p:nvGrpSpPr>
          <p:cNvPr id="7" name="Group 59"/>
          <p:cNvGrpSpPr>
            <a:grpSpLocks/>
          </p:cNvGrpSpPr>
          <p:nvPr/>
        </p:nvGrpSpPr>
        <p:grpSpPr bwMode="auto">
          <a:xfrm>
            <a:off x="5693833" y="2514603"/>
            <a:ext cx="508000" cy="1235075"/>
            <a:chOff x="4270375" y="2514600"/>
            <a:chExt cx="381000" cy="1235075"/>
          </a:xfrm>
        </p:grpSpPr>
        <p:sp>
          <p:nvSpPr>
            <p:cNvPr id="14372" name="AutoShape 20"/>
            <p:cNvSpPr>
              <a:spLocks noChangeArrowheads="1"/>
            </p:cNvSpPr>
            <p:nvPr/>
          </p:nvSpPr>
          <p:spPr bwMode="auto">
            <a:xfrm flipV="1">
              <a:off x="4270375" y="3444875"/>
              <a:ext cx="381000" cy="304800"/>
            </a:xfrm>
            <a:prstGeom prst="triangle">
              <a:avLst>
                <a:gd name="adj" fmla="val 50000"/>
              </a:avLst>
            </a:prstGeom>
            <a:solidFill>
              <a:srgbClr val="CCCCCC"/>
            </a:solidFill>
            <a:ln w="12700">
              <a:solidFill>
                <a:schemeClr val="tx1"/>
              </a:solidFill>
              <a:miter lim="800000"/>
              <a:headEnd/>
              <a:tailEnd/>
            </a:ln>
          </p:spPr>
          <p:txBody>
            <a:bodyPr wrap="none" anchor="ctr"/>
            <a:lstStyle/>
            <a:p>
              <a:endParaRPr lang="en-US"/>
            </a:p>
          </p:txBody>
        </p:sp>
        <p:cxnSp>
          <p:nvCxnSpPr>
            <p:cNvPr id="14373" name="AutoShape 21"/>
            <p:cNvCxnSpPr>
              <a:cxnSpLocks noChangeShapeType="1"/>
              <a:stCxn id="14339" idx="3"/>
              <a:endCxn id="14372" idx="3"/>
            </p:cNvCxnSpPr>
            <p:nvPr/>
          </p:nvCxnSpPr>
          <p:spPr bwMode="auto">
            <a:xfrm flipH="1">
              <a:off x="4459288" y="2514600"/>
              <a:ext cx="1588" cy="930275"/>
            </a:xfrm>
            <a:prstGeom prst="straightConnector1">
              <a:avLst/>
            </a:prstGeom>
            <a:noFill/>
            <a:ln w="12700">
              <a:solidFill>
                <a:schemeClr val="tx1"/>
              </a:solidFill>
              <a:round/>
              <a:headEnd/>
              <a:tailEnd type="triangle" w="med" len="med"/>
            </a:ln>
          </p:spPr>
        </p:cxnSp>
      </p:grpSp>
      <p:grpSp>
        <p:nvGrpSpPr>
          <p:cNvPr id="8" name="Group 58"/>
          <p:cNvGrpSpPr>
            <a:grpSpLocks/>
          </p:cNvGrpSpPr>
          <p:nvPr/>
        </p:nvGrpSpPr>
        <p:grpSpPr bwMode="auto">
          <a:xfrm>
            <a:off x="4673600" y="3762375"/>
            <a:ext cx="1524000" cy="1190625"/>
            <a:chOff x="3505200" y="3762375"/>
            <a:chExt cx="1142999" cy="1190625"/>
          </a:xfrm>
        </p:grpSpPr>
        <p:cxnSp>
          <p:nvCxnSpPr>
            <p:cNvPr id="14368" name="AutoShape 23"/>
            <p:cNvCxnSpPr>
              <a:cxnSpLocks noChangeShapeType="1"/>
            </p:cNvCxnSpPr>
            <p:nvPr/>
          </p:nvCxnSpPr>
          <p:spPr bwMode="auto">
            <a:xfrm flipH="1">
              <a:off x="3698875" y="3765550"/>
              <a:ext cx="760413" cy="822325"/>
            </a:xfrm>
            <a:prstGeom prst="straightConnector1">
              <a:avLst/>
            </a:prstGeom>
            <a:noFill/>
            <a:ln w="12700">
              <a:solidFill>
                <a:schemeClr val="tx1"/>
              </a:solidFill>
              <a:round/>
              <a:headEnd/>
              <a:tailEnd type="triangle" w="med" len="med"/>
            </a:ln>
          </p:spPr>
        </p:cxnSp>
        <p:sp>
          <p:nvSpPr>
            <p:cNvPr id="14369" name="Rectangle 7"/>
            <p:cNvSpPr>
              <a:spLocks noChangeArrowheads="1"/>
            </p:cNvSpPr>
            <p:nvPr/>
          </p:nvSpPr>
          <p:spPr bwMode="auto">
            <a:xfrm>
              <a:off x="3505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2</a:t>
              </a:r>
              <a:r>
                <a:rPr lang="tr-TR" dirty="0" smtClean="0"/>
                <a:t>0</a:t>
              </a:r>
              <a:endParaRPr lang="en-US" dirty="0"/>
            </a:p>
          </p:txBody>
        </p:sp>
        <p:cxnSp>
          <p:nvCxnSpPr>
            <p:cNvPr id="14370" name="AutoShape 21"/>
            <p:cNvCxnSpPr>
              <a:cxnSpLocks noChangeShapeType="1"/>
            </p:cNvCxnSpPr>
            <p:nvPr/>
          </p:nvCxnSpPr>
          <p:spPr bwMode="auto">
            <a:xfrm rot="5400000">
              <a:off x="4306094" y="3913981"/>
              <a:ext cx="304800" cy="1588"/>
            </a:xfrm>
            <a:prstGeom prst="straightConnector1">
              <a:avLst/>
            </a:prstGeom>
            <a:noFill/>
            <a:ln w="12700">
              <a:solidFill>
                <a:schemeClr val="tx1"/>
              </a:solidFill>
              <a:round/>
              <a:headEnd/>
              <a:tailEnd/>
            </a:ln>
          </p:spPr>
        </p:cxnSp>
        <p:cxnSp>
          <p:nvCxnSpPr>
            <p:cNvPr id="14371" name="AutoShape 21"/>
            <p:cNvCxnSpPr>
              <a:cxnSpLocks noChangeShapeType="1"/>
            </p:cNvCxnSpPr>
            <p:nvPr/>
          </p:nvCxnSpPr>
          <p:spPr bwMode="auto">
            <a:xfrm rot="16200000" flipH="1">
              <a:off x="4456112" y="3770312"/>
              <a:ext cx="196850" cy="187325"/>
            </a:xfrm>
            <a:prstGeom prst="straightConnector1">
              <a:avLst/>
            </a:prstGeom>
            <a:noFill/>
            <a:ln w="12700">
              <a:solidFill>
                <a:schemeClr val="tx1"/>
              </a:solidFill>
              <a:round/>
              <a:headEnd/>
              <a:tailEnd/>
            </a:ln>
          </p:spPr>
        </p:cxnSp>
      </p:grpSp>
      <p:grpSp>
        <p:nvGrpSpPr>
          <p:cNvPr id="9" name="Group 61"/>
          <p:cNvGrpSpPr>
            <a:grpSpLocks/>
          </p:cNvGrpSpPr>
          <p:nvPr/>
        </p:nvGrpSpPr>
        <p:grpSpPr bwMode="auto">
          <a:xfrm>
            <a:off x="5947833" y="2514600"/>
            <a:ext cx="3301998" cy="1250950"/>
            <a:chOff x="4460876" y="2514600"/>
            <a:chExt cx="2476499" cy="1250950"/>
          </a:xfrm>
        </p:grpSpPr>
        <p:sp>
          <p:nvSpPr>
            <p:cNvPr id="14366" name="AutoShape 26"/>
            <p:cNvSpPr>
              <a:spLocks noChangeArrowheads="1"/>
            </p:cNvSpPr>
            <p:nvPr/>
          </p:nvSpPr>
          <p:spPr bwMode="auto">
            <a:xfrm flipV="1">
              <a:off x="6556375" y="3460750"/>
              <a:ext cx="381000" cy="304800"/>
            </a:xfrm>
            <a:prstGeom prst="triangle">
              <a:avLst>
                <a:gd name="adj" fmla="val 50000"/>
              </a:avLst>
            </a:prstGeom>
            <a:solidFill>
              <a:srgbClr val="CCCCCC"/>
            </a:solidFill>
            <a:ln w="12700">
              <a:solidFill>
                <a:schemeClr val="tx1"/>
              </a:solidFill>
              <a:miter lim="800000"/>
              <a:headEnd/>
              <a:tailEnd/>
            </a:ln>
          </p:spPr>
          <p:txBody>
            <a:bodyPr wrap="none" anchor="ctr"/>
            <a:lstStyle/>
            <a:p>
              <a:endParaRPr lang="en-US"/>
            </a:p>
          </p:txBody>
        </p:sp>
        <p:cxnSp>
          <p:nvCxnSpPr>
            <p:cNvPr id="14367" name="AutoShape 27"/>
            <p:cNvCxnSpPr>
              <a:cxnSpLocks noChangeShapeType="1"/>
              <a:stCxn id="14339" idx="3"/>
              <a:endCxn id="14366" idx="3"/>
            </p:cNvCxnSpPr>
            <p:nvPr/>
          </p:nvCxnSpPr>
          <p:spPr bwMode="auto">
            <a:xfrm>
              <a:off x="4460875" y="2514600"/>
              <a:ext cx="2284413" cy="946150"/>
            </a:xfrm>
            <a:prstGeom prst="straightConnector1">
              <a:avLst/>
            </a:prstGeom>
            <a:noFill/>
            <a:ln w="12700">
              <a:solidFill>
                <a:schemeClr val="tx1"/>
              </a:solidFill>
              <a:round/>
              <a:headEnd/>
              <a:tailEnd type="triangle" w="med" len="med"/>
            </a:ln>
          </p:spPr>
        </p:cxnSp>
      </p:grpSp>
      <p:grpSp>
        <p:nvGrpSpPr>
          <p:cNvPr id="10" name="Group 60"/>
          <p:cNvGrpSpPr>
            <a:grpSpLocks/>
          </p:cNvGrpSpPr>
          <p:nvPr/>
        </p:nvGrpSpPr>
        <p:grpSpPr bwMode="auto">
          <a:xfrm>
            <a:off x="7721600" y="3762375"/>
            <a:ext cx="1524000" cy="1190625"/>
            <a:chOff x="5791200" y="3762375"/>
            <a:chExt cx="1142999" cy="1190625"/>
          </a:xfrm>
        </p:grpSpPr>
        <p:cxnSp>
          <p:nvCxnSpPr>
            <p:cNvPr id="14362" name="AutoShape 29"/>
            <p:cNvCxnSpPr>
              <a:cxnSpLocks noChangeShapeType="1"/>
            </p:cNvCxnSpPr>
            <p:nvPr/>
          </p:nvCxnSpPr>
          <p:spPr bwMode="auto">
            <a:xfrm flipH="1">
              <a:off x="5984875" y="3765550"/>
              <a:ext cx="760413" cy="822325"/>
            </a:xfrm>
            <a:prstGeom prst="straightConnector1">
              <a:avLst/>
            </a:prstGeom>
            <a:noFill/>
            <a:ln w="12700">
              <a:solidFill>
                <a:schemeClr val="tx1"/>
              </a:solidFill>
              <a:round/>
              <a:headEnd/>
              <a:tailEnd type="triangle" w="med" len="med"/>
            </a:ln>
          </p:spPr>
        </p:cxnSp>
        <p:sp>
          <p:nvSpPr>
            <p:cNvPr id="14363" name="Rectangle 7"/>
            <p:cNvSpPr>
              <a:spLocks noChangeArrowheads="1"/>
            </p:cNvSpPr>
            <p:nvPr/>
          </p:nvSpPr>
          <p:spPr bwMode="auto">
            <a:xfrm>
              <a:off x="5791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14</a:t>
              </a:r>
              <a:r>
                <a:rPr lang="tr-TR" dirty="0" smtClean="0"/>
                <a:t>0</a:t>
              </a:r>
              <a:endParaRPr lang="en-US" dirty="0"/>
            </a:p>
          </p:txBody>
        </p:sp>
        <p:cxnSp>
          <p:nvCxnSpPr>
            <p:cNvPr id="14364" name="AutoShape 21"/>
            <p:cNvCxnSpPr>
              <a:cxnSpLocks noChangeShapeType="1"/>
            </p:cNvCxnSpPr>
            <p:nvPr/>
          </p:nvCxnSpPr>
          <p:spPr bwMode="auto">
            <a:xfrm rot="5400000">
              <a:off x="6592094" y="3913981"/>
              <a:ext cx="304800" cy="1588"/>
            </a:xfrm>
            <a:prstGeom prst="straightConnector1">
              <a:avLst/>
            </a:prstGeom>
            <a:noFill/>
            <a:ln w="12700">
              <a:solidFill>
                <a:schemeClr val="tx1"/>
              </a:solidFill>
              <a:round/>
              <a:headEnd/>
              <a:tailEnd/>
            </a:ln>
          </p:spPr>
        </p:cxnSp>
        <p:cxnSp>
          <p:nvCxnSpPr>
            <p:cNvPr id="14365" name="AutoShape 21"/>
            <p:cNvCxnSpPr>
              <a:cxnSpLocks noChangeShapeType="1"/>
            </p:cNvCxnSpPr>
            <p:nvPr/>
          </p:nvCxnSpPr>
          <p:spPr bwMode="auto">
            <a:xfrm rot="16200000" flipH="1">
              <a:off x="6742112" y="3770312"/>
              <a:ext cx="196850" cy="187325"/>
            </a:xfrm>
            <a:prstGeom prst="straightConnector1">
              <a:avLst/>
            </a:prstGeom>
            <a:noFill/>
            <a:ln w="12700">
              <a:solidFill>
                <a:schemeClr val="tx1"/>
              </a:solidFill>
              <a:round/>
              <a:headEnd/>
              <a:tailEnd/>
            </a:ln>
          </p:spPr>
        </p:cxnSp>
      </p:grpSp>
      <p:grpSp>
        <p:nvGrpSpPr>
          <p:cNvPr id="11" name="Group 64"/>
          <p:cNvGrpSpPr>
            <a:grpSpLocks/>
          </p:cNvGrpSpPr>
          <p:nvPr/>
        </p:nvGrpSpPr>
        <p:grpSpPr bwMode="auto">
          <a:xfrm>
            <a:off x="5689600" y="3765550"/>
            <a:ext cx="508000" cy="1187450"/>
            <a:chOff x="6553200" y="3765550"/>
            <a:chExt cx="381000" cy="1187450"/>
          </a:xfrm>
        </p:grpSpPr>
        <p:cxnSp>
          <p:nvCxnSpPr>
            <p:cNvPr id="14360" name="AutoShape 33"/>
            <p:cNvCxnSpPr>
              <a:cxnSpLocks noChangeShapeType="1"/>
            </p:cNvCxnSpPr>
            <p:nvPr/>
          </p:nvCxnSpPr>
          <p:spPr bwMode="auto">
            <a:xfrm>
              <a:off x="6745288" y="3765550"/>
              <a:ext cx="1588" cy="806450"/>
            </a:xfrm>
            <a:prstGeom prst="straightConnector1">
              <a:avLst/>
            </a:prstGeom>
            <a:noFill/>
            <a:ln w="12700">
              <a:solidFill>
                <a:schemeClr val="tx1"/>
              </a:solidFill>
              <a:round/>
              <a:headEnd/>
              <a:tailEnd type="triangle" w="med" len="med"/>
            </a:ln>
          </p:spPr>
        </p:cxnSp>
        <p:sp>
          <p:nvSpPr>
            <p:cNvPr id="14361" name="Rectangle 7"/>
            <p:cNvSpPr>
              <a:spLocks noChangeArrowheads="1"/>
            </p:cNvSpPr>
            <p:nvPr/>
          </p:nvSpPr>
          <p:spPr bwMode="auto">
            <a:xfrm>
              <a:off x="6553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4</a:t>
              </a:r>
              <a:r>
                <a:rPr lang="tr-TR" dirty="0" smtClean="0"/>
                <a:t>0</a:t>
              </a:r>
              <a:endParaRPr lang="en-US" dirty="0"/>
            </a:p>
          </p:txBody>
        </p:sp>
      </p:grpSp>
      <p:grpSp>
        <p:nvGrpSpPr>
          <p:cNvPr id="12" name="Group 65"/>
          <p:cNvGrpSpPr>
            <a:grpSpLocks/>
          </p:cNvGrpSpPr>
          <p:nvPr/>
        </p:nvGrpSpPr>
        <p:grpSpPr bwMode="auto">
          <a:xfrm>
            <a:off x="5945717" y="3765550"/>
            <a:ext cx="1267883" cy="1187450"/>
            <a:chOff x="6745288" y="3765550"/>
            <a:chExt cx="950912" cy="1187450"/>
          </a:xfrm>
        </p:grpSpPr>
        <p:cxnSp>
          <p:nvCxnSpPr>
            <p:cNvPr id="14358" name="AutoShape 37"/>
            <p:cNvCxnSpPr>
              <a:cxnSpLocks noChangeShapeType="1"/>
            </p:cNvCxnSpPr>
            <p:nvPr/>
          </p:nvCxnSpPr>
          <p:spPr bwMode="auto">
            <a:xfrm>
              <a:off x="6745288" y="3765550"/>
              <a:ext cx="763587" cy="822325"/>
            </a:xfrm>
            <a:prstGeom prst="straightConnector1">
              <a:avLst/>
            </a:prstGeom>
            <a:noFill/>
            <a:ln w="12700">
              <a:solidFill>
                <a:schemeClr val="tx1"/>
              </a:solidFill>
              <a:round/>
              <a:headEnd/>
              <a:tailEnd type="triangle" w="med" len="med"/>
            </a:ln>
          </p:spPr>
        </p:cxnSp>
        <p:sp>
          <p:nvSpPr>
            <p:cNvPr id="14359" name="Rectangle 7"/>
            <p:cNvSpPr>
              <a:spLocks noChangeArrowheads="1"/>
            </p:cNvSpPr>
            <p:nvPr/>
          </p:nvSpPr>
          <p:spPr bwMode="auto">
            <a:xfrm>
              <a:off x="7315200" y="4648200"/>
              <a:ext cx="381000" cy="304800"/>
            </a:xfrm>
            <a:prstGeom prst="rect">
              <a:avLst/>
            </a:prstGeom>
            <a:solidFill>
              <a:srgbClr val="CCCCCC"/>
            </a:solidFill>
            <a:ln w="9525">
              <a:solidFill>
                <a:schemeClr val="tx1"/>
              </a:solidFill>
              <a:miter lim="800000"/>
              <a:headEnd/>
              <a:tailEnd/>
            </a:ln>
          </p:spPr>
          <p:txBody>
            <a:bodyPr wrap="none" anchor="ctr"/>
            <a:lstStyle/>
            <a:p>
              <a:pPr algn="ctr"/>
              <a:r>
                <a:rPr lang="en-US" dirty="0" smtClean="0"/>
                <a:t>6</a:t>
              </a:r>
              <a:r>
                <a:rPr lang="tr-TR" dirty="0" smtClean="0"/>
                <a:t>0</a:t>
              </a:r>
              <a:endParaRPr lang="en-US"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7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Minimax</a:t>
            </a:r>
            <a:r>
              <a:rPr lang="en-US" dirty="0" smtClean="0"/>
              <a:t> Efficiency</a:t>
            </a:r>
            <a:endParaRPr lang="en-US" dirty="0"/>
          </a:p>
        </p:txBody>
      </p:sp>
      <p:sp>
        <p:nvSpPr>
          <p:cNvPr id="3" name="Content Placeholder 2"/>
          <p:cNvSpPr>
            <a:spLocks noGrp="1"/>
          </p:cNvSpPr>
          <p:nvPr>
            <p:ph idx="1"/>
          </p:nvPr>
        </p:nvSpPr>
        <p:spPr>
          <a:xfrm>
            <a:off x="406400" y="1519236"/>
            <a:ext cx="5918200" cy="4729164"/>
          </a:xfrm>
        </p:spPr>
        <p:txBody>
          <a:bodyPr>
            <a:normAutofit/>
          </a:bodyPr>
          <a:lstStyle/>
          <a:p>
            <a:pPr lvl="0">
              <a:lnSpc>
                <a:spcPct val="90000"/>
              </a:lnSpc>
              <a:buClr>
                <a:srgbClr val="333399"/>
              </a:buClr>
            </a:pPr>
            <a:r>
              <a:rPr lang="en-US" sz="2800" dirty="0" smtClean="0">
                <a:solidFill>
                  <a:srgbClr val="333399"/>
                </a:solidFill>
              </a:rPr>
              <a:t>How efficient is </a:t>
            </a:r>
            <a:r>
              <a:rPr lang="en-US" sz="2800" dirty="0" err="1" smtClean="0">
                <a:solidFill>
                  <a:srgbClr val="333399"/>
                </a:solidFill>
              </a:rPr>
              <a:t>minimax</a:t>
            </a:r>
            <a:r>
              <a:rPr lang="en-US" sz="2800" dirty="0" smtClean="0">
                <a:solidFill>
                  <a:srgbClr val="333399"/>
                </a:solidFill>
              </a:rPr>
              <a:t>?</a:t>
            </a:r>
          </a:p>
          <a:p>
            <a:pPr lvl="1">
              <a:lnSpc>
                <a:spcPct val="90000"/>
              </a:lnSpc>
              <a:buClr>
                <a:srgbClr val="000000"/>
              </a:buClr>
            </a:pPr>
            <a:r>
              <a:rPr lang="en-US" sz="2400" dirty="0" smtClean="0">
                <a:solidFill>
                  <a:srgbClr val="000000"/>
                </a:solidFill>
                <a:ea typeface="+mn-ea"/>
                <a:cs typeface="+mn-cs"/>
              </a:rPr>
              <a:t>Time: O(b</a:t>
            </a:r>
            <a:r>
              <a:rPr lang="tr-TR" sz="2400" baseline="30000" dirty="0" err="1">
                <a:solidFill>
                  <a:srgbClr val="000000"/>
                </a:solidFill>
              </a:rPr>
              <a:t>n</a:t>
            </a:r>
            <a:r>
              <a:rPr lang="en-US" sz="2400" dirty="0" smtClean="0">
                <a:solidFill>
                  <a:srgbClr val="000000"/>
                </a:solidFill>
                <a:ea typeface="+mn-ea"/>
                <a:cs typeface="+mn-cs"/>
              </a:rPr>
              <a:t>)</a:t>
            </a:r>
          </a:p>
          <a:p>
            <a:pPr lvl="1">
              <a:lnSpc>
                <a:spcPct val="90000"/>
              </a:lnSpc>
              <a:buClr>
                <a:srgbClr val="000000"/>
              </a:buClr>
            </a:pPr>
            <a:r>
              <a:rPr lang="en-US" sz="2400" dirty="0" smtClean="0">
                <a:solidFill>
                  <a:srgbClr val="000000"/>
                </a:solidFill>
                <a:ea typeface="+mn-ea"/>
                <a:cs typeface="+mn-cs"/>
              </a:rPr>
              <a:t>Space</a:t>
            </a:r>
            <a:r>
              <a:rPr lang="en-US" sz="2400" dirty="0" smtClean="0">
                <a:solidFill>
                  <a:srgbClr val="000000"/>
                </a:solidFill>
                <a:ea typeface="+mn-ea"/>
                <a:cs typeface="+mn-cs"/>
              </a:rPr>
              <a:t>: </a:t>
            </a:r>
            <a:r>
              <a:rPr lang="en-US" sz="2400" dirty="0" smtClean="0">
                <a:solidFill>
                  <a:srgbClr val="000000"/>
                </a:solidFill>
                <a:ea typeface="+mn-ea"/>
                <a:cs typeface="+mn-cs"/>
              </a:rPr>
              <a:t>O(b</a:t>
            </a:r>
            <a:r>
              <a:rPr lang="tr-TR" sz="2400" dirty="0" smtClean="0">
                <a:solidFill>
                  <a:srgbClr val="000000"/>
                </a:solidFill>
                <a:ea typeface="+mn-ea"/>
                <a:cs typeface="+mn-cs"/>
              </a:rPr>
              <a:t>n</a:t>
            </a:r>
            <a:r>
              <a:rPr lang="en-US" sz="2400" dirty="0" smtClean="0">
                <a:solidFill>
                  <a:srgbClr val="000000"/>
                </a:solidFill>
                <a:ea typeface="+mn-ea"/>
                <a:cs typeface="+mn-cs"/>
              </a:rPr>
              <a:t>)</a:t>
            </a:r>
            <a:endParaRPr lang="en-US" sz="2400" dirty="0" smtClean="0">
              <a:solidFill>
                <a:srgbClr val="000000"/>
              </a:solidFill>
              <a:ea typeface="+mn-ea"/>
              <a:cs typeface="+mn-cs"/>
            </a:endParaRPr>
          </a:p>
          <a:p>
            <a:pPr lvl="0">
              <a:lnSpc>
                <a:spcPct val="90000"/>
              </a:lnSpc>
              <a:buClr>
                <a:srgbClr val="333399"/>
              </a:buClr>
            </a:pPr>
            <a:endParaRPr lang="en-US" sz="2800" dirty="0" smtClean="0">
              <a:solidFill>
                <a:srgbClr val="333399"/>
              </a:solidFill>
            </a:endParaRPr>
          </a:p>
          <a:p>
            <a:pPr lvl="0">
              <a:lnSpc>
                <a:spcPct val="90000"/>
              </a:lnSpc>
              <a:buClr>
                <a:srgbClr val="333399"/>
              </a:buClr>
            </a:pPr>
            <a:r>
              <a:rPr lang="en-US" sz="2800" dirty="0" smtClean="0">
                <a:solidFill>
                  <a:srgbClr val="333399"/>
                </a:solidFill>
              </a:rPr>
              <a:t>Example: For </a:t>
            </a:r>
            <a:r>
              <a:rPr lang="en-US" sz="2800" kern="1200" dirty="0" smtClean="0">
                <a:solidFill>
                  <a:srgbClr val="333399"/>
                </a:solidFill>
              </a:rPr>
              <a:t>chess, b </a:t>
            </a:r>
            <a:r>
              <a:rPr lang="en-US" sz="2800" kern="1200" dirty="0" smtClean="0">
                <a:solidFill>
                  <a:srgbClr val="333399"/>
                </a:solidFill>
                <a:sym typeface="Symbol" pitchFamily="18" charset="2"/>
              </a:rPr>
              <a:t> 35, m  100</a:t>
            </a:r>
            <a:endParaRPr lang="en-US" sz="2800" dirty="0" smtClean="0">
              <a:solidFill>
                <a:srgbClr val="333399"/>
              </a:solidFill>
            </a:endParaRPr>
          </a:p>
          <a:p>
            <a:pPr marL="800082" lvl="1" indent="-342882">
              <a:lnSpc>
                <a:spcPct val="90000"/>
              </a:lnSpc>
              <a:buClrTx/>
            </a:pPr>
            <a:r>
              <a:rPr lang="en-US" sz="2400" dirty="0" smtClean="0">
                <a:solidFill>
                  <a:srgbClr val="000000"/>
                </a:solidFill>
                <a:ea typeface="+mn-ea"/>
                <a:cs typeface="+mn-cs"/>
              </a:rPr>
              <a:t>Exact solution is completely </a:t>
            </a:r>
            <a:r>
              <a:rPr lang="en-US" sz="2400" dirty="0" smtClean="0">
                <a:solidFill>
                  <a:srgbClr val="000000"/>
                </a:solidFill>
                <a:ea typeface="+mn-ea"/>
                <a:cs typeface="+mn-cs"/>
              </a:rPr>
              <a:t>in</a:t>
            </a:r>
            <a:r>
              <a:rPr lang="tr-TR" sz="2400" dirty="0" err="1" smtClean="0">
                <a:solidFill>
                  <a:srgbClr val="000000"/>
                </a:solidFill>
                <a:ea typeface="+mn-ea"/>
                <a:cs typeface="+mn-cs"/>
              </a:rPr>
              <a:t>efficient</a:t>
            </a:r>
            <a:r>
              <a:rPr lang="tr-TR" sz="2400" dirty="0" smtClean="0">
                <a:solidFill>
                  <a:srgbClr val="000000"/>
                </a:solidFill>
                <a:ea typeface="+mn-ea"/>
                <a:cs typeface="+mn-cs"/>
              </a:rPr>
              <a:t> </a:t>
            </a:r>
            <a:endParaRPr lang="en-US" sz="2400" dirty="0" smtClean="0">
              <a:solidFill>
                <a:srgbClr val="000000"/>
              </a:solidFill>
              <a:ea typeface="+mn-ea"/>
              <a:cs typeface="+mn-cs"/>
            </a:endParaRPr>
          </a:p>
          <a:p>
            <a:pPr marL="800082" lvl="1" indent="-342882">
              <a:lnSpc>
                <a:spcPct val="90000"/>
              </a:lnSpc>
              <a:buClrTx/>
            </a:pPr>
            <a:r>
              <a:rPr lang="en-US" sz="2400" dirty="0" smtClean="0">
                <a:solidFill>
                  <a:srgbClr val="000000"/>
                </a:solidFill>
                <a:ea typeface="+mn-ea"/>
                <a:cs typeface="+mn-cs"/>
              </a:rPr>
              <a:t>But, do we need to explore the </a:t>
            </a:r>
            <a:r>
              <a:rPr lang="tr-TR" sz="2400" dirty="0" err="1" smtClean="0">
                <a:solidFill>
                  <a:srgbClr val="000000"/>
                </a:solidFill>
                <a:ea typeface="+mn-ea"/>
                <a:cs typeface="+mn-cs"/>
              </a:rPr>
              <a:t>complete</a:t>
            </a:r>
            <a:r>
              <a:rPr lang="en-US" sz="2400" dirty="0" smtClean="0">
                <a:solidFill>
                  <a:srgbClr val="000000"/>
                </a:solidFill>
                <a:ea typeface="+mn-ea"/>
                <a:cs typeface="+mn-cs"/>
              </a:rPr>
              <a:t> </a:t>
            </a:r>
            <a:r>
              <a:rPr lang="en-US" sz="2400" dirty="0" smtClean="0">
                <a:solidFill>
                  <a:srgbClr val="000000"/>
                </a:solidFill>
                <a:ea typeface="+mn-ea"/>
                <a:cs typeface="+mn-cs"/>
              </a:rPr>
              <a:t>tree?</a:t>
            </a:r>
          </a:p>
          <a:p>
            <a:endParaRPr lang="en-US" sz="40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800" y="2438400"/>
            <a:ext cx="3819291" cy="173187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altLang="en-US" smtClean="0">
                <a:ea typeface="ＭＳ Ｐゴシック" panose="020B0600070205080204" pitchFamily="34" charset="-128"/>
              </a:rPr>
              <a:t>Lecturer</a:t>
            </a:r>
            <a:endParaRPr lang="en-US" altLang="en-US" smtClean="0">
              <a:ea typeface="ＭＳ Ｐゴシック" panose="020B0600070205080204" pitchFamily="34" charset="-128"/>
            </a:endParaRPr>
          </a:p>
        </p:txBody>
      </p:sp>
      <p:sp>
        <p:nvSpPr>
          <p:cNvPr id="7171" name="Rectangle 3"/>
          <p:cNvSpPr>
            <a:spLocks noGrp="1" noChangeArrowheads="1"/>
          </p:cNvSpPr>
          <p:nvPr>
            <p:ph idx="1"/>
          </p:nvPr>
        </p:nvSpPr>
        <p:spPr>
          <a:xfrm>
            <a:off x="1981200" y="1600200"/>
            <a:ext cx="8229600" cy="5105400"/>
          </a:xfrm>
        </p:spPr>
        <p:txBody>
          <a:bodyPr/>
          <a:lstStyle/>
          <a:p>
            <a:pPr eaLnBrk="1" hangingPunct="1"/>
            <a:r>
              <a:rPr lang="en-US" altLang="en-US" smtClean="0">
                <a:ea typeface="ＭＳ Ｐゴシック" panose="020B0600070205080204" pitchFamily="34" charset="-128"/>
              </a:rPr>
              <a:t>Instructor: </a:t>
            </a:r>
            <a:r>
              <a:rPr lang="tr-TR" altLang="en-US" smtClean="0">
                <a:solidFill>
                  <a:schemeClr val="hlink"/>
                </a:solidFill>
                <a:ea typeface="ＭＳ Ｐゴシック" panose="020B0600070205080204" pitchFamily="34" charset="-128"/>
              </a:rPr>
              <a:t>Assoc. Prof Dr. Mehmet S Güzel </a:t>
            </a:r>
            <a:endParaRPr lang="en-US" altLang="en-US" smtClean="0">
              <a:solidFill>
                <a:schemeClr val="hlink"/>
              </a:solidFill>
              <a:ea typeface="ＭＳ Ｐゴシック" panose="020B0600070205080204" pitchFamily="34" charset="-128"/>
            </a:endParaRPr>
          </a:p>
          <a:p>
            <a:pPr lvl="1" eaLnBrk="1" hangingPunct="1"/>
            <a:r>
              <a:rPr lang="en-US" altLang="en-US" smtClean="0">
                <a:ea typeface="ＭＳ Ｐゴシック" panose="020B0600070205080204" pitchFamily="34" charset="-128"/>
              </a:rPr>
              <a:t>Office hours: Tuesday, </a:t>
            </a:r>
            <a:r>
              <a:rPr lang="tr-TR" altLang="en-US" smtClean="0">
                <a:ea typeface="ＭＳ Ｐゴシック" panose="020B0600070205080204" pitchFamily="34" charset="-128"/>
              </a:rPr>
              <a:t>1</a:t>
            </a:r>
            <a:r>
              <a:rPr lang="en-US" altLang="en-US" smtClean="0">
                <a:ea typeface="ＭＳ Ｐゴシック" panose="020B0600070205080204" pitchFamily="34" charset="-128"/>
              </a:rPr>
              <a:t>:30-</a:t>
            </a:r>
            <a:r>
              <a:rPr lang="tr-TR" altLang="en-US" smtClean="0">
                <a:ea typeface="ＭＳ Ｐゴシック" panose="020B0600070205080204" pitchFamily="34" charset="-128"/>
              </a:rPr>
              <a:t>2</a:t>
            </a:r>
            <a:r>
              <a:rPr lang="en-US" altLang="en-US" smtClean="0">
                <a:ea typeface="ＭＳ Ｐゴシック" panose="020B0600070205080204" pitchFamily="34" charset="-128"/>
              </a:rPr>
              <a:t>:30pm </a:t>
            </a:r>
          </a:p>
          <a:p>
            <a:pPr lvl="1" eaLnBrk="1" hangingPunct="1"/>
            <a:r>
              <a:rPr lang="en-US" altLang="en-US" smtClean="0">
                <a:ea typeface="ＭＳ Ｐゴシック" panose="020B0600070205080204" pitchFamily="34" charset="-128"/>
              </a:rPr>
              <a:t>Open door policy – don’t hesitate to stop by!</a:t>
            </a:r>
          </a:p>
          <a:p>
            <a:pPr eaLnBrk="1" hangingPunct="1"/>
            <a:r>
              <a:rPr lang="en-US" altLang="en-US" smtClean="0">
                <a:ea typeface="ＭＳ Ｐゴシック" panose="020B0600070205080204" pitchFamily="34" charset="-128"/>
              </a:rPr>
              <a:t>Watch the course website</a:t>
            </a:r>
          </a:p>
          <a:p>
            <a:pPr lvl="1" eaLnBrk="1" hangingPunct="1"/>
            <a:r>
              <a:rPr lang="en-US" altLang="en-US" smtClean="0">
                <a:ea typeface="ＭＳ Ｐゴシック" panose="020B0600070205080204" pitchFamily="34" charset="-128"/>
              </a:rPr>
              <a:t>Assignments,</a:t>
            </a:r>
            <a:r>
              <a:rPr lang="tr-TR" altLang="en-US" smtClean="0">
                <a:ea typeface="ＭＳ Ｐゴシック" panose="020B0600070205080204" pitchFamily="34" charset="-128"/>
              </a:rPr>
              <a:t> lab tutorials, </a:t>
            </a:r>
            <a:r>
              <a:rPr lang="en-US" altLang="en-US" smtClean="0">
                <a:ea typeface="ＭＳ Ｐゴシック" panose="020B0600070205080204" pitchFamily="34" charset="-128"/>
              </a:rPr>
              <a:t> lecture notes</a:t>
            </a:r>
          </a:p>
        </p:txBody>
      </p:sp>
      <p:sp>
        <p:nvSpPr>
          <p:cNvPr id="71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32" indent="-285744">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2971" indent="-228594">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160" indent="-228594">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349" indent="-228594">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537" indent="-228594"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726" indent="-228594"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8914" indent="-228594"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103" indent="-228594"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20000"/>
              </a:spcBef>
              <a:buClr>
                <a:schemeClr val="accent2"/>
              </a:buClr>
              <a:buSzTx/>
              <a:buFontTx/>
              <a:buChar char="•"/>
            </a:pPr>
            <a:r>
              <a:rPr lang="en-US" altLang="en-US" sz="1200">
                <a:solidFill>
                  <a:schemeClr val="bg2"/>
                </a:solidFill>
                <a:latin typeface="Arial" panose="020B0604020202020204" pitchFamily="34" charset="0"/>
              </a:rPr>
              <a:t>slide </a:t>
            </a:r>
            <a:fld id="{DD1FAF00-B09D-4A9B-921E-9E64A11DDA64}" type="slidenum">
              <a:rPr lang="en-US" altLang="en-US" sz="1200">
                <a:solidFill>
                  <a:schemeClr val="bg2"/>
                </a:solidFill>
                <a:latin typeface="Arial" panose="020B0604020202020204" pitchFamily="34" charset="0"/>
              </a:rPr>
              <a:pPr eaLnBrk="1" hangingPunct="1">
                <a:spcBef>
                  <a:spcPct val="20000"/>
                </a:spcBef>
                <a:buClr>
                  <a:schemeClr val="accent2"/>
                </a:buClr>
                <a:buSzTx/>
                <a:buFontTx/>
                <a:buChar char="•"/>
              </a:pPr>
              <a:t>2</a:t>
            </a:fld>
            <a:endParaRPr lang="en-US" altLang="en-US" sz="1200">
              <a:solidFill>
                <a:schemeClr val="bg2"/>
              </a:solidFill>
              <a:latin typeface="Arial" panose="020B0604020202020204" pitchFamily="34" charset="0"/>
            </a:endParaRPr>
          </a:p>
        </p:txBody>
      </p:sp>
    </p:spTree>
    <p:extLst>
      <p:ext uri="{BB962C8B-B14F-4D97-AF65-F5344CB8AC3E}">
        <p14:creationId xmlns:p14="http://schemas.microsoft.com/office/powerpoint/2010/main" val="2693866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Game Playing State-of-the-Art</a:t>
            </a:r>
          </a:p>
        </p:txBody>
      </p:sp>
      <p:sp>
        <p:nvSpPr>
          <p:cNvPr id="1098755" name="Rectangle 3"/>
          <p:cNvSpPr>
            <a:spLocks noGrp="1" noChangeArrowheads="1"/>
          </p:cNvSpPr>
          <p:nvPr>
            <p:ph idx="1"/>
          </p:nvPr>
        </p:nvSpPr>
        <p:spPr>
          <a:xfrm>
            <a:off x="381000" y="1295400"/>
            <a:ext cx="5562600" cy="4983162"/>
          </a:xfrm>
        </p:spPr>
        <p:txBody>
          <a:bodyPr>
            <a:normAutofit fontScale="92500" lnSpcReduction="10000"/>
          </a:bodyPr>
          <a:lstStyle/>
          <a:p>
            <a:pPr eaLnBrk="1" hangingPunct="1">
              <a:lnSpc>
                <a:spcPct val="80000"/>
              </a:lnSpc>
            </a:pPr>
            <a:r>
              <a:rPr lang="en-US" sz="1900" b="1" dirty="0" smtClean="0"/>
              <a:t>Checkers:</a:t>
            </a:r>
            <a:r>
              <a:rPr lang="en-US" sz="1900" dirty="0" smtClean="0"/>
              <a:t> 1950: First computer player.  1994: First computer champion: Chinook ended 40-year-reign of human champion Marion Tinsley using complete 8-piece endgame. 2007: Checkers solved!</a:t>
            </a:r>
          </a:p>
          <a:p>
            <a:pPr eaLnBrk="1" hangingPunct="1">
              <a:lnSpc>
                <a:spcPct val="80000"/>
              </a:lnSpc>
            </a:pPr>
            <a:endParaRPr lang="en-US" sz="1600" b="1" dirty="0" smtClean="0"/>
          </a:p>
          <a:p>
            <a:pPr eaLnBrk="1" hangingPunct="1">
              <a:lnSpc>
                <a:spcPct val="80000"/>
              </a:lnSpc>
            </a:pPr>
            <a:r>
              <a:rPr lang="en-US" sz="1900" b="1" dirty="0" smtClean="0"/>
              <a:t>Chess:</a:t>
            </a:r>
            <a:r>
              <a:rPr lang="en-US" sz="1900" dirty="0" smtClean="0"/>
              <a:t> 1997: Deep Blue defeats human champion Gary Kasparov in a six-game match.  Deep Blue examined 200M positions per second, used very sophisticated evaluation and undisclosed methods for extending some lines of search up to 40 ply.  Current programs are even better, if less historic.</a:t>
            </a:r>
          </a:p>
          <a:p>
            <a:pPr eaLnBrk="1" hangingPunct="1">
              <a:lnSpc>
                <a:spcPct val="80000"/>
              </a:lnSpc>
            </a:pPr>
            <a:endParaRPr lang="en-US" sz="1600" b="1" dirty="0" smtClean="0"/>
          </a:p>
          <a:p>
            <a:pPr eaLnBrk="1" hangingPunct="1">
              <a:lnSpc>
                <a:spcPct val="80000"/>
              </a:lnSpc>
            </a:pPr>
            <a:r>
              <a:rPr lang="en-US" sz="1900" b="1" dirty="0" smtClean="0"/>
              <a:t>Go:</a:t>
            </a:r>
            <a:r>
              <a:rPr lang="en-US" sz="1900" dirty="0" smtClean="0"/>
              <a:t> Human champions are now starting to be challenged by machines, though the best humans still beat the best machines. In go, b &gt; 300!  Classic programs use pattern knowledge bases, but big recent advances use Monte Carlo (randomized) expansion methods.</a:t>
            </a:r>
          </a:p>
          <a:p>
            <a:pPr eaLnBrk="1" hangingPunct="1">
              <a:lnSpc>
                <a:spcPct val="80000"/>
              </a:lnSpc>
            </a:pPr>
            <a:endParaRPr lang="en-US" sz="1600" b="1" dirty="0" smtClean="0"/>
          </a:p>
          <a:p>
            <a:pPr eaLnBrk="1" hangingPunct="1">
              <a:lnSpc>
                <a:spcPct val="80000"/>
              </a:lnSpc>
            </a:pPr>
            <a:r>
              <a:rPr lang="en-US" sz="1900" b="1" dirty="0" err="1" smtClean="0"/>
              <a:t>Pacman</a:t>
            </a:r>
            <a:endParaRPr lang="en-US" sz="1900" dirty="0" smtClean="0"/>
          </a:p>
          <a:p>
            <a:pPr eaLnBrk="1" hangingPunct="1">
              <a:lnSpc>
                <a:spcPct val="80000"/>
              </a:lnSpc>
            </a:pPr>
            <a:endParaRPr lang="en-US" sz="1900" dirty="0" smtClean="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43600" y="1360100"/>
            <a:ext cx="6248400" cy="4887716"/>
          </a:xfrm>
          <a:prstGeom prst="rect">
            <a:avLst/>
          </a:prstGeom>
          <a:noFill/>
        </p:spPr>
      </p:pic>
      <p:sp>
        <p:nvSpPr>
          <p:cNvPr id="8" name="Rectangle 7"/>
          <p:cNvSpPr/>
          <p:nvPr/>
        </p:nvSpPr>
        <p:spPr>
          <a:xfrm>
            <a:off x="7010400" y="1371600"/>
            <a:ext cx="1676400" cy="4514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229600" y="1371600"/>
            <a:ext cx="1676400" cy="4514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372600" y="1371600"/>
            <a:ext cx="1676400" cy="4514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746606" y="1371600"/>
            <a:ext cx="1445394" cy="4514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87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87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87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875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76999" y="1357400"/>
            <a:ext cx="5474559" cy="2673487"/>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r>
              <a:rPr lang="en-US" dirty="0" smtClean="0"/>
              <a:t>Zero-Sum Games</a:t>
            </a:r>
            <a:endParaRPr lang="en-US" dirty="0"/>
          </a:p>
        </p:txBody>
      </p:sp>
      <p:sp>
        <p:nvSpPr>
          <p:cNvPr id="8" name="Content Placeholder 7"/>
          <p:cNvSpPr>
            <a:spLocks noGrp="1"/>
          </p:cNvSpPr>
          <p:nvPr>
            <p:ph sz="half" idx="1"/>
          </p:nvPr>
        </p:nvSpPr>
        <p:spPr>
          <a:xfrm>
            <a:off x="457200" y="4191000"/>
            <a:ext cx="5715000" cy="1706564"/>
          </a:xfrm>
        </p:spPr>
        <p:txBody>
          <a:bodyPr>
            <a:normAutofit fontScale="77500" lnSpcReduction="20000"/>
          </a:bodyPr>
          <a:lstStyle/>
          <a:p>
            <a:r>
              <a:rPr lang="en-US" sz="2400" dirty="0" smtClean="0"/>
              <a:t>Zero-Sum Games</a:t>
            </a:r>
          </a:p>
          <a:p>
            <a:pPr lvl="1"/>
            <a:r>
              <a:rPr lang="en-US" sz="2000" dirty="0" smtClean="0"/>
              <a:t>Agents have opposite utilities (values on outcomes)</a:t>
            </a:r>
          </a:p>
          <a:p>
            <a:pPr lvl="1"/>
            <a:r>
              <a:rPr lang="en-US" sz="2000" dirty="0" smtClean="0"/>
              <a:t>Lets us think of a single value that one maximizes and the other minimizes</a:t>
            </a:r>
          </a:p>
          <a:p>
            <a:pPr lvl="1"/>
            <a:r>
              <a:rPr lang="en-US" sz="2000" dirty="0" smtClean="0"/>
              <a:t>Adversarial, pure competition</a:t>
            </a:r>
          </a:p>
        </p:txBody>
      </p:sp>
      <p:sp>
        <p:nvSpPr>
          <p:cNvPr id="9" name="Content Placeholder 8"/>
          <p:cNvSpPr>
            <a:spLocks noGrp="1"/>
          </p:cNvSpPr>
          <p:nvPr>
            <p:ph sz="half" idx="2"/>
          </p:nvPr>
        </p:nvSpPr>
        <p:spPr>
          <a:xfrm>
            <a:off x="6172200" y="4191000"/>
            <a:ext cx="5562600" cy="1706564"/>
          </a:xfrm>
        </p:spPr>
        <p:txBody>
          <a:bodyPr>
            <a:normAutofit fontScale="77500" lnSpcReduction="20000"/>
          </a:bodyPr>
          <a:lstStyle/>
          <a:p>
            <a:r>
              <a:rPr lang="en-US" sz="2400" dirty="0" smtClean="0"/>
              <a:t>General Games</a:t>
            </a:r>
          </a:p>
          <a:p>
            <a:pPr lvl="1"/>
            <a:r>
              <a:rPr lang="en-US" sz="2000" dirty="0" smtClean="0"/>
              <a:t>Agents have independent utilities (values on outcomes)</a:t>
            </a:r>
          </a:p>
          <a:p>
            <a:pPr lvl="1"/>
            <a:r>
              <a:rPr lang="en-US" sz="2000" dirty="0" smtClean="0"/>
              <a:t>Cooperation, indifference, competition, and more are all possible</a:t>
            </a:r>
          </a:p>
          <a:p>
            <a:pPr lvl="1"/>
            <a:r>
              <a:rPr lang="en-US" sz="2000" dirty="0" smtClean="0"/>
              <a:t>More later on non-zero-sum games</a:t>
            </a:r>
            <a:endParaRPr lang="en-US" sz="2000" dirty="0"/>
          </a:p>
        </p:txBody>
      </p:sp>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676400"/>
            <a:ext cx="3962400" cy="174307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1"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33291" y="1320018"/>
            <a:ext cx="5484168" cy="5072063"/>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r>
              <a:rPr lang="en-US" dirty="0" smtClean="0"/>
              <a:t>Adversarial Search</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Single-Agent Trees</a:t>
            </a:r>
          </a:p>
        </p:txBody>
      </p:sp>
      <p:sp>
        <p:nvSpPr>
          <p:cNvPr id="9" name="Rectangle 8"/>
          <p:cNvSpPr/>
          <p:nvPr/>
        </p:nvSpPr>
        <p:spPr>
          <a:xfrm>
            <a:off x="5257800" y="14478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0485"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flipH="1">
            <a:off x="5867400" y="1512888"/>
            <a:ext cx="304800" cy="261937"/>
          </a:xfrm>
          <a:prstGeom prst="rect">
            <a:avLst/>
          </a:prstGeom>
          <a:noFill/>
          <a:ln w="9525">
            <a:noFill/>
            <a:miter lim="800000"/>
            <a:headEnd/>
            <a:tailEnd/>
          </a:ln>
        </p:spPr>
      </p:pic>
      <p:sp>
        <p:nvSpPr>
          <p:cNvPr id="12" name="Oval 11"/>
          <p:cNvSpPr/>
          <p:nvPr/>
        </p:nvSpPr>
        <p:spPr>
          <a:xfrm>
            <a:off x="6553200" y="16002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6" name="Straight Connector 35"/>
          <p:cNvCxnSpPr/>
          <p:nvPr/>
        </p:nvCxnSpPr>
        <p:spPr>
          <a:xfrm rot="10800000" flipV="1">
            <a:off x="3657600" y="1905000"/>
            <a:ext cx="23622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019800" y="1905000"/>
            <a:ext cx="22860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0800000" flipV="1">
            <a:off x="7239000" y="2819400"/>
            <a:ext cx="10668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305800" y="2819400"/>
            <a:ext cx="12192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flipV="1">
            <a:off x="2590801" y="2819400"/>
            <a:ext cx="10668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657601" y="2819400"/>
            <a:ext cx="1219200" cy="381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2895600" y="23622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40"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a:off x="3200400" y="2427288"/>
            <a:ext cx="304800" cy="261937"/>
          </a:xfrm>
          <a:prstGeom prst="rect">
            <a:avLst/>
          </a:prstGeom>
          <a:noFill/>
          <a:ln w="9525">
            <a:noFill/>
            <a:miter lim="800000"/>
            <a:headEnd/>
            <a:tailEnd/>
          </a:ln>
        </p:spPr>
      </p:pic>
      <p:sp>
        <p:nvSpPr>
          <p:cNvPr id="42" name="Oval 41"/>
          <p:cNvSpPr/>
          <p:nvPr/>
        </p:nvSpPr>
        <p:spPr>
          <a:xfrm>
            <a:off x="4191000" y="25146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p:nvPr/>
        </p:nvSpPr>
        <p:spPr>
          <a:xfrm>
            <a:off x="7543800" y="23622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45"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flipH="1">
            <a:off x="8458200" y="2427288"/>
            <a:ext cx="304800" cy="261937"/>
          </a:xfrm>
          <a:prstGeom prst="rect">
            <a:avLst/>
          </a:prstGeom>
          <a:noFill/>
          <a:ln w="9525">
            <a:noFill/>
            <a:miter lim="800000"/>
            <a:headEnd/>
            <a:tailEnd/>
          </a:ln>
        </p:spPr>
      </p:pic>
      <p:sp>
        <p:nvSpPr>
          <p:cNvPr id="47" name="Oval 46"/>
          <p:cNvSpPr/>
          <p:nvPr/>
        </p:nvSpPr>
        <p:spPr>
          <a:xfrm>
            <a:off x="8839200" y="25146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Rectangle 47"/>
          <p:cNvSpPr/>
          <p:nvPr/>
        </p:nvSpPr>
        <p:spPr>
          <a:xfrm>
            <a:off x="6477000" y="32766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49"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flipH="1">
            <a:off x="7086600" y="3341688"/>
            <a:ext cx="304800" cy="261937"/>
          </a:xfrm>
          <a:prstGeom prst="rect">
            <a:avLst/>
          </a:prstGeom>
          <a:noFill/>
          <a:ln w="9525">
            <a:noFill/>
            <a:miter lim="800000"/>
            <a:headEnd/>
            <a:tailEnd/>
          </a:ln>
        </p:spPr>
      </p:pic>
      <p:sp>
        <p:nvSpPr>
          <p:cNvPr id="50" name="Oval 49"/>
          <p:cNvSpPr/>
          <p:nvPr/>
        </p:nvSpPr>
        <p:spPr>
          <a:xfrm>
            <a:off x="7772400" y="34290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Rectangle 50"/>
          <p:cNvSpPr/>
          <p:nvPr/>
        </p:nvSpPr>
        <p:spPr>
          <a:xfrm>
            <a:off x="8763000" y="32766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2"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flipH="1">
            <a:off x="9982200" y="3341688"/>
            <a:ext cx="304800" cy="261937"/>
          </a:xfrm>
          <a:prstGeom prst="rect">
            <a:avLst/>
          </a:prstGeom>
          <a:noFill/>
          <a:ln w="9525">
            <a:noFill/>
            <a:miter lim="800000"/>
            <a:headEnd/>
            <a:tailEnd/>
          </a:ln>
        </p:spPr>
      </p:pic>
      <p:sp>
        <p:nvSpPr>
          <p:cNvPr id="54" name="Rectangle 53"/>
          <p:cNvSpPr/>
          <p:nvPr/>
        </p:nvSpPr>
        <p:spPr>
          <a:xfrm>
            <a:off x="1828800" y="32766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5"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a:off x="1828800" y="3341688"/>
            <a:ext cx="304800" cy="261937"/>
          </a:xfrm>
          <a:prstGeom prst="rect">
            <a:avLst/>
          </a:prstGeom>
          <a:noFill/>
          <a:ln w="9525">
            <a:noFill/>
            <a:miter lim="800000"/>
            <a:headEnd/>
            <a:tailEnd/>
          </a:ln>
        </p:spPr>
      </p:pic>
      <p:sp>
        <p:nvSpPr>
          <p:cNvPr id="56" name="Oval 55"/>
          <p:cNvSpPr/>
          <p:nvPr/>
        </p:nvSpPr>
        <p:spPr>
          <a:xfrm>
            <a:off x="3124200" y="34290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Rectangle 56"/>
          <p:cNvSpPr/>
          <p:nvPr/>
        </p:nvSpPr>
        <p:spPr>
          <a:xfrm>
            <a:off x="4114800" y="3276600"/>
            <a:ext cx="1524000" cy="381000"/>
          </a:xfrm>
          <a:prstGeom prst="rect">
            <a:avLst/>
          </a:prstGeom>
          <a:solidFill>
            <a:schemeClr val="tx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8" name="Picture 3" descr="\\.host\Shared Folders\Shared with PC\images\Pacman_stuck_minimax.png"/>
          <p:cNvPicPr>
            <a:picLocks noChangeAspect="1" noChangeArrowheads="1"/>
          </p:cNvPicPr>
          <p:nvPr/>
        </p:nvPicPr>
        <p:blipFill>
          <a:blip r:embed="rId2" cstate="print"/>
          <a:srcRect l="38135" t="16438" r="44067" b="58904"/>
          <a:stretch>
            <a:fillRect/>
          </a:stretch>
        </p:blipFill>
        <p:spPr bwMode="auto">
          <a:xfrm flipH="1">
            <a:off x="4724400" y="3341688"/>
            <a:ext cx="304800" cy="261937"/>
          </a:xfrm>
          <a:prstGeom prst="rect">
            <a:avLst/>
          </a:prstGeom>
          <a:noFill/>
          <a:ln w="9525">
            <a:noFill/>
            <a:miter lim="800000"/>
            <a:headEnd/>
            <a:tailEnd/>
          </a:ln>
        </p:spPr>
      </p:pic>
      <p:sp>
        <p:nvSpPr>
          <p:cNvPr id="59" name="Oval 58"/>
          <p:cNvSpPr/>
          <p:nvPr/>
        </p:nvSpPr>
        <p:spPr>
          <a:xfrm>
            <a:off x="5410200" y="3429000"/>
            <a:ext cx="76200" cy="762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Isosceles Triangle 59"/>
          <p:cNvSpPr/>
          <p:nvPr/>
        </p:nvSpPr>
        <p:spPr>
          <a:xfrm>
            <a:off x="1828800" y="3886200"/>
            <a:ext cx="1524000" cy="1752600"/>
          </a:xfrm>
          <a:prstGeom prst="triangle">
            <a:avLst/>
          </a:prstGeom>
          <a:solidFill>
            <a:srgbClr val="CC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C000"/>
              </a:solidFill>
            </a:endParaRPr>
          </a:p>
        </p:txBody>
      </p:sp>
      <p:sp>
        <p:nvSpPr>
          <p:cNvPr id="61" name="Isosceles Triangle 60"/>
          <p:cNvSpPr/>
          <p:nvPr/>
        </p:nvSpPr>
        <p:spPr>
          <a:xfrm>
            <a:off x="4114800" y="3886200"/>
            <a:ext cx="1524000" cy="1752600"/>
          </a:xfrm>
          <a:prstGeom prst="triangle">
            <a:avLst/>
          </a:prstGeom>
          <a:solidFill>
            <a:srgbClr val="CC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Isosceles Triangle 61"/>
          <p:cNvSpPr/>
          <p:nvPr/>
        </p:nvSpPr>
        <p:spPr>
          <a:xfrm>
            <a:off x="6477000" y="3886200"/>
            <a:ext cx="1524000" cy="1752600"/>
          </a:xfrm>
          <a:prstGeom prst="triangle">
            <a:avLst/>
          </a:prstGeom>
          <a:solidFill>
            <a:srgbClr val="CC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9372600" y="3733800"/>
            <a:ext cx="533400" cy="461665"/>
          </a:xfrm>
          <a:prstGeom prst="rect">
            <a:avLst/>
          </a:prstGeom>
          <a:noFill/>
        </p:spPr>
        <p:txBody>
          <a:bodyPr wrap="square" rtlCol="0">
            <a:spAutoFit/>
          </a:bodyPr>
          <a:lstStyle/>
          <a:p>
            <a:r>
              <a:rPr lang="en-US" sz="2400" dirty="0" smtClean="0">
                <a:latin typeface="Calibri" pitchFamily="34" charset="0"/>
              </a:rPr>
              <a:t>8</a:t>
            </a:r>
            <a:endParaRPr lang="en-US" sz="2400" dirty="0">
              <a:latin typeface="Calibri" pitchFamily="34" charset="0"/>
            </a:endParaRPr>
          </a:p>
        </p:txBody>
      </p:sp>
      <p:sp>
        <p:nvSpPr>
          <p:cNvPr id="64" name="TextBox 63"/>
          <p:cNvSpPr txBox="1"/>
          <p:nvPr/>
        </p:nvSpPr>
        <p:spPr>
          <a:xfrm>
            <a:off x="2057400" y="5715000"/>
            <a:ext cx="685800" cy="461665"/>
          </a:xfrm>
          <a:prstGeom prst="rect">
            <a:avLst/>
          </a:prstGeom>
          <a:noFill/>
        </p:spPr>
        <p:txBody>
          <a:bodyPr wrap="square" rtlCol="0">
            <a:spAutoFit/>
          </a:bodyPr>
          <a:lstStyle/>
          <a:p>
            <a:r>
              <a:rPr lang="en-US" sz="2400" dirty="0" smtClean="0">
                <a:latin typeface="Calibri" pitchFamily="34" charset="0"/>
              </a:rPr>
              <a:t>2</a:t>
            </a:r>
            <a:endParaRPr lang="en-US" sz="2400" dirty="0">
              <a:latin typeface="Calibri" pitchFamily="34" charset="0"/>
            </a:endParaRPr>
          </a:p>
        </p:txBody>
      </p:sp>
      <p:sp>
        <p:nvSpPr>
          <p:cNvPr id="65" name="TextBox 64"/>
          <p:cNvSpPr txBox="1"/>
          <p:nvPr/>
        </p:nvSpPr>
        <p:spPr>
          <a:xfrm>
            <a:off x="2743200" y="5715000"/>
            <a:ext cx="762000" cy="461665"/>
          </a:xfrm>
          <a:prstGeom prst="rect">
            <a:avLst/>
          </a:prstGeom>
          <a:noFill/>
        </p:spPr>
        <p:txBody>
          <a:bodyPr wrap="square" rtlCol="0">
            <a:spAutoFit/>
          </a:bodyPr>
          <a:lstStyle/>
          <a:p>
            <a:r>
              <a:rPr lang="en-US" sz="2400" dirty="0" smtClean="0">
                <a:latin typeface="Calibri" pitchFamily="34" charset="0"/>
              </a:rPr>
              <a:t>0</a:t>
            </a:r>
            <a:endParaRPr lang="en-US" sz="2400" dirty="0">
              <a:latin typeface="Calibri" pitchFamily="34" charset="0"/>
            </a:endParaRPr>
          </a:p>
        </p:txBody>
      </p:sp>
      <p:sp>
        <p:nvSpPr>
          <p:cNvPr id="66" name="TextBox 65"/>
          <p:cNvSpPr txBox="1"/>
          <p:nvPr/>
        </p:nvSpPr>
        <p:spPr>
          <a:xfrm>
            <a:off x="4419600" y="5715000"/>
            <a:ext cx="838200" cy="461665"/>
          </a:xfrm>
          <a:prstGeom prst="rect">
            <a:avLst/>
          </a:prstGeom>
          <a:noFill/>
        </p:spPr>
        <p:txBody>
          <a:bodyPr wrap="square" rtlCol="0">
            <a:spAutoFit/>
          </a:bodyPr>
          <a:lstStyle/>
          <a:p>
            <a:r>
              <a:rPr lang="en-US" sz="2400" dirty="0" smtClean="0">
                <a:latin typeface="Calibri" pitchFamily="34" charset="0"/>
              </a:rPr>
              <a:t>2</a:t>
            </a:r>
            <a:endParaRPr lang="en-US" sz="2400" dirty="0">
              <a:latin typeface="Calibri" pitchFamily="34" charset="0"/>
            </a:endParaRPr>
          </a:p>
        </p:txBody>
      </p:sp>
      <p:sp>
        <p:nvSpPr>
          <p:cNvPr id="67" name="TextBox 66"/>
          <p:cNvSpPr txBox="1"/>
          <p:nvPr/>
        </p:nvSpPr>
        <p:spPr>
          <a:xfrm>
            <a:off x="5029200" y="5715000"/>
            <a:ext cx="762000" cy="461665"/>
          </a:xfrm>
          <a:prstGeom prst="rect">
            <a:avLst/>
          </a:prstGeom>
          <a:noFill/>
        </p:spPr>
        <p:txBody>
          <a:bodyPr wrap="square" rtlCol="0">
            <a:spAutoFit/>
          </a:bodyPr>
          <a:lstStyle/>
          <a:p>
            <a:r>
              <a:rPr lang="en-US" sz="2400" dirty="0" smtClean="0">
                <a:latin typeface="Calibri" pitchFamily="34" charset="0"/>
              </a:rPr>
              <a:t>6</a:t>
            </a:r>
            <a:endParaRPr lang="en-US" sz="2400" dirty="0">
              <a:latin typeface="Calibri" pitchFamily="34" charset="0"/>
            </a:endParaRPr>
          </a:p>
        </p:txBody>
      </p:sp>
      <p:sp>
        <p:nvSpPr>
          <p:cNvPr id="68" name="TextBox 67"/>
          <p:cNvSpPr txBox="1"/>
          <p:nvPr/>
        </p:nvSpPr>
        <p:spPr>
          <a:xfrm>
            <a:off x="6705600" y="5715000"/>
            <a:ext cx="838200" cy="461665"/>
          </a:xfrm>
          <a:prstGeom prst="rect">
            <a:avLst/>
          </a:prstGeom>
          <a:noFill/>
        </p:spPr>
        <p:txBody>
          <a:bodyPr wrap="square" rtlCol="0">
            <a:spAutoFit/>
          </a:bodyPr>
          <a:lstStyle/>
          <a:p>
            <a:r>
              <a:rPr lang="en-US" sz="2400" dirty="0" smtClean="0">
                <a:latin typeface="Calibri" pitchFamily="34" charset="0"/>
              </a:rPr>
              <a:t>4</a:t>
            </a:r>
            <a:endParaRPr lang="en-US" sz="2400" dirty="0">
              <a:latin typeface="Calibri" pitchFamily="34" charset="0"/>
            </a:endParaRPr>
          </a:p>
        </p:txBody>
      </p:sp>
      <p:sp>
        <p:nvSpPr>
          <p:cNvPr id="69" name="TextBox 68"/>
          <p:cNvSpPr txBox="1"/>
          <p:nvPr/>
        </p:nvSpPr>
        <p:spPr>
          <a:xfrm>
            <a:off x="7467600" y="5715000"/>
            <a:ext cx="762000" cy="461665"/>
          </a:xfrm>
          <a:prstGeom prst="rect">
            <a:avLst/>
          </a:prstGeom>
          <a:noFill/>
        </p:spPr>
        <p:txBody>
          <a:bodyPr wrap="square" rtlCol="0">
            <a:spAutoFit/>
          </a:bodyPr>
          <a:lstStyle/>
          <a:p>
            <a:r>
              <a:rPr lang="en-US" sz="2400" dirty="0" smtClean="0">
                <a:latin typeface="Calibri" pitchFamily="34" charset="0"/>
              </a:rPr>
              <a:t>6</a:t>
            </a:r>
            <a:endParaRPr lang="en-US" sz="2400" dirty="0">
              <a:latin typeface="Calibri" pitchFamily="34" charset="0"/>
            </a:endParaRPr>
          </a:p>
        </p:txBody>
      </p:sp>
      <p:sp>
        <p:nvSpPr>
          <p:cNvPr id="70" name="TextBox 69"/>
          <p:cNvSpPr txBox="1"/>
          <p:nvPr/>
        </p:nvSpPr>
        <p:spPr>
          <a:xfrm>
            <a:off x="3581400" y="5715000"/>
            <a:ext cx="762000" cy="461665"/>
          </a:xfrm>
          <a:prstGeom prst="rect">
            <a:avLst/>
          </a:prstGeom>
          <a:noFill/>
        </p:spPr>
        <p:txBody>
          <a:bodyPr wrap="square" rtlCol="0">
            <a:spAutoFit/>
          </a:bodyPr>
          <a:lstStyle/>
          <a:p>
            <a:r>
              <a:rPr lang="en-US" sz="2400" dirty="0" smtClean="0">
                <a:latin typeface="Calibri" pitchFamily="34" charset="0"/>
              </a:rPr>
              <a:t>…</a:t>
            </a:r>
            <a:endParaRPr lang="en-US" sz="2400" dirty="0">
              <a:latin typeface="Calibri" pitchFamily="34" charset="0"/>
            </a:endParaRPr>
          </a:p>
        </p:txBody>
      </p:sp>
      <p:sp>
        <p:nvSpPr>
          <p:cNvPr id="71" name="TextBox 70"/>
          <p:cNvSpPr txBox="1"/>
          <p:nvPr/>
        </p:nvSpPr>
        <p:spPr>
          <a:xfrm>
            <a:off x="5867400" y="5715000"/>
            <a:ext cx="762000" cy="461665"/>
          </a:xfrm>
          <a:prstGeom prst="rect">
            <a:avLst/>
          </a:prstGeom>
          <a:noFill/>
        </p:spPr>
        <p:txBody>
          <a:bodyPr wrap="square" rtlCol="0">
            <a:spAutoFit/>
          </a:bodyPr>
          <a:lstStyle/>
          <a:p>
            <a:r>
              <a:rPr lang="en-US" sz="2400" dirty="0" smtClean="0">
                <a:latin typeface="Calibri" pitchFamily="34" charset="0"/>
              </a:rPr>
              <a:t>…</a:t>
            </a:r>
            <a:endParaRPr lang="en-US" sz="24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6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6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6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7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2" grpId="0" animBg="1"/>
      <p:bldP spid="43" grpId="0" animBg="1"/>
      <p:bldP spid="47" grpId="0" animBg="1"/>
      <p:bldP spid="48" grpId="0" animBg="1"/>
      <p:bldP spid="50" grpId="0" animBg="1"/>
      <p:bldP spid="51" grpId="0" animBg="1"/>
      <p:bldP spid="54" grpId="0" animBg="1"/>
      <p:bldP spid="56" grpId="0" animBg="1"/>
      <p:bldP spid="57" grpId="0" animBg="1"/>
      <p:bldP spid="59" grpId="0" animBg="1"/>
      <p:bldP spid="60" grpId="0" animBg="1"/>
      <p:bldP spid="61" grpId="0" animBg="1"/>
      <p:bldP spid="62" grpId="0" animBg="1"/>
      <p:bldP spid="63" grpId="0"/>
      <p:bldP spid="64" grpId="0"/>
      <p:bldP spid="65" grpId="0"/>
      <p:bldP spid="66" grpId="0"/>
      <p:bldP spid="67" grpId="0"/>
      <p:bldP spid="68" grpId="0"/>
      <p:bldP spid="69" grpId="0"/>
      <p:bldP spid="70" grpId="0"/>
      <p:bldP spid="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28600"/>
            <a:ext cx="8596668" cy="1320800"/>
          </a:xfrm>
        </p:spPr>
        <p:txBody>
          <a:bodyPr/>
          <a:lstStyle/>
          <a:p>
            <a:pPr eaLnBrk="1" hangingPunct="1"/>
            <a:r>
              <a:rPr lang="en-US" dirty="0" smtClean="0"/>
              <a:t>Tic-</a:t>
            </a:r>
            <a:r>
              <a:rPr lang="en-US" dirty="0" err="1" smtClean="0"/>
              <a:t>Tac</a:t>
            </a:r>
            <a:r>
              <a:rPr lang="en-US" dirty="0" smtClean="0"/>
              <a:t>-Toe Game Tree</a:t>
            </a:r>
          </a:p>
        </p:txBody>
      </p:sp>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0" y="762000"/>
            <a:ext cx="4114800" cy="534988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smtClean="0"/>
              <a:t>Adversarial Search (</a:t>
            </a:r>
            <a:r>
              <a:rPr lang="en-US" dirty="0" err="1" smtClean="0"/>
              <a:t>Minimax</a:t>
            </a:r>
            <a:r>
              <a:rPr lang="en-US" dirty="0" smtClean="0"/>
              <a:t>)</a:t>
            </a:r>
          </a:p>
        </p:txBody>
      </p:sp>
      <p:sp>
        <p:nvSpPr>
          <p:cNvPr id="12291" name="Rectangle 3"/>
          <p:cNvSpPr>
            <a:spLocks noGrp="1" noChangeArrowheads="1"/>
          </p:cNvSpPr>
          <p:nvPr>
            <p:ph idx="1"/>
          </p:nvPr>
        </p:nvSpPr>
        <p:spPr>
          <a:xfrm>
            <a:off x="1066800" y="1447800"/>
            <a:ext cx="5486400" cy="4525963"/>
          </a:xfrm>
        </p:spPr>
        <p:txBody>
          <a:bodyPr>
            <a:normAutofit fontScale="92500"/>
          </a:bodyPr>
          <a:lstStyle/>
          <a:p>
            <a:pPr eaLnBrk="1" hangingPunct="1"/>
            <a:r>
              <a:rPr lang="en-US" sz="2200" dirty="0" smtClean="0"/>
              <a:t>Deterministic, zero-sum games:</a:t>
            </a:r>
          </a:p>
          <a:p>
            <a:pPr lvl="1" eaLnBrk="1" hangingPunct="1"/>
            <a:r>
              <a:rPr lang="en-US" sz="2200" dirty="0" smtClean="0"/>
              <a:t>Tic-tac-toe, chess, checkers</a:t>
            </a:r>
          </a:p>
          <a:p>
            <a:pPr lvl="1" eaLnBrk="1" hangingPunct="1"/>
            <a:r>
              <a:rPr lang="en-US" sz="2200" dirty="0" smtClean="0"/>
              <a:t>One player maximizes result</a:t>
            </a:r>
          </a:p>
          <a:p>
            <a:pPr lvl="1" eaLnBrk="1" hangingPunct="1"/>
            <a:r>
              <a:rPr lang="en-US" sz="2200" dirty="0" smtClean="0"/>
              <a:t>The other minimizes result</a:t>
            </a:r>
          </a:p>
          <a:p>
            <a:pPr lvl="1" eaLnBrk="1" hangingPunct="1"/>
            <a:endParaRPr lang="en-US" sz="2200" dirty="0" smtClean="0"/>
          </a:p>
          <a:p>
            <a:pPr eaLnBrk="1" hangingPunct="1"/>
            <a:r>
              <a:rPr lang="en-US" sz="2200" dirty="0" err="1" smtClean="0"/>
              <a:t>Minimax</a:t>
            </a:r>
            <a:r>
              <a:rPr lang="en-US" sz="2200" dirty="0" smtClean="0"/>
              <a:t> search:</a:t>
            </a:r>
          </a:p>
          <a:p>
            <a:pPr lvl="1" eaLnBrk="1" hangingPunct="1"/>
            <a:r>
              <a:rPr lang="en-US" sz="2200" dirty="0" smtClean="0"/>
              <a:t>A state-space search tree</a:t>
            </a:r>
          </a:p>
          <a:p>
            <a:pPr lvl="1" eaLnBrk="1" hangingPunct="1"/>
            <a:r>
              <a:rPr lang="en-US" sz="2200" dirty="0" smtClean="0"/>
              <a:t>Players alternate turns</a:t>
            </a:r>
          </a:p>
          <a:p>
            <a:pPr lvl="1" eaLnBrk="1" hangingPunct="1"/>
            <a:r>
              <a:rPr lang="en-US" sz="2200" dirty="0" smtClean="0"/>
              <a:t>Compute each node’s </a:t>
            </a:r>
            <a:r>
              <a:rPr lang="en-US" sz="2200" dirty="0" err="1" smtClean="0">
                <a:solidFill>
                  <a:srgbClr val="CC0000"/>
                </a:solidFill>
              </a:rPr>
              <a:t>minimax</a:t>
            </a:r>
            <a:r>
              <a:rPr lang="en-US" sz="2200" dirty="0" smtClean="0">
                <a:solidFill>
                  <a:srgbClr val="CC0000"/>
                </a:solidFill>
              </a:rPr>
              <a:t> value: </a:t>
            </a:r>
            <a:r>
              <a:rPr lang="en-US" sz="2200" dirty="0" smtClean="0"/>
              <a:t>the best achievable utility against a rational (optimal) adversary</a:t>
            </a:r>
          </a:p>
        </p:txBody>
      </p:sp>
      <p:sp>
        <p:nvSpPr>
          <p:cNvPr id="12292" name="AutoShape 4"/>
          <p:cNvSpPr>
            <a:spLocks noChangeArrowheads="1"/>
          </p:cNvSpPr>
          <p:nvPr/>
        </p:nvSpPr>
        <p:spPr bwMode="auto">
          <a:xfrm>
            <a:off x="8763000" y="2325687"/>
            <a:ext cx="381000" cy="304800"/>
          </a:xfrm>
          <a:prstGeom prst="triangle">
            <a:avLst>
              <a:gd name="adj" fmla="val 50000"/>
            </a:avLst>
          </a:prstGeom>
          <a:solidFill>
            <a:srgbClr val="CCECFF"/>
          </a:solidFill>
          <a:ln w="9525">
            <a:solidFill>
              <a:schemeClr val="tx1"/>
            </a:solidFill>
            <a:miter lim="800000"/>
            <a:headEnd/>
            <a:tailEnd/>
          </a:ln>
        </p:spPr>
        <p:txBody>
          <a:bodyPr wrap="none" anchor="ctr"/>
          <a:lstStyle/>
          <a:p>
            <a:endParaRPr lang="en-US">
              <a:latin typeface="Calibri" pitchFamily="34" charset="0"/>
            </a:endParaRPr>
          </a:p>
        </p:txBody>
      </p:sp>
      <p:sp>
        <p:nvSpPr>
          <p:cNvPr id="12293" name="AutoShape 5"/>
          <p:cNvSpPr>
            <a:spLocks noChangeArrowheads="1"/>
          </p:cNvSpPr>
          <p:nvPr/>
        </p:nvSpPr>
        <p:spPr bwMode="auto">
          <a:xfrm rot="10800000">
            <a:off x="8001000" y="3316287"/>
            <a:ext cx="381000" cy="304800"/>
          </a:xfrm>
          <a:prstGeom prst="triangle">
            <a:avLst>
              <a:gd name="adj" fmla="val 50000"/>
            </a:avLst>
          </a:prstGeom>
          <a:solidFill>
            <a:srgbClr val="FF9999"/>
          </a:solidFill>
          <a:ln w="9525">
            <a:solidFill>
              <a:schemeClr val="tx1"/>
            </a:solidFill>
            <a:miter lim="800000"/>
            <a:headEnd/>
            <a:tailEnd/>
          </a:ln>
        </p:spPr>
        <p:txBody>
          <a:bodyPr wrap="none" anchor="ctr"/>
          <a:lstStyle/>
          <a:p>
            <a:endParaRPr lang="en-US">
              <a:latin typeface="Calibri" pitchFamily="34" charset="0"/>
            </a:endParaRPr>
          </a:p>
        </p:txBody>
      </p:sp>
      <p:sp>
        <p:nvSpPr>
          <p:cNvPr id="12294" name="AutoShape 6"/>
          <p:cNvSpPr>
            <a:spLocks noChangeArrowheads="1"/>
          </p:cNvSpPr>
          <p:nvPr/>
        </p:nvSpPr>
        <p:spPr bwMode="auto">
          <a:xfrm rot="10800000">
            <a:off x="9525000" y="3316287"/>
            <a:ext cx="381000" cy="304800"/>
          </a:xfrm>
          <a:prstGeom prst="triangle">
            <a:avLst>
              <a:gd name="adj" fmla="val 50000"/>
            </a:avLst>
          </a:prstGeom>
          <a:solidFill>
            <a:srgbClr val="FF9999"/>
          </a:solidFill>
          <a:ln w="9525">
            <a:solidFill>
              <a:schemeClr val="tx1"/>
            </a:solidFill>
            <a:miter lim="800000"/>
            <a:headEnd/>
            <a:tailEnd/>
          </a:ln>
        </p:spPr>
        <p:txBody>
          <a:bodyPr wrap="none" anchor="ctr"/>
          <a:lstStyle/>
          <a:p>
            <a:endParaRPr lang="en-US">
              <a:latin typeface="Calibri" pitchFamily="34" charset="0"/>
            </a:endParaRPr>
          </a:p>
        </p:txBody>
      </p:sp>
      <p:sp>
        <p:nvSpPr>
          <p:cNvPr id="12295" name="Rectangle 7"/>
          <p:cNvSpPr>
            <a:spLocks noChangeArrowheads="1"/>
          </p:cNvSpPr>
          <p:nvPr/>
        </p:nvSpPr>
        <p:spPr bwMode="auto">
          <a:xfrm>
            <a:off x="7620000" y="4611687"/>
            <a:ext cx="381000" cy="304800"/>
          </a:xfrm>
          <a:prstGeom prst="rect">
            <a:avLst/>
          </a:prstGeom>
          <a:solidFill>
            <a:srgbClr val="BD92DE"/>
          </a:solidFill>
          <a:ln w="9525">
            <a:solidFill>
              <a:schemeClr val="tx1"/>
            </a:solidFill>
            <a:miter lim="800000"/>
            <a:headEnd/>
            <a:tailEnd/>
          </a:ln>
        </p:spPr>
        <p:txBody>
          <a:bodyPr wrap="none" anchor="ctr"/>
          <a:lstStyle/>
          <a:p>
            <a:pPr algn="ctr"/>
            <a:r>
              <a:rPr lang="en-US">
                <a:latin typeface="Calibri" pitchFamily="34" charset="0"/>
              </a:rPr>
              <a:t>8</a:t>
            </a:r>
          </a:p>
        </p:txBody>
      </p:sp>
      <p:sp>
        <p:nvSpPr>
          <p:cNvPr id="12296" name="Rectangle 8"/>
          <p:cNvSpPr>
            <a:spLocks noChangeArrowheads="1"/>
          </p:cNvSpPr>
          <p:nvPr/>
        </p:nvSpPr>
        <p:spPr bwMode="auto">
          <a:xfrm>
            <a:off x="8305800" y="4611687"/>
            <a:ext cx="381000" cy="304800"/>
          </a:xfrm>
          <a:prstGeom prst="rect">
            <a:avLst/>
          </a:prstGeom>
          <a:solidFill>
            <a:srgbClr val="BD92DE"/>
          </a:solidFill>
          <a:ln w="9525">
            <a:solidFill>
              <a:schemeClr val="tx1"/>
            </a:solidFill>
            <a:miter lim="800000"/>
            <a:headEnd/>
            <a:tailEnd/>
          </a:ln>
        </p:spPr>
        <p:txBody>
          <a:bodyPr wrap="none" anchor="ctr"/>
          <a:lstStyle/>
          <a:p>
            <a:pPr algn="ctr"/>
            <a:r>
              <a:rPr lang="en-US">
                <a:latin typeface="Calibri" pitchFamily="34" charset="0"/>
              </a:rPr>
              <a:t>2</a:t>
            </a:r>
          </a:p>
        </p:txBody>
      </p:sp>
      <p:sp>
        <p:nvSpPr>
          <p:cNvPr id="12297" name="Rectangle 9"/>
          <p:cNvSpPr>
            <a:spLocks noChangeArrowheads="1"/>
          </p:cNvSpPr>
          <p:nvPr/>
        </p:nvSpPr>
        <p:spPr bwMode="auto">
          <a:xfrm>
            <a:off x="9144000" y="4611687"/>
            <a:ext cx="381000" cy="304800"/>
          </a:xfrm>
          <a:prstGeom prst="rect">
            <a:avLst/>
          </a:prstGeom>
          <a:solidFill>
            <a:srgbClr val="BD92DE"/>
          </a:solidFill>
          <a:ln w="9525">
            <a:solidFill>
              <a:schemeClr val="tx1"/>
            </a:solidFill>
            <a:miter lim="800000"/>
            <a:headEnd/>
            <a:tailEnd/>
          </a:ln>
        </p:spPr>
        <p:txBody>
          <a:bodyPr wrap="none" anchor="ctr"/>
          <a:lstStyle/>
          <a:p>
            <a:pPr algn="ctr"/>
            <a:r>
              <a:rPr lang="en-US">
                <a:latin typeface="Calibri" pitchFamily="34" charset="0"/>
              </a:rPr>
              <a:t>5</a:t>
            </a:r>
          </a:p>
        </p:txBody>
      </p:sp>
      <p:sp>
        <p:nvSpPr>
          <p:cNvPr id="12298" name="Rectangle 10"/>
          <p:cNvSpPr>
            <a:spLocks noChangeArrowheads="1"/>
          </p:cNvSpPr>
          <p:nvPr/>
        </p:nvSpPr>
        <p:spPr bwMode="auto">
          <a:xfrm>
            <a:off x="9906000" y="4611687"/>
            <a:ext cx="381000" cy="304800"/>
          </a:xfrm>
          <a:prstGeom prst="rect">
            <a:avLst/>
          </a:prstGeom>
          <a:solidFill>
            <a:srgbClr val="BD92DE"/>
          </a:solidFill>
          <a:ln w="9525">
            <a:solidFill>
              <a:schemeClr val="tx1"/>
            </a:solidFill>
            <a:miter lim="800000"/>
            <a:headEnd/>
            <a:tailEnd/>
          </a:ln>
        </p:spPr>
        <p:txBody>
          <a:bodyPr wrap="none" anchor="ctr"/>
          <a:lstStyle/>
          <a:p>
            <a:pPr algn="ctr"/>
            <a:r>
              <a:rPr lang="en-US">
                <a:latin typeface="Calibri" pitchFamily="34" charset="0"/>
              </a:rPr>
              <a:t>6</a:t>
            </a:r>
          </a:p>
        </p:txBody>
      </p:sp>
      <p:cxnSp>
        <p:nvCxnSpPr>
          <p:cNvPr id="12299" name="AutoShape 11"/>
          <p:cNvCxnSpPr>
            <a:cxnSpLocks noChangeShapeType="1"/>
            <a:stCxn id="12292" idx="3"/>
            <a:endCxn id="12293" idx="3"/>
          </p:cNvCxnSpPr>
          <p:nvPr/>
        </p:nvCxnSpPr>
        <p:spPr bwMode="auto">
          <a:xfrm flipH="1">
            <a:off x="8191500" y="2630487"/>
            <a:ext cx="762000" cy="685800"/>
          </a:xfrm>
          <a:prstGeom prst="straightConnector1">
            <a:avLst/>
          </a:prstGeom>
          <a:noFill/>
          <a:ln w="9525">
            <a:solidFill>
              <a:schemeClr val="tx1"/>
            </a:solidFill>
            <a:round/>
            <a:headEnd/>
            <a:tailEnd type="triangle" w="med" len="med"/>
          </a:ln>
        </p:spPr>
      </p:cxnSp>
      <p:cxnSp>
        <p:nvCxnSpPr>
          <p:cNvPr id="12300" name="AutoShape 12"/>
          <p:cNvCxnSpPr>
            <a:cxnSpLocks noChangeShapeType="1"/>
            <a:stCxn id="12292" idx="3"/>
            <a:endCxn id="12294" idx="3"/>
          </p:cNvCxnSpPr>
          <p:nvPr/>
        </p:nvCxnSpPr>
        <p:spPr bwMode="auto">
          <a:xfrm>
            <a:off x="8953500" y="2630487"/>
            <a:ext cx="762000" cy="685800"/>
          </a:xfrm>
          <a:prstGeom prst="straightConnector1">
            <a:avLst/>
          </a:prstGeom>
          <a:noFill/>
          <a:ln w="9525">
            <a:solidFill>
              <a:schemeClr val="tx1"/>
            </a:solidFill>
            <a:round/>
            <a:headEnd/>
            <a:tailEnd type="triangle" w="med" len="med"/>
          </a:ln>
        </p:spPr>
      </p:cxnSp>
      <p:cxnSp>
        <p:nvCxnSpPr>
          <p:cNvPr id="12301" name="AutoShape 13"/>
          <p:cNvCxnSpPr>
            <a:cxnSpLocks noChangeShapeType="1"/>
            <a:stCxn id="12293" idx="0"/>
            <a:endCxn id="12295" idx="0"/>
          </p:cNvCxnSpPr>
          <p:nvPr/>
        </p:nvCxnSpPr>
        <p:spPr bwMode="auto">
          <a:xfrm flipH="1">
            <a:off x="7810500" y="3621087"/>
            <a:ext cx="381000" cy="990600"/>
          </a:xfrm>
          <a:prstGeom prst="straightConnector1">
            <a:avLst/>
          </a:prstGeom>
          <a:noFill/>
          <a:ln w="9525">
            <a:solidFill>
              <a:schemeClr val="tx1"/>
            </a:solidFill>
            <a:round/>
            <a:headEnd/>
            <a:tailEnd type="triangle" w="med" len="med"/>
          </a:ln>
        </p:spPr>
      </p:cxnSp>
      <p:cxnSp>
        <p:nvCxnSpPr>
          <p:cNvPr id="12302" name="AutoShape 14"/>
          <p:cNvCxnSpPr>
            <a:cxnSpLocks noChangeShapeType="1"/>
            <a:stCxn id="12293" idx="0"/>
            <a:endCxn id="12296" idx="0"/>
          </p:cNvCxnSpPr>
          <p:nvPr/>
        </p:nvCxnSpPr>
        <p:spPr bwMode="auto">
          <a:xfrm>
            <a:off x="8191500" y="3621087"/>
            <a:ext cx="304800" cy="990600"/>
          </a:xfrm>
          <a:prstGeom prst="straightConnector1">
            <a:avLst/>
          </a:prstGeom>
          <a:noFill/>
          <a:ln w="9525">
            <a:solidFill>
              <a:schemeClr val="tx1"/>
            </a:solidFill>
            <a:round/>
            <a:headEnd/>
            <a:tailEnd type="triangle" w="med" len="med"/>
          </a:ln>
        </p:spPr>
      </p:cxnSp>
      <p:cxnSp>
        <p:nvCxnSpPr>
          <p:cNvPr id="12303" name="AutoShape 15"/>
          <p:cNvCxnSpPr>
            <a:cxnSpLocks noChangeShapeType="1"/>
            <a:stCxn id="12294" idx="0"/>
            <a:endCxn id="12297" idx="0"/>
          </p:cNvCxnSpPr>
          <p:nvPr/>
        </p:nvCxnSpPr>
        <p:spPr bwMode="auto">
          <a:xfrm flipH="1">
            <a:off x="9334500" y="3621087"/>
            <a:ext cx="381000" cy="990600"/>
          </a:xfrm>
          <a:prstGeom prst="straightConnector1">
            <a:avLst/>
          </a:prstGeom>
          <a:noFill/>
          <a:ln w="9525">
            <a:solidFill>
              <a:schemeClr val="tx1"/>
            </a:solidFill>
            <a:round/>
            <a:headEnd/>
            <a:tailEnd type="triangle" w="med" len="med"/>
          </a:ln>
        </p:spPr>
      </p:cxnSp>
      <p:cxnSp>
        <p:nvCxnSpPr>
          <p:cNvPr id="12304" name="AutoShape 16"/>
          <p:cNvCxnSpPr>
            <a:cxnSpLocks noChangeShapeType="1"/>
            <a:stCxn id="12294" idx="0"/>
            <a:endCxn id="12298" idx="0"/>
          </p:cNvCxnSpPr>
          <p:nvPr/>
        </p:nvCxnSpPr>
        <p:spPr bwMode="auto">
          <a:xfrm>
            <a:off x="9715500" y="3621087"/>
            <a:ext cx="381000" cy="990600"/>
          </a:xfrm>
          <a:prstGeom prst="straightConnector1">
            <a:avLst/>
          </a:prstGeom>
          <a:noFill/>
          <a:ln w="9525">
            <a:solidFill>
              <a:schemeClr val="tx1"/>
            </a:solidFill>
            <a:round/>
            <a:headEnd/>
            <a:tailEnd type="triangle" w="med" len="med"/>
          </a:ln>
        </p:spPr>
      </p:cxnSp>
      <p:sp>
        <p:nvSpPr>
          <p:cNvPr id="12305" name="Text Box 17"/>
          <p:cNvSpPr txBox="1">
            <a:spLocks noChangeArrowheads="1"/>
          </p:cNvSpPr>
          <p:nvPr/>
        </p:nvSpPr>
        <p:spPr bwMode="auto">
          <a:xfrm>
            <a:off x="9166225" y="2325687"/>
            <a:ext cx="663575" cy="366713"/>
          </a:xfrm>
          <a:prstGeom prst="rect">
            <a:avLst/>
          </a:prstGeom>
          <a:noFill/>
          <a:ln w="12700">
            <a:noFill/>
            <a:miter lim="800000"/>
            <a:headEnd/>
            <a:tailEnd/>
          </a:ln>
        </p:spPr>
        <p:txBody>
          <a:bodyPr anchor="ctr">
            <a:spAutoFit/>
          </a:bodyPr>
          <a:lstStyle/>
          <a:p>
            <a:pPr algn="ctr">
              <a:spcBef>
                <a:spcPct val="50000"/>
              </a:spcBef>
            </a:pPr>
            <a:r>
              <a:rPr lang="en-US" b="1">
                <a:latin typeface="Calibri" pitchFamily="34" charset="0"/>
              </a:rPr>
              <a:t>max</a:t>
            </a:r>
          </a:p>
        </p:txBody>
      </p:sp>
      <p:sp>
        <p:nvSpPr>
          <p:cNvPr id="12306" name="Text Box 18"/>
          <p:cNvSpPr txBox="1">
            <a:spLocks noChangeArrowheads="1"/>
          </p:cNvSpPr>
          <p:nvPr/>
        </p:nvSpPr>
        <p:spPr bwMode="auto">
          <a:xfrm>
            <a:off x="9982200" y="3240087"/>
            <a:ext cx="663575" cy="366713"/>
          </a:xfrm>
          <a:prstGeom prst="rect">
            <a:avLst/>
          </a:prstGeom>
          <a:noFill/>
          <a:ln w="12700">
            <a:noFill/>
            <a:miter lim="800000"/>
            <a:headEnd/>
            <a:tailEnd/>
          </a:ln>
        </p:spPr>
        <p:txBody>
          <a:bodyPr anchor="ctr">
            <a:spAutoFit/>
          </a:bodyPr>
          <a:lstStyle/>
          <a:p>
            <a:pPr algn="ctr">
              <a:spcBef>
                <a:spcPct val="50000"/>
              </a:spcBef>
            </a:pPr>
            <a:r>
              <a:rPr lang="en-US" b="1">
                <a:latin typeface="Calibri" pitchFamily="34" charset="0"/>
              </a:rPr>
              <a:t>min</a:t>
            </a:r>
          </a:p>
        </p:txBody>
      </p:sp>
      <p:grpSp>
        <p:nvGrpSpPr>
          <p:cNvPr id="2" name="Group 25"/>
          <p:cNvGrpSpPr>
            <a:grpSpLocks/>
          </p:cNvGrpSpPr>
          <p:nvPr/>
        </p:nvGrpSpPr>
        <p:grpSpPr bwMode="auto">
          <a:xfrm>
            <a:off x="8040688" y="3255962"/>
            <a:ext cx="1846262" cy="381000"/>
            <a:chOff x="6059424" y="3215640"/>
            <a:chExt cx="1846050" cy="381000"/>
          </a:xfrm>
        </p:grpSpPr>
        <p:sp>
          <p:nvSpPr>
            <p:cNvPr id="12316" name="TextBox 19"/>
            <p:cNvSpPr txBox="1">
              <a:spLocks noChangeArrowheads="1"/>
            </p:cNvSpPr>
            <p:nvPr/>
          </p:nvSpPr>
          <p:spPr bwMode="auto">
            <a:xfrm>
              <a:off x="6059424" y="3227308"/>
              <a:ext cx="312906" cy="369332"/>
            </a:xfrm>
            <a:prstGeom prst="rect">
              <a:avLst/>
            </a:prstGeom>
            <a:noFill/>
            <a:ln w="9525">
              <a:noFill/>
              <a:miter lim="800000"/>
              <a:headEnd/>
              <a:tailEnd/>
            </a:ln>
          </p:spPr>
          <p:txBody>
            <a:bodyPr wrap="none">
              <a:spAutoFit/>
            </a:bodyPr>
            <a:lstStyle/>
            <a:p>
              <a:r>
                <a:rPr lang="en-US" dirty="0">
                  <a:latin typeface="Calibri" pitchFamily="34" charset="0"/>
                </a:rPr>
                <a:t>2</a:t>
              </a:r>
            </a:p>
          </p:txBody>
        </p:sp>
        <p:sp>
          <p:nvSpPr>
            <p:cNvPr id="12317" name="TextBox 20"/>
            <p:cNvSpPr txBox="1">
              <a:spLocks noChangeArrowheads="1"/>
            </p:cNvSpPr>
            <p:nvPr/>
          </p:nvSpPr>
          <p:spPr bwMode="auto">
            <a:xfrm>
              <a:off x="7592568" y="3215640"/>
              <a:ext cx="312906" cy="369332"/>
            </a:xfrm>
            <a:prstGeom prst="rect">
              <a:avLst/>
            </a:prstGeom>
            <a:noFill/>
            <a:ln w="9525">
              <a:noFill/>
              <a:miter lim="800000"/>
              <a:headEnd/>
              <a:tailEnd/>
            </a:ln>
          </p:spPr>
          <p:txBody>
            <a:bodyPr wrap="none">
              <a:spAutoFit/>
            </a:bodyPr>
            <a:lstStyle/>
            <a:p>
              <a:r>
                <a:rPr lang="en-US" dirty="0">
                  <a:latin typeface="Calibri" pitchFamily="34" charset="0"/>
                </a:rPr>
                <a:t>5</a:t>
              </a:r>
            </a:p>
          </p:txBody>
        </p:sp>
      </p:grpSp>
      <p:sp>
        <p:nvSpPr>
          <p:cNvPr id="22" name="TextBox 21"/>
          <p:cNvSpPr txBox="1">
            <a:spLocks noChangeArrowheads="1"/>
          </p:cNvSpPr>
          <p:nvPr/>
        </p:nvSpPr>
        <p:spPr bwMode="auto">
          <a:xfrm>
            <a:off x="8799513" y="2349500"/>
            <a:ext cx="312737" cy="369887"/>
          </a:xfrm>
          <a:prstGeom prst="rect">
            <a:avLst/>
          </a:prstGeom>
          <a:noFill/>
          <a:ln w="9525">
            <a:noFill/>
            <a:miter lim="800000"/>
            <a:headEnd/>
            <a:tailEnd/>
          </a:ln>
        </p:spPr>
        <p:txBody>
          <a:bodyPr wrap="none">
            <a:spAutoFit/>
          </a:bodyPr>
          <a:lstStyle/>
          <a:p>
            <a:r>
              <a:rPr lang="en-US">
                <a:latin typeface="Calibri" pitchFamily="34" charset="0"/>
              </a:rPr>
              <a:t>5</a:t>
            </a:r>
          </a:p>
        </p:txBody>
      </p:sp>
      <p:grpSp>
        <p:nvGrpSpPr>
          <p:cNvPr id="3" name="Group 26"/>
          <p:cNvGrpSpPr>
            <a:grpSpLocks/>
          </p:cNvGrpSpPr>
          <p:nvPr/>
        </p:nvGrpSpPr>
        <p:grpSpPr bwMode="auto">
          <a:xfrm>
            <a:off x="7467600" y="4383086"/>
            <a:ext cx="3048000" cy="1484313"/>
            <a:chOff x="5486400" y="4343400"/>
            <a:chExt cx="3048000" cy="1484543"/>
          </a:xfrm>
        </p:grpSpPr>
        <p:sp>
          <p:nvSpPr>
            <p:cNvPr id="23" name="Rounded Rectangle 22"/>
            <p:cNvSpPr/>
            <p:nvPr/>
          </p:nvSpPr>
          <p:spPr>
            <a:xfrm>
              <a:off x="5486400" y="4343400"/>
              <a:ext cx="3048000" cy="76211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atin typeface="Calibri" pitchFamily="34" charset="0"/>
              </a:endParaRPr>
            </a:p>
          </p:txBody>
        </p:sp>
        <p:sp>
          <p:nvSpPr>
            <p:cNvPr id="12315" name="Text Box 17"/>
            <p:cNvSpPr txBox="1">
              <a:spLocks noChangeArrowheads="1"/>
            </p:cNvSpPr>
            <p:nvPr/>
          </p:nvSpPr>
          <p:spPr bwMode="auto">
            <a:xfrm>
              <a:off x="5486400" y="5181612"/>
              <a:ext cx="3048000" cy="646331"/>
            </a:xfrm>
            <a:prstGeom prst="rect">
              <a:avLst/>
            </a:prstGeom>
            <a:noFill/>
            <a:ln w="12700">
              <a:noFill/>
              <a:miter lim="800000"/>
              <a:headEnd/>
              <a:tailEnd/>
            </a:ln>
          </p:spPr>
          <p:txBody>
            <a:bodyPr wrap="square" anchor="ctr">
              <a:spAutoFit/>
            </a:bodyPr>
            <a:lstStyle/>
            <a:p>
              <a:pPr algn="ctr">
                <a:spcBef>
                  <a:spcPct val="50000"/>
                </a:spcBef>
              </a:pPr>
              <a:r>
                <a:rPr lang="en-US" b="1" dirty="0">
                  <a:latin typeface="Calibri" pitchFamily="34" charset="0"/>
                </a:rPr>
                <a:t>Terminal values:</a:t>
              </a:r>
              <a:br>
                <a:rPr lang="en-US" b="1" dirty="0">
                  <a:latin typeface="Calibri" pitchFamily="34" charset="0"/>
                </a:rPr>
              </a:br>
              <a:r>
                <a:rPr lang="en-US" b="1" dirty="0">
                  <a:latin typeface="Calibri" pitchFamily="34" charset="0"/>
                </a:rPr>
                <a:t>part of the game </a:t>
              </a:r>
            </a:p>
          </p:txBody>
        </p:sp>
      </p:grpSp>
      <p:grpSp>
        <p:nvGrpSpPr>
          <p:cNvPr id="4" name="Group 27"/>
          <p:cNvGrpSpPr>
            <a:grpSpLocks/>
          </p:cNvGrpSpPr>
          <p:nvPr/>
        </p:nvGrpSpPr>
        <p:grpSpPr bwMode="auto">
          <a:xfrm>
            <a:off x="7467600" y="1447800"/>
            <a:ext cx="3124200" cy="2362200"/>
            <a:chOff x="5334000" y="2855913"/>
            <a:chExt cx="3124200" cy="2362200"/>
          </a:xfrm>
        </p:grpSpPr>
        <p:sp>
          <p:nvSpPr>
            <p:cNvPr id="29" name="Rounded Rectangle 28"/>
            <p:cNvSpPr/>
            <p:nvPr/>
          </p:nvSpPr>
          <p:spPr>
            <a:xfrm>
              <a:off x="5334000" y="3541713"/>
              <a:ext cx="3124200" cy="1676400"/>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latin typeface="Calibri" pitchFamily="34" charset="0"/>
              </a:endParaRPr>
            </a:p>
          </p:txBody>
        </p:sp>
        <p:sp>
          <p:nvSpPr>
            <p:cNvPr id="12313" name="Text Box 17"/>
            <p:cNvSpPr txBox="1">
              <a:spLocks noChangeArrowheads="1"/>
            </p:cNvSpPr>
            <p:nvPr/>
          </p:nvSpPr>
          <p:spPr bwMode="auto">
            <a:xfrm>
              <a:off x="5334000" y="2855913"/>
              <a:ext cx="3124200" cy="646331"/>
            </a:xfrm>
            <a:prstGeom prst="rect">
              <a:avLst/>
            </a:prstGeom>
            <a:noFill/>
            <a:ln w="12700">
              <a:noFill/>
              <a:miter lim="800000"/>
              <a:headEnd/>
              <a:tailEnd/>
            </a:ln>
          </p:spPr>
          <p:txBody>
            <a:bodyPr anchor="ctr">
              <a:spAutoFit/>
            </a:bodyPr>
            <a:lstStyle/>
            <a:p>
              <a:pPr algn="ctr">
                <a:spcBef>
                  <a:spcPct val="50000"/>
                </a:spcBef>
              </a:pPr>
              <a:r>
                <a:rPr lang="en-US" b="1" dirty="0" err="1">
                  <a:latin typeface="Calibri" pitchFamily="34" charset="0"/>
                </a:rPr>
                <a:t>Minimax</a:t>
              </a:r>
              <a:r>
                <a:rPr lang="en-US" b="1" dirty="0">
                  <a:latin typeface="Calibri" pitchFamily="34" charset="0"/>
                </a:rPr>
                <a:t> values:</a:t>
              </a:r>
              <a:br>
                <a:rPr lang="en-US" b="1" dirty="0">
                  <a:latin typeface="Calibri" pitchFamily="34" charset="0"/>
                </a:rPr>
              </a:br>
              <a:r>
                <a:rPr lang="en-US" b="1" dirty="0">
                  <a:latin typeface="Calibri" pitchFamily="34" charset="0"/>
                </a:rPr>
                <a:t>computed recursively</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71450" y="1981200"/>
            <a:ext cx="5257800" cy="2133600"/>
          </a:xfrm>
          <a:prstGeom prst="roundRect">
            <a:avLst/>
          </a:prstGeom>
          <a:solidFill>
            <a:srgbClr val="0066CC">
              <a:alpha val="16000"/>
            </a:srgb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6724649" y="1981200"/>
            <a:ext cx="5248276" cy="2133600"/>
          </a:xfrm>
          <a:prstGeom prst="roundRect">
            <a:avLst/>
          </a:prstGeom>
          <a:solidFill>
            <a:srgbClr val="C00000">
              <a:alpha val="16000"/>
            </a:srgb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Title 1"/>
          <p:cNvSpPr>
            <a:spLocks noGrp="1"/>
          </p:cNvSpPr>
          <p:nvPr>
            <p:ph type="title"/>
          </p:nvPr>
        </p:nvSpPr>
        <p:spPr/>
        <p:txBody>
          <a:bodyPr/>
          <a:lstStyle/>
          <a:p>
            <a:r>
              <a:rPr lang="en-US" dirty="0" err="1" smtClean="0"/>
              <a:t>Minimax</a:t>
            </a:r>
            <a:r>
              <a:rPr lang="en-US" dirty="0" smtClean="0"/>
              <a:t> Implementation</a:t>
            </a:r>
          </a:p>
        </p:txBody>
      </p:sp>
      <p:sp>
        <p:nvSpPr>
          <p:cNvPr id="7" name="Content Placeholder 2"/>
          <p:cNvSpPr txBox="1">
            <a:spLocks/>
          </p:cNvSpPr>
          <p:nvPr/>
        </p:nvSpPr>
        <p:spPr bwMode="auto">
          <a:xfrm>
            <a:off x="6800850" y="2133600"/>
            <a:ext cx="5562600" cy="2286000"/>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r>
              <a:rPr kumimoji="0" lang="en-US" sz="2400" b="0" i="0" u="none" strike="noStrike" kern="0" cap="none" spc="0" normalizeH="0" baseline="0" noProof="0" dirty="0" smtClean="0">
                <a:ln>
                  <a:noFill/>
                </a:ln>
                <a:solidFill>
                  <a:srgbClr val="C00000"/>
                </a:solidFill>
                <a:effectLst/>
                <a:uLnTx/>
                <a:uFillTx/>
                <a:latin typeface="Calibri" pitchFamily="34" charset="0"/>
                <a:ea typeface="+mn-ea"/>
                <a:cs typeface="+mn-cs"/>
              </a:rPr>
              <a:t>def min-value(state):</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initialize v = </a:t>
            </a:r>
            <a:r>
              <a:rPr lang="en-US" sz="2400" kern="0" dirty="0" smtClean="0">
                <a:latin typeface="Times New Roman" pitchFamily="18" charset="0"/>
                <a:cs typeface="Times New Roman" pitchFamily="18" charset="0"/>
              </a:rPr>
              <a:t>+</a:t>
            </a:r>
            <a:r>
              <a:rPr kumimoji="0" lang="en-US" sz="24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for each successor of state:</a:t>
            </a:r>
          </a:p>
          <a:p>
            <a:pPr marL="1142942" marR="0" lvl="2" indent="-228589" algn="l" defTabSz="914400" rtl="0" eaLnBrk="1" fontAlgn="base" latinLnBrk="0" hangingPunct="1">
              <a:lnSpc>
                <a:spcPct val="80000"/>
              </a:lnSpc>
              <a:spcBef>
                <a:spcPct val="20000"/>
              </a:spcBef>
              <a:spcAft>
                <a:spcPct val="0"/>
              </a:spcAft>
              <a:buClr>
                <a:schemeClr val="accent2"/>
              </a:buClr>
              <a:buSzTx/>
              <a:buFont typeface="Wingdings" pitchFamily="2" charset="2"/>
              <a:buNone/>
              <a:tabLst/>
              <a:defRPr/>
            </a:pPr>
            <a:r>
              <a:rPr lang="en-US" sz="2400" kern="0" noProof="0" dirty="0" smtClean="0">
                <a:latin typeface="Calibri" pitchFamily="34" charset="0"/>
              </a:rPr>
              <a:t>v = min(v, </a:t>
            </a:r>
            <a:r>
              <a:rPr kumimoji="0" lang="en-US" sz="2400" b="0" i="0" u="none" strike="noStrike" kern="0" cap="none" spc="0" normalizeH="0" baseline="0" noProof="0" dirty="0" smtClean="0">
                <a:ln>
                  <a:noFill/>
                </a:ln>
                <a:solidFill>
                  <a:srgbClr val="0070C0"/>
                </a:solidFill>
                <a:effectLst/>
                <a:uLnTx/>
                <a:uFillTx/>
                <a:latin typeface="Calibri" pitchFamily="34" charset="0"/>
              </a:rPr>
              <a:t>max-value(successor)</a:t>
            </a:r>
            <a:r>
              <a:rPr kumimoji="0" lang="en-US" sz="2400" b="0" i="0" u="none" strike="noStrike" kern="0" cap="none" spc="0" normalizeH="0" baseline="0" noProof="0" dirty="0" smtClean="0">
                <a:ln>
                  <a:noFill/>
                </a:ln>
                <a:effectLst/>
                <a:uLnTx/>
                <a:uFillTx/>
                <a:latin typeface="Calibri" pitchFamily="34" charset="0"/>
              </a:rPr>
              <a:t>)</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return v</a:t>
            </a:r>
          </a:p>
        </p:txBody>
      </p:sp>
      <p:sp>
        <p:nvSpPr>
          <p:cNvPr id="8" name="Content Placeholder 2"/>
          <p:cNvSpPr txBox="1">
            <a:spLocks/>
          </p:cNvSpPr>
          <p:nvPr/>
        </p:nvSpPr>
        <p:spPr bwMode="auto">
          <a:xfrm>
            <a:off x="247650" y="1828800"/>
            <a:ext cx="5410200" cy="2209800"/>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endParaRPr kumimoji="0" lang="en-US" sz="1100" b="0" i="0" u="none" strike="noStrike" kern="0" cap="none" spc="0" normalizeH="0" baseline="0" noProof="0" dirty="0" smtClean="0">
              <a:ln>
                <a:noFill/>
              </a:ln>
              <a:solidFill>
                <a:srgbClr val="00B0F0"/>
              </a:solidFill>
              <a:effectLst/>
              <a:uLnTx/>
              <a:uFillTx/>
              <a:latin typeface="Calibri" pitchFamily="34" charset="0"/>
              <a:ea typeface="+mn-ea"/>
              <a:cs typeface="+mn-cs"/>
            </a:endParaRPr>
          </a:p>
          <a:p>
            <a:pPr marL="342882" marR="0" lvl="0" indent="-342882" algn="l" defTabSz="914400" rtl="0" eaLnBrk="1" fontAlgn="base" latinLnBrk="0" hangingPunct="1">
              <a:lnSpc>
                <a:spcPct val="80000"/>
              </a:lnSpc>
              <a:spcBef>
                <a:spcPts val="1200"/>
              </a:spcBef>
              <a:spcAft>
                <a:spcPct val="0"/>
              </a:spcAft>
              <a:buClr>
                <a:schemeClr val="accent2"/>
              </a:buClr>
              <a:buSzTx/>
              <a:buFont typeface="Wingdings" pitchFamily="2" charset="2"/>
              <a:buNone/>
              <a:tabLst/>
              <a:defRPr/>
            </a:pPr>
            <a:r>
              <a:rPr kumimoji="0" lang="en-US" sz="2400" b="0" i="0" u="none" strike="noStrike" kern="0" cap="none" spc="0" normalizeH="0" baseline="0" noProof="0" dirty="0" smtClean="0">
                <a:ln>
                  <a:noFill/>
                </a:ln>
                <a:solidFill>
                  <a:srgbClr val="0070C0"/>
                </a:solidFill>
                <a:effectLst/>
                <a:uLnTx/>
                <a:uFillTx/>
                <a:latin typeface="Calibri" pitchFamily="34" charset="0"/>
                <a:ea typeface="+mn-ea"/>
                <a:cs typeface="+mn-cs"/>
              </a:rPr>
              <a:t>def max-value(state):</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initialize v = </a:t>
            </a:r>
            <a:r>
              <a:rPr kumimoji="0" lang="en-US" sz="24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for each successor of state:</a:t>
            </a:r>
          </a:p>
          <a:p>
            <a:pPr marL="1142942" marR="0" lvl="2" indent="-228589" algn="l" defTabSz="914400" rtl="0" eaLnBrk="1" fontAlgn="base" latinLnBrk="0" hangingPunct="1">
              <a:lnSpc>
                <a:spcPct val="80000"/>
              </a:lnSpc>
              <a:spcBef>
                <a:spcPct val="20000"/>
              </a:spcBef>
              <a:spcAft>
                <a:spcPct val="0"/>
              </a:spcAft>
              <a:buClr>
                <a:schemeClr val="accent2"/>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v = max(v, </a:t>
            </a:r>
            <a:r>
              <a:rPr kumimoji="0" lang="en-US" sz="2400" b="0" i="0" u="none" strike="noStrike" kern="0" cap="none" spc="0" normalizeH="0" baseline="0" noProof="0" dirty="0" smtClean="0">
                <a:ln>
                  <a:noFill/>
                </a:ln>
                <a:solidFill>
                  <a:srgbClr val="C00000"/>
                </a:solidFill>
                <a:effectLst/>
                <a:uLnTx/>
                <a:uFillTx/>
                <a:latin typeface="Calibri" pitchFamily="34" charset="0"/>
              </a:rPr>
              <a:t>min-value(successor)</a:t>
            </a:r>
            <a:r>
              <a:rPr kumimoji="0" lang="en-US" sz="2400" b="0" i="0" u="none" strike="noStrike" kern="0" cap="none" spc="0" normalizeH="0" baseline="0" noProof="0" dirty="0" smtClean="0">
                <a:ln>
                  <a:noFill/>
                </a:ln>
                <a:effectLst/>
                <a:uLnTx/>
                <a:uFillTx/>
                <a:latin typeface="Calibri" pitchFamily="34" charset="0"/>
              </a:rPr>
              <a:t>)</a:t>
            </a:r>
          </a:p>
          <a:p>
            <a:pPr marL="742913" marR="0" lvl="1" indent="-285737" algn="l" defTabSz="914400" rtl="0" eaLnBrk="1" fontAlgn="base" latinLnBrk="0" hangingPunct="1">
              <a:lnSpc>
                <a:spcPct val="80000"/>
              </a:lnSpc>
              <a:spcBef>
                <a:spcPct val="20000"/>
              </a:spcBef>
              <a:spcAft>
                <a:spcPct val="0"/>
              </a:spcAft>
              <a:buClr>
                <a:schemeClr val="tx1"/>
              </a:buClr>
              <a:buSzTx/>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return v</a:t>
            </a:r>
          </a:p>
        </p:txBody>
      </p:sp>
      <p:sp>
        <p:nvSpPr>
          <p:cNvPr id="14" name="Left-Right Arrow 13"/>
          <p:cNvSpPr/>
          <p:nvPr/>
        </p:nvSpPr>
        <p:spPr>
          <a:xfrm>
            <a:off x="5581650" y="2743200"/>
            <a:ext cx="990600" cy="685800"/>
          </a:xfrm>
          <a:prstGeom prst="leftRightArrow">
            <a:avLst/>
          </a:prstGeom>
          <a:solidFill>
            <a:srgbClr val="BD92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TP_tmp.png"/>
          <p:cNvPicPr>
            <a:picLocks noChangeAspect="1"/>
          </p:cNvPicPr>
          <p:nvPr>
            <p:custDataLst>
              <p:tags r:id="rId1"/>
            </p:custDataLst>
          </p:nvPr>
        </p:nvPicPr>
        <p:blipFill>
          <a:blip r:embed="rId5" cstate="print"/>
          <a:stretch>
            <a:fillRect/>
          </a:stretch>
        </p:blipFill>
        <p:spPr bwMode="auto">
          <a:xfrm>
            <a:off x="1085850" y="4343400"/>
            <a:ext cx="3407872" cy="533312"/>
          </a:xfrm>
          <a:prstGeom prst="rect">
            <a:avLst/>
          </a:prstGeom>
          <a:noFill/>
          <a:ln/>
          <a:effectLst/>
        </p:spPr>
      </p:pic>
      <p:pic>
        <p:nvPicPr>
          <p:cNvPr id="20" name="Picture 19" descr="TP_tmp.png"/>
          <p:cNvPicPr>
            <a:picLocks noChangeAspect="1"/>
          </p:cNvPicPr>
          <p:nvPr>
            <p:custDataLst>
              <p:tags r:id="rId2"/>
            </p:custDataLst>
          </p:nvPr>
        </p:nvPicPr>
        <p:blipFill>
          <a:blip r:embed="rId6" cstate="print"/>
          <a:stretch>
            <a:fillRect/>
          </a:stretch>
        </p:blipFill>
        <p:spPr bwMode="auto">
          <a:xfrm>
            <a:off x="7639050" y="4343400"/>
            <a:ext cx="3406613" cy="533115"/>
          </a:xfrm>
          <a:prstGeom prst="rect">
            <a:avLst/>
          </a:prstGeom>
          <a:noFill/>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7" grpId="0"/>
      <p:bldP spid="1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DEFAULTFONTSIZE" val="10"/>
  <p:tag name="DEFAULTWIDTH" val="385"/>
  <p:tag name="DEFAULTHEIGHT" val="283"/>
</p:tagLst>
</file>

<file path=ppt/tags/tag2.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10;V(s) = \max_{s' \in \mathrm{successors}(s)} V(s')&#10;\]&#10;\end{document}&#10;"/>
  <p:tag name="FILENAME" val="TP_tmp"/>
  <p:tag name="FORMAT" val="png16m"/>
  <p:tag name="RES" val="1200"/>
  <p:tag name="BLEND" val="0"/>
  <p:tag name="TRANSPARENT" val="0"/>
  <p:tag name="TBUG" val="0"/>
  <p:tag name="ALLOWFS" val="0"/>
  <p:tag name="ORIGWIDTH" val="115"/>
  <p:tag name="PICTUREFILESIZE" val="9848"/>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10;V(s') = \min_{s \in \mathrm{successors}(s')} V(s)&#10;\]&#10;\end{document}&#10;"/>
  <p:tag name="FILENAME" val="TP_tmp"/>
  <p:tag name="FORMAT" val="png16m"/>
  <p:tag name="RES" val="1200"/>
  <p:tag name="BLEND" val="0"/>
  <p:tag name="TRANSPARENT" val="0"/>
  <p:tag name="TBUG" val="0"/>
  <p:tag name="ALLOWFS" val="0"/>
  <p:tag name="ORIGWIDTH" val="115"/>
  <p:tag name="PICTUREFILESIZE" val="9213"/>
</p:tagLst>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32744</TotalTime>
  <Words>565</Words>
  <Application>Microsoft Office PowerPoint</Application>
  <PresentationFormat>Geniş ekran</PresentationFormat>
  <Paragraphs>117</Paragraphs>
  <Slides>12</Slides>
  <Notes>6</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12</vt:i4>
      </vt:variant>
    </vt:vector>
  </HeadingPairs>
  <TitlesOfParts>
    <vt:vector size="22" baseType="lpstr">
      <vt:lpstr>ＭＳ Ｐゴシック</vt:lpstr>
      <vt:lpstr>Arial</vt:lpstr>
      <vt:lpstr>Calibri</vt:lpstr>
      <vt:lpstr>Symbol</vt:lpstr>
      <vt:lpstr>Tahoma</vt:lpstr>
      <vt:lpstr>Times New Roman</vt:lpstr>
      <vt:lpstr>Trebuchet MS</vt:lpstr>
      <vt:lpstr>Wingdings</vt:lpstr>
      <vt:lpstr>Wingdings 3</vt:lpstr>
      <vt:lpstr>Yüzeyler</vt:lpstr>
      <vt:lpstr>Yapay Zeka  802600715151  </vt:lpstr>
      <vt:lpstr>Lecturer</vt:lpstr>
      <vt:lpstr>Game Playing State-of-the-Art</vt:lpstr>
      <vt:lpstr>Zero-Sum Games</vt:lpstr>
      <vt:lpstr>Adversarial Search</vt:lpstr>
      <vt:lpstr>Single-Agent Trees</vt:lpstr>
      <vt:lpstr>Tic-Tac-Toe Game Tree</vt:lpstr>
      <vt:lpstr>Adversarial Search (Minimax)</vt:lpstr>
      <vt:lpstr>Minimax Implementation</vt:lpstr>
      <vt:lpstr>Minimax Implementation (Dispatch)</vt:lpstr>
      <vt:lpstr>Minimax Example</vt:lpstr>
      <vt:lpstr>Minimax Efficiency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294-5: Statistical Natural Language Processing</dc:title>
  <dc:creator>Preferred Customer</dc:creator>
  <cp:lastModifiedBy>pc</cp:lastModifiedBy>
  <cp:revision>2103</cp:revision>
  <cp:lastPrinted>2014-02-06T19:31:47Z</cp:lastPrinted>
  <dcterms:created xsi:type="dcterms:W3CDTF">2004-08-27T04:16:05Z</dcterms:created>
  <dcterms:modified xsi:type="dcterms:W3CDTF">2019-11-28T17:25:32Z</dcterms:modified>
</cp:coreProperties>
</file>