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CAE3224-27D8-4569-9F48-4381067E8DE4}"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1426386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E3224-27D8-4569-9F48-4381067E8DE4}"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2217356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E3224-27D8-4569-9F48-4381067E8DE4}"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4267448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E3224-27D8-4569-9F48-4381067E8DE4}"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1603448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CAE3224-27D8-4569-9F48-4381067E8DE4}"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3643794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CAE3224-27D8-4569-9F48-4381067E8DE4}"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2528398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CAE3224-27D8-4569-9F48-4381067E8DE4}" type="datetimeFigureOut">
              <a:rPr lang="tr-TR" smtClean="0"/>
              <a:t>4 Kas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476089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CAE3224-27D8-4569-9F48-4381067E8DE4}" type="datetimeFigureOut">
              <a:rPr lang="tr-TR" smtClean="0"/>
              <a:t>4 Kas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372468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AE3224-27D8-4569-9F48-4381067E8DE4}" type="datetimeFigureOut">
              <a:rPr lang="tr-TR" smtClean="0"/>
              <a:t>4 Kas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2415537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AE3224-27D8-4569-9F48-4381067E8DE4}"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164967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AE3224-27D8-4569-9F48-4381067E8DE4}"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682125-75D8-4BF2-BC8F-43CB701F3A40}" type="slidenum">
              <a:rPr lang="tr-TR" smtClean="0"/>
              <a:t>‹#›</a:t>
            </a:fld>
            <a:endParaRPr lang="tr-TR"/>
          </a:p>
        </p:txBody>
      </p:sp>
    </p:spTree>
    <p:extLst>
      <p:ext uri="{BB962C8B-B14F-4D97-AF65-F5344CB8AC3E}">
        <p14:creationId xmlns:p14="http://schemas.microsoft.com/office/powerpoint/2010/main" val="103772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E3224-27D8-4569-9F48-4381067E8DE4}" type="datetimeFigureOut">
              <a:rPr lang="tr-TR" smtClean="0"/>
              <a:t>4 Kas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82125-75D8-4BF2-BC8F-43CB701F3A40}" type="slidenum">
              <a:rPr lang="tr-TR" smtClean="0"/>
              <a:t>‹#›</a:t>
            </a:fld>
            <a:endParaRPr lang="tr-TR"/>
          </a:p>
        </p:txBody>
      </p:sp>
    </p:spTree>
    <p:extLst>
      <p:ext uri="{BB962C8B-B14F-4D97-AF65-F5344CB8AC3E}">
        <p14:creationId xmlns:p14="http://schemas.microsoft.com/office/powerpoint/2010/main" val="382494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219200"/>
            <a:ext cx="9144000" cy="5334000"/>
          </a:xfrm>
        </p:spPr>
        <p:txBody>
          <a:bodyPr>
            <a:normAutofit lnSpcReduction="10000"/>
          </a:bodyPr>
          <a:lstStyle/>
          <a:p>
            <a:pPr marL="274320" indent="-274320">
              <a:buClr>
                <a:schemeClr val="accent3"/>
              </a:buClr>
              <a:buNone/>
              <a:defRPr/>
            </a:pPr>
            <a:r>
              <a:rPr lang="tr-TR" b="1" dirty="0" smtClean="0"/>
              <a:t>	</a:t>
            </a:r>
            <a:r>
              <a:rPr lang="tr-TR" b="1" dirty="0" smtClean="0">
                <a:solidFill>
                  <a:srgbClr val="C00000"/>
                </a:solidFill>
              </a:rPr>
              <a:t>Sayfa Ayarlarının Düzenlenmesi: </a:t>
            </a:r>
          </a:p>
          <a:p>
            <a:pPr marL="274320" indent="-274320">
              <a:buClr>
                <a:schemeClr val="accent3"/>
              </a:buClr>
              <a:buNone/>
              <a:defRPr/>
            </a:pPr>
            <a:endParaRPr lang="tr-TR" b="1" dirty="0" smtClean="0">
              <a:solidFill>
                <a:srgbClr val="C00000"/>
              </a:solidFill>
            </a:endParaRPr>
          </a:p>
          <a:p>
            <a:pPr marL="274320" indent="-274320">
              <a:buClr>
                <a:schemeClr val="accent3"/>
              </a:buClr>
              <a:buNone/>
              <a:defRPr/>
            </a:pPr>
            <a:r>
              <a:rPr lang="tr-TR" sz="2400" b="1" dirty="0">
                <a:solidFill>
                  <a:srgbClr val="3399FF"/>
                </a:solidFill>
              </a:rPr>
              <a:t>	Kağıt ve Yazı Tipi: </a:t>
            </a:r>
            <a:r>
              <a:rPr lang="tr-TR" sz="2400" b="1" dirty="0">
                <a:solidFill>
                  <a:srgbClr val="002060"/>
                </a:solidFill>
              </a:rPr>
              <a:t>Çalışma, kağıdın tek tarafına yerleşecek şekilde düzenlenmeli, tüm sayfalar aynı boyut ve kalitede olmalıdır.</a:t>
            </a:r>
          </a:p>
          <a:p>
            <a:pPr marL="274320" indent="-274320">
              <a:buClr>
                <a:schemeClr val="accent3"/>
              </a:buClr>
              <a:buNone/>
              <a:defRPr/>
            </a:pPr>
            <a:r>
              <a:rPr lang="tr-TR" sz="2400" b="1" dirty="0">
                <a:solidFill>
                  <a:srgbClr val="002060"/>
                </a:solidFill>
              </a:rPr>
              <a:t>	Genellikle 12 punto </a:t>
            </a:r>
            <a:r>
              <a:rPr lang="tr-TR" sz="2400" b="1" dirty="0" err="1">
                <a:solidFill>
                  <a:srgbClr val="002060"/>
                </a:solidFill>
              </a:rPr>
              <a:t>Times</a:t>
            </a:r>
            <a:r>
              <a:rPr lang="tr-TR" sz="2400" b="1" dirty="0">
                <a:solidFill>
                  <a:srgbClr val="002060"/>
                </a:solidFill>
              </a:rPr>
              <a:t> New Roman veya </a:t>
            </a:r>
            <a:r>
              <a:rPr lang="tr-TR" sz="2400" b="1" dirty="0" err="1">
                <a:solidFill>
                  <a:srgbClr val="002060"/>
                </a:solidFill>
              </a:rPr>
              <a:t>Courier</a:t>
            </a:r>
            <a:r>
              <a:rPr lang="tr-TR" sz="2400" b="1" dirty="0">
                <a:solidFill>
                  <a:srgbClr val="002060"/>
                </a:solidFill>
              </a:rPr>
              <a:t> yazı tipi tercih edilmelidir. Vurgulama yapılmak istenen sözcüklerin altını çizmek yerine </a:t>
            </a:r>
            <a:r>
              <a:rPr lang="tr-TR" sz="2400" b="1" i="1" dirty="0">
                <a:solidFill>
                  <a:srgbClr val="002060"/>
                </a:solidFill>
              </a:rPr>
              <a:t>italik</a:t>
            </a:r>
            <a:r>
              <a:rPr lang="tr-TR" sz="2400" b="1" dirty="0">
                <a:solidFill>
                  <a:srgbClr val="002060"/>
                </a:solidFill>
              </a:rPr>
              <a:t> yapılmalıdır.</a:t>
            </a:r>
          </a:p>
          <a:p>
            <a:pPr marL="274320" indent="-274320">
              <a:buClr>
                <a:schemeClr val="accent3"/>
              </a:buClr>
              <a:buNone/>
              <a:defRPr/>
            </a:pPr>
            <a:endParaRPr lang="tr-TR" sz="2400" b="1" dirty="0">
              <a:solidFill>
                <a:srgbClr val="3399FF"/>
              </a:solidFill>
            </a:endParaRPr>
          </a:p>
          <a:p>
            <a:pPr marL="274320" indent="-274320">
              <a:buClr>
                <a:schemeClr val="accent3"/>
              </a:buClr>
              <a:buNone/>
              <a:defRPr/>
            </a:pPr>
            <a:r>
              <a:rPr lang="tr-TR" sz="2400" b="1" dirty="0">
                <a:solidFill>
                  <a:srgbClr val="3399FF"/>
                </a:solidFill>
              </a:rPr>
              <a:t>	Satır Aralıkları: </a:t>
            </a:r>
            <a:r>
              <a:rPr lang="tr-TR" sz="2400" b="1" dirty="0">
                <a:solidFill>
                  <a:srgbClr val="002060"/>
                </a:solidFill>
              </a:rPr>
              <a:t>Yazının tamamında çift satır aralığı kullanılmalıdır. Her bir paragrafın ilk satırı ve her bir dipnotun ilk satırı içerden yazılmalıdır.</a:t>
            </a:r>
            <a:endParaRPr lang="tr-TR" sz="2400" b="1" dirty="0">
              <a:solidFill>
                <a:srgbClr val="3399FF"/>
              </a:solidFill>
            </a:endParaRPr>
          </a:p>
          <a:p>
            <a:pPr marL="274320" indent="-274320">
              <a:buClr>
                <a:schemeClr val="accent3"/>
              </a:buClr>
              <a:buNone/>
              <a:defRPr/>
            </a:pPr>
            <a:endParaRPr lang="tr-TR" sz="2400" b="1" dirty="0">
              <a:solidFill>
                <a:srgbClr val="C00000"/>
              </a:solidFill>
            </a:endParaRPr>
          </a:p>
          <a:p>
            <a:pPr marL="274320" indent="-274320">
              <a:buClr>
                <a:schemeClr val="accent3"/>
              </a:buClr>
              <a:buNone/>
              <a:defRPr/>
            </a:pPr>
            <a:r>
              <a:rPr lang="tr-TR" sz="2400" b="1" dirty="0">
                <a:solidFill>
                  <a:srgbClr val="C00000"/>
                </a:solidFill>
              </a:rPr>
              <a:t>	</a:t>
            </a:r>
            <a:endParaRPr lang="tr-TR" sz="2200" b="1" u="sng" dirty="0">
              <a:solidFill>
                <a:srgbClr val="C00000"/>
              </a:solidFill>
            </a:endParaRPr>
          </a:p>
        </p:txBody>
      </p:sp>
    </p:spTree>
    <p:extLst>
      <p:ext uri="{BB962C8B-B14F-4D97-AF65-F5344CB8AC3E}">
        <p14:creationId xmlns:p14="http://schemas.microsoft.com/office/powerpoint/2010/main" val="2054100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p:txBody>
          <a:bodyPr/>
          <a:lstStyle/>
          <a:p>
            <a:pPr eaLnBrk="1" hangingPunct="1"/>
            <a:endParaRPr lang="tr-TR" altLang="tr-TR" smtClean="0"/>
          </a:p>
        </p:txBody>
      </p:sp>
      <p:pic>
        <p:nvPicPr>
          <p:cNvPr id="2969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ltGray">
          <a:xfrm>
            <a:off x="1524000" y="0"/>
            <a:ext cx="9144000" cy="6858000"/>
          </a:xfrm>
          <a:noFill/>
        </p:spPr>
      </p:pic>
    </p:spTree>
    <p:extLst>
      <p:ext uri="{BB962C8B-B14F-4D97-AF65-F5344CB8AC3E}">
        <p14:creationId xmlns:p14="http://schemas.microsoft.com/office/powerpoint/2010/main" val="3113306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0723" name="İçerik Yer Tutucusu 1"/>
          <p:cNvSpPr>
            <a:spLocks noGrp="1"/>
          </p:cNvSpPr>
          <p:nvPr>
            <p:ph idx="1"/>
          </p:nvPr>
        </p:nvSpPr>
        <p:spPr>
          <a:xfrm>
            <a:off x="1524000" y="1295400"/>
            <a:ext cx="9144000" cy="5257800"/>
          </a:xfrm>
        </p:spPr>
        <p:txBody>
          <a:bodyPr/>
          <a:lstStyle/>
          <a:p>
            <a:pPr eaLnBrk="1" hangingPunct="1">
              <a:buFont typeface="Wingdings 2" panose="05020102010507070707" pitchFamily="18" charset="2"/>
              <a:buNone/>
            </a:pPr>
            <a:r>
              <a:rPr lang="tr-TR" altLang="tr-TR" b="1" smtClean="0"/>
              <a:t>	</a:t>
            </a:r>
            <a:r>
              <a:rPr lang="tr-TR" altLang="tr-TR" sz="2400" b="1">
                <a:solidFill>
                  <a:srgbClr val="002060"/>
                </a:solidFill>
              </a:rPr>
              <a:t>Tablolardaki sayısal değerleri verirken, ondalık basamak da verilmeli ve basamak sayısı tablonun tamamında aynı olmalıdır. Tabloda bazı sütunlara ilişkin veri yoksa o hücre boş bırakılmalı ancak elde edilmemiş ya da rapor edilemeyen bir veri varsa tire (-) işareti ile gösterilmelidir.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pic>
        <p:nvPicPr>
          <p:cNvPr id="307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1524000" y="3429000"/>
            <a:ext cx="9144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016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1747" name="İçerik Yer Tutucusu 1"/>
          <p:cNvSpPr>
            <a:spLocks noGrp="1"/>
          </p:cNvSpPr>
          <p:nvPr>
            <p:ph idx="1"/>
          </p:nvPr>
        </p:nvSpPr>
        <p:spPr>
          <a:xfrm>
            <a:off x="1524000" y="1600200"/>
            <a:ext cx="9144000" cy="4953000"/>
          </a:xfrm>
        </p:spPr>
        <p:txBody>
          <a:bodyPr/>
          <a:lstStyle/>
          <a:p>
            <a:pPr eaLnBrk="1" hangingPunct="1">
              <a:buFont typeface="Wingdings 2" panose="05020102010507070707" pitchFamily="18" charset="2"/>
              <a:buNone/>
            </a:pPr>
            <a:r>
              <a:rPr lang="tr-TR" altLang="tr-TR" b="1" smtClean="0"/>
              <a:t>	</a:t>
            </a:r>
            <a:r>
              <a:rPr lang="tr-TR" altLang="tr-TR" sz="2400" b="1">
                <a:solidFill>
                  <a:srgbClr val="002060"/>
                </a:solidFill>
              </a:rPr>
              <a:t>Tabloların altına konan genel dipnotlar, tablonun tamamına ve tablo içindeki bir kısaltmaya ilişkin bilgi ve açıklama sağlar. Belirli bir sütun, satır ya da hücreye konulacak özel dipnotlar ise küçük harflerle üstbilgi olarak eklenir.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pic>
        <p:nvPicPr>
          <p:cNvPr id="317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1752600" y="3581400"/>
            <a:ext cx="85725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1339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2771" name="İçerik Yer Tutucusu 1"/>
          <p:cNvSpPr>
            <a:spLocks noGrp="1"/>
          </p:cNvSpPr>
          <p:nvPr>
            <p:ph idx="1"/>
          </p:nvPr>
        </p:nvSpPr>
        <p:spPr>
          <a:xfrm>
            <a:off x="1524000" y="1600200"/>
            <a:ext cx="9144000" cy="4953000"/>
          </a:xfrm>
        </p:spPr>
        <p:txBody>
          <a:bodyPr/>
          <a:lstStyle/>
          <a:p>
            <a:pPr eaLnBrk="1" hangingPunct="1">
              <a:buFont typeface="Wingdings 2" panose="05020102010507070707" pitchFamily="18" charset="2"/>
              <a:buNone/>
            </a:pPr>
            <a:r>
              <a:rPr lang="tr-TR" altLang="tr-TR" b="1" smtClean="0"/>
              <a:t>	</a:t>
            </a:r>
          </a:p>
          <a:p>
            <a:pPr eaLnBrk="1" hangingPunct="1">
              <a:buFont typeface="Wingdings 2" panose="05020102010507070707" pitchFamily="18" charset="2"/>
              <a:buNone/>
            </a:pPr>
            <a:endParaRPr lang="tr-TR" altLang="tr-TR" sz="2400" b="1">
              <a:solidFill>
                <a:srgbClr val="002060"/>
              </a:solidFill>
            </a:endParaRPr>
          </a:p>
          <a:p>
            <a:pPr eaLnBrk="1" hangingPunct="1">
              <a:buFont typeface="Wingdings 2" panose="05020102010507070707" pitchFamily="18" charset="2"/>
              <a:buNone/>
            </a:pPr>
            <a:r>
              <a:rPr lang="tr-TR" altLang="tr-TR" sz="2400" b="1">
                <a:solidFill>
                  <a:srgbClr val="002060"/>
                </a:solidFill>
              </a:rPr>
              <a:t>	Tabloların açık ve anlaşılır olması için genellikle yatay olarak hazırlanır. Tablo içi ilişkilerin açık ve anlaşılır olması için satır ve sütunlar arasında yeterli boşluk bırakılmalı, tablo sayfa genişliğini aşmamalıdır. </a:t>
            </a:r>
          </a:p>
          <a:p>
            <a:pPr eaLnBrk="1" hangingPunct="1">
              <a:buFont typeface="Wingdings 2" panose="05020102010507070707" pitchFamily="18" charset="2"/>
              <a:buNone/>
            </a:pPr>
            <a:r>
              <a:rPr lang="tr-TR" altLang="tr-TR" sz="2400" b="1">
                <a:solidFill>
                  <a:srgbClr val="002060"/>
                </a:solidFill>
              </a:rPr>
              <a:t>	Telif hakkı olan bir kaynaktan alınan ya da uyarlanan tablolar için izin alınması gerekir.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spTree>
    <p:extLst>
      <p:ext uri="{BB962C8B-B14F-4D97-AF65-F5344CB8AC3E}">
        <p14:creationId xmlns:p14="http://schemas.microsoft.com/office/powerpoint/2010/main" val="5552991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1524000" y="381000"/>
            <a:ext cx="9144000" cy="6477000"/>
          </a:xfrm>
        </p:spPr>
        <p:txBody>
          <a:bodyPr>
            <a:normAutofit fontScale="92500" lnSpcReduction="10000"/>
          </a:bodyPr>
          <a:lstStyle/>
          <a:p>
            <a:pPr marL="274320" indent="-274320">
              <a:buClr>
                <a:schemeClr val="accent3"/>
              </a:buClr>
              <a:buNone/>
              <a:defRPr/>
            </a:pPr>
            <a:r>
              <a:rPr lang="tr-TR" sz="3000" b="1" u="sng" dirty="0"/>
              <a:t>TABLO KONTROL LİSTESİ</a:t>
            </a:r>
          </a:p>
          <a:p>
            <a:pPr marL="274320" indent="-274320">
              <a:buClr>
                <a:schemeClr val="accent3"/>
              </a:buClr>
              <a:buNone/>
              <a:defRPr/>
            </a:pPr>
            <a:endParaRPr lang="tr-TR" b="1" u="sng" dirty="0" smtClean="0"/>
          </a:p>
          <a:p>
            <a:pPr marL="514350" indent="-514350">
              <a:buClr>
                <a:srgbClr val="C00000"/>
              </a:buClr>
              <a:buFont typeface="+mj-lt"/>
              <a:buAutoNum type="arabicPeriod"/>
              <a:defRPr/>
            </a:pPr>
            <a:r>
              <a:rPr lang="tr-TR" sz="2400" b="1" dirty="0"/>
              <a:t>Tablo önemli mi?</a:t>
            </a:r>
          </a:p>
          <a:p>
            <a:pPr marL="457200" indent="-457200">
              <a:buClr>
                <a:srgbClr val="C00000"/>
              </a:buClr>
              <a:buFont typeface="+mj-lt"/>
              <a:buAutoNum type="arabicPeriod"/>
              <a:defRPr/>
            </a:pPr>
            <a:r>
              <a:rPr lang="tr-TR" sz="2400" b="1" dirty="0"/>
              <a:t>Tablonun ismi, başlıkları ve notları tam mı ve çift satır aralığı mı?</a:t>
            </a:r>
          </a:p>
          <a:p>
            <a:pPr marL="457200" indent="-457200">
              <a:buClr>
                <a:srgbClr val="C00000"/>
              </a:buClr>
              <a:buFont typeface="+mj-lt"/>
              <a:buAutoNum type="arabicPeriod"/>
              <a:defRPr/>
            </a:pPr>
            <a:r>
              <a:rPr lang="tr-TR" sz="2400" b="1" dirty="0"/>
              <a:t>Çalışmada kullanılan tabloların tamamı birbiri ile tutarlı mı?</a:t>
            </a:r>
          </a:p>
          <a:p>
            <a:pPr marL="457200" indent="-457200">
              <a:buClr>
                <a:srgbClr val="C00000"/>
              </a:buClr>
              <a:buFont typeface="+mj-lt"/>
              <a:buAutoNum type="arabicPeriod"/>
              <a:defRPr/>
            </a:pPr>
            <a:r>
              <a:rPr lang="tr-TR" sz="2400" b="1" dirty="0"/>
              <a:t>Tablo ismi kısa fakat açıklayıcı mı?</a:t>
            </a:r>
          </a:p>
          <a:p>
            <a:pPr marL="457200" indent="-457200">
              <a:buClr>
                <a:srgbClr val="C00000"/>
              </a:buClr>
              <a:buFont typeface="+mj-lt"/>
              <a:buAutoNum type="arabicPeriod"/>
              <a:defRPr/>
            </a:pPr>
            <a:r>
              <a:rPr lang="tr-TR" sz="2400" b="1" dirty="0"/>
              <a:t>Her bir sütunun başlığı var mı?</a:t>
            </a:r>
          </a:p>
          <a:p>
            <a:pPr marL="457200" indent="-457200">
              <a:buClr>
                <a:srgbClr val="C00000"/>
              </a:buClr>
              <a:buFont typeface="+mj-lt"/>
              <a:buAutoNum type="arabicPeriod"/>
              <a:defRPr/>
            </a:pPr>
            <a:r>
              <a:rPr lang="tr-TR" sz="2400" b="1" dirty="0"/>
              <a:t>Tüm kısaltmalar, italik yazı durumu, parantezler, çizgiler, özel semboller açıklanmış mı?</a:t>
            </a:r>
          </a:p>
          <a:p>
            <a:pPr marL="457200" indent="-457200">
              <a:buClr>
                <a:srgbClr val="C00000"/>
              </a:buClr>
              <a:buFont typeface="+mj-lt"/>
              <a:buAutoNum type="arabicPeriod"/>
              <a:defRPr/>
            </a:pPr>
            <a:r>
              <a:rPr lang="tr-TR" sz="2400" b="1" dirty="0"/>
              <a:t>Alfa gibi olasılık değerleri tanımlanmış ve yıldız işaretleri uygun şekilde kullanılmış mı?</a:t>
            </a:r>
          </a:p>
          <a:p>
            <a:pPr marL="457200" indent="-457200">
              <a:buClr>
                <a:srgbClr val="C00000"/>
              </a:buClr>
              <a:buFont typeface="+mj-lt"/>
              <a:buAutoNum type="arabicPeriod"/>
              <a:defRPr/>
            </a:pPr>
            <a:r>
              <a:rPr lang="tr-TR" sz="2400" b="1" dirty="0"/>
              <a:t>Tablo altına eklenen notlar, genel ve özel notlar, olasılık değer notları şeklinde sıralanmış mı?</a:t>
            </a:r>
          </a:p>
          <a:p>
            <a:pPr marL="457200" indent="-457200">
              <a:buClr>
                <a:srgbClr val="C00000"/>
              </a:buClr>
              <a:buFont typeface="+mj-lt"/>
              <a:buAutoNum type="arabicPeriod"/>
              <a:defRPr/>
            </a:pPr>
            <a:r>
              <a:rPr lang="tr-TR" sz="2400" b="1" dirty="0"/>
              <a:t>Tablo derginin sayfa genişliğine uygun olarak düzenlenmiş mi?</a:t>
            </a:r>
          </a:p>
          <a:p>
            <a:pPr marL="457200" indent="-457200">
              <a:buClr>
                <a:srgbClr val="C00000"/>
              </a:buClr>
              <a:buFont typeface="+mj-lt"/>
              <a:buAutoNum type="arabicPeriod"/>
              <a:defRPr/>
            </a:pPr>
            <a:r>
              <a:rPr lang="tr-TR" sz="2400" b="1" dirty="0"/>
              <a:t>Başka kaynaktan alınan / uyarlanan tablolara ait dipnot eklenmiş mi?</a:t>
            </a:r>
          </a:p>
          <a:p>
            <a:pPr marL="457200" indent="-457200">
              <a:buClr>
                <a:srgbClr val="C00000"/>
              </a:buClr>
              <a:buFont typeface="+mj-lt"/>
              <a:buAutoNum type="arabicPeriod"/>
              <a:defRPr/>
            </a:pPr>
            <a:r>
              <a:rPr lang="tr-TR" sz="2400" b="1" dirty="0"/>
              <a:t>Tabloya metin içinde gönderme yapılmış mı?</a:t>
            </a:r>
          </a:p>
        </p:txBody>
      </p:sp>
    </p:spTree>
    <p:extLst>
      <p:ext uri="{BB962C8B-B14F-4D97-AF65-F5344CB8AC3E}">
        <p14:creationId xmlns:p14="http://schemas.microsoft.com/office/powerpoint/2010/main" val="4000834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4819"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Şekiller: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APA kurallarına göre tablolar dışındaki grafikler, fotoğraflar, çizimler gibi tüm gösterimler </a:t>
            </a:r>
            <a:r>
              <a:rPr lang="tr-TR" altLang="tr-TR" sz="2400" b="1" i="1">
                <a:solidFill>
                  <a:srgbClr val="002060"/>
                </a:solidFill>
              </a:rPr>
              <a:t>şekil</a:t>
            </a:r>
            <a:r>
              <a:rPr lang="tr-TR" altLang="tr-TR" sz="2400" b="1">
                <a:solidFill>
                  <a:srgbClr val="002060"/>
                </a:solidFill>
              </a:rPr>
              <a:t> olarak adlandırılır. Tablolar genellikle nicel verilerin gösterilmesini sağlarken, şekiller sonuca ilişkin tüm şablonu gösterir. Doğrusal olmayan ilişki ve etkileşimleri anlatmakta kullanılırlar.</a:t>
            </a:r>
          </a:p>
          <a:p>
            <a:pPr eaLnBrk="1" hangingPunct="1">
              <a:buFont typeface="Wingdings 2" panose="05020102010507070707" pitchFamily="18" charset="2"/>
              <a:buNone/>
            </a:pPr>
            <a:r>
              <a:rPr lang="tr-TR" altLang="tr-TR" sz="2400" b="1">
                <a:solidFill>
                  <a:srgbClr val="002060"/>
                </a:solidFill>
              </a:rPr>
              <a:t>	</a:t>
            </a:r>
            <a:r>
              <a:rPr lang="tr-TR" altLang="tr-TR" sz="2400" b="1" i="1">
                <a:solidFill>
                  <a:srgbClr val="002060"/>
                </a:solidFill>
              </a:rPr>
              <a:t>İyi bir şekil</a:t>
            </a:r>
            <a:r>
              <a:rPr lang="tr-TR" altLang="tr-TR" sz="2400" b="1">
                <a:solidFill>
                  <a:srgbClr val="002060"/>
                </a:solidFill>
              </a:rPr>
              <a:t>; basit, açık, anlaşılır olmalı, metni tekrar etmemeli, yalnızca önemli noktaları vurgulamalı, dikkat dağıtıcı unsurlar içermemelidir. </a:t>
            </a:r>
            <a:endParaRPr lang="tr-TR" altLang="tr-TR" sz="2000" b="1">
              <a:solidFill>
                <a:srgbClr val="002060"/>
              </a:solidFill>
            </a:endParaRPr>
          </a:p>
          <a:p>
            <a:pPr eaLnBrk="1" hangingPunct="1">
              <a:buClr>
                <a:srgbClr val="C00000"/>
              </a:buClr>
              <a:buFont typeface="Wingdings" panose="05000000000000000000" pitchFamily="2" charset="2"/>
              <a:buChar char="v"/>
            </a:pPr>
            <a:r>
              <a:rPr lang="tr-TR" altLang="tr-TR" sz="2000" b="1">
                <a:solidFill>
                  <a:srgbClr val="002060"/>
                </a:solidFill>
              </a:rPr>
              <a:t>	Grafik (saçılım grafiği, çizgi grafiği, sütun grafiği, pasta grafiği</a:t>
            </a:r>
          </a:p>
          <a:p>
            <a:pPr eaLnBrk="1" hangingPunct="1">
              <a:buClr>
                <a:srgbClr val="C00000"/>
              </a:buClr>
              <a:buFont typeface="Wingdings" panose="05000000000000000000" pitchFamily="2" charset="2"/>
              <a:buChar char="v"/>
            </a:pPr>
            <a:r>
              <a:rPr lang="tr-TR" altLang="tr-TR" sz="2000" b="1">
                <a:solidFill>
                  <a:srgbClr val="002060"/>
                </a:solidFill>
              </a:rPr>
              <a:t>	Çizelge</a:t>
            </a:r>
          </a:p>
          <a:p>
            <a:pPr eaLnBrk="1" hangingPunct="1">
              <a:buClr>
                <a:srgbClr val="C00000"/>
              </a:buClr>
              <a:buFont typeface="Wingdings" panose="05000000000000000000" pitchFamily="2" charset="2"/>
              <a:buChar char="v"/>
            </a:pPr>
            <a:r>
              <a:rPr lang="tr-TR" altLang="tr-TR" sz="2000" b="1">
                <a:solidFill>
                  <a:srgbClr val="002060"/>
                </a:solidFill>
              </a:rPr>
              <a:t>	Harita</a:t>
            </a:r>
          </a:p>
          <a:p>
            <a:pPr eaLnBrk="1" hangingPunct="1">
              <a:buClr>
                <a:srgbClr val="C00000"/>
              </a:buClr>
              <a:buFont typeface="Wingdings" panose="05000000000000000000" pitchFamily="2" charset="2"/>
              <a:buChar char="v"/>
            </a:pPr>
            <a:r>
              <a:rPr lang="tr-TR" altLang="tr-TR" sz="2000" b="1">
                <a:solidFill>
                  <a:srgbClr val="002060"/>
                </a:solidFill>
              </a:rPr>
              <a:t>	Çizim</a:t>
            </a:r>
          </a:p>
          <a:p>
            <a:pPr eaLnBrk="1" hangingPunct="1">
              <a:buClr>
                <a:srgbClr val="C00000"/>
              </a:buClr>
              <a:buFont typeface="Wingdings" panose="05000000000000000000" pitchFamily="2" charset="2"/>
              <a:buChar char="v"/>
            </a:pPr>
            <a:r>
              <a:rPr lang="tr-TR" altLang="tr-TR" sz="2000" b="1">
                <a:solidFill>
                  <a:srgbClr val="002060"/>
                </a:solidFill>
              </a:rPr>
              <a:t>	Resim</a:t>
            </a:r>
          </a:p>
          <a:p>
            <a:pPr eaLnBrk="1" hangingPunct="1">
              <a:buFont typeface="Wingdings 2" panose="05020102010507070707" pitchFamily="18" charset="2"/>
              <a:buNone/>
            </a:pPr>
            <a:endParaRPr lang="tr-TR" altLang="tr-TR" sz="2400" b="1">
              <a:solidFill>
                <a:srgbClr val="002060"/>
              </a:solidFill>
            </a:endParaRP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spTree>
    <p:extLst>
      <p:ext uri="{BB962C8B-B14F-4D97-AF65-F5344CB8AC3E}">
        <p14:creationId xmlns:p14="http://schemas.microsoft.com/office/powerpoint/2010/main" val="3685267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152400"/>
            <a:ext cx="9144000" cy="6705600"/>
          </a:xfrm>
        </p:spPr>
        <p:txBody>
          <a:bodyPr>
            <a:normAutofit fontScale="85000" lnSpcReduction="20000"/>
          </a:bodyPr>
          <a:lstStyle/>
          <a:p>
            <a:pPr marL="274320" indent="-274320">
              <a:buClr>
                <a:schemeClr val="accent3"/>
              </a:buClr>
              <a:buNone/>
              <a:defRPr/>
            </a:pPr>
            <a:r>
              <a:rPr lang="tr-TR" sz="3300" b="1" u="sng" dirty="0"/>
              <a:t>ŞEKİL KONTROL LİSTESİ</a:t>
            </a:r>
          </a:p>
          <a:p>
            <a:pPr marL="274320" indent="-274320">
              <a:buClr>
                <a:schemeClr val="accent3"/>
              </a:buClr>
              <a:buNone/>
              <a:defRPr/>
            </a:pPr>
            <a:endParaRPr lang="tr-TR" sz="3300" b="1" u="sng" dirty="0"/>
          </a:p>
          <a:p>
            <a:pPr marL="514350" indent="-514350">
              <a:buClr>
                <a:srgbClr val="C00000"/>
              </a:buClr>
              <a:buFont typeface="+mj-lt"/>
              <a:buAutoNum type="arabicPeriod"/>
              <a:defRPr/>
            </a:pPr>
            <a:r>
              <a:rPr lang="tr-TR" b="1" dirty="0" smtClean="0"/>
              <a:t>Şekil gerçekten gerekli mi?</a:t>
            </a:r>
          </a:p>
          <a:p>
            <a:pPr marL="514350" indent="-514350">
              <a:buClr>
                <a:srgbClr val="C00000"/>
              </a:buClr>
              <a:buFont typeface="+mj-lt"/>
              <a:buAutoNum type="arabicPeriod"/>
              <a:defRPr/>
            </a:pPr>
            <a:r>
              <a:rPr lang="tr-TR" b="1" dirty="0" smtClean="0"/>
              <a:t>Şekil, basit, anlaşılır ve gereksiz detaylardan arındırılmış mı?</a:t>
            </a:r>
          </a:p>
          <a:p>
            <a:pPr marL="514350" indent="-514350">
              <a:buClr>
                <a:srgbClr val="C00000"/>
              </a:buClr>
              <a:buFont typeface="+mj-lt"/>
              <a:buAutoNum type="arabicPeriod"/>
              <a:defRPr/>
            </a:pPr>
            <a:r>
              <a:rPr lang="tr-TR" b="1" dirty="0" smtClean="0"/>
              <a:t>Veriler şekil üzerinde doğru olarak gösterilmiş mi?</a:t>
            </a:r>
          </a:p>
          <a:p>
            <a:pPr marL="514350" indent="-514350">
              <a:buClr>
                <a:srgbClr val="C00000"/>
              </a:buClr>
              <a:buFont typeface="+mj-lt"/>
              <a:buAutoNum type="arabicPeriod"/>
              <a:defRPr/>
            </a:pPr>
            <a:r>
              <a:rPr lang="tr-TR" b="1" dirty="0" smtClean="0"/>
              <a:t>Şekil üzerindeki ölçeklendirme uygun şekilde oranlanmış mı?</a:t>
            </a:r>
          </a:p>
          <a:p>
            <a:pPr marL="514350" indent="-514350">
              <a:buClr>
                <a:srgbClr val="C00000"/>
              </a:buClr>
              <a:buFont typeface="+mj-lt"/>
              <a:buAutoNum type="arabicPeriod"/>
              <a:defRPr/>
            </a:pPr>
            <a:r>
              <a:rPr lang="tr-TR" b="1" dirty="0" smtClean="0"/>
              <a:t>Şekil üzerindeki kelimeler okunacak büyüklük ve koyulukta mı?</a:t>
            </a:r>
          </a:p>
          <a:p>
            <a:pPr marL="514350" indent="-514350">
              <a:buClr>
                <a:srgbClr val="C00000"/>
              </a:buClr>
              <a:buFont typeface="+mj-lt"/>
              <a:buAutoNum type="arabicPeriod"/>
              <a:defRPr/>
            </a:pPr>
            <a:r>
              <a:rPr lang="tr-TR" b="1" dirty="0" smtClean="0"/>
              <a:t>Birbirine paralel veya aynı önemdeki şekillerin ölçeklendirmesi aynı mı?</a:t>
            </a:r>
          </a:p>
          <a:p>
            <a:pPr marL="514350" indent="-514350">
              <a:buClr>
                <a:srgbClr val="C00000"/>
              </a:buClr>
              <a:buFont typeface="+mj-lt"/>
              <a:buAutoNum type="arabicPeriod"/>
              <a:defRPr/>
            </a:pPr>
            <a:r>
              <a:rPr lang="tr-TR" b="1" dirty="0" smtClean="0"/>
              <a:t>Kelimeler doğru şekilde yazılmış mı?</a:t>
            </a:r>
          </a:p>
          <a:p>
            <a:pPr marL="514350" indent="-514350">
              <a:buClr>
                <a:srgbClr val="C00000"/>
              </a:buClr>
              <a:buFont typeface="+mj-lt"/>
              <a:buAutoNum type="arabicPeriod"/>
              <a:defRPr/>
            </a:pPr>
            <a:r>
              <a:rPr lang="tr-TR" b="1" dirty="0" smtClean="0"/>
              <a:t>Şekildeki kısaltma ve sembollere ilişkin açıklama verilmiş mi?</a:t>
            </a:r>
          </a:p>
          <a:p>
            <a:pPr marL="514350" indent="-514350">
              <a:buClr>
                <a:srgbClr val="C00000"/>
              </a:buClr>
              <a:buFont typeface="+mj-lt"/>
              <a:buAutoNum type="arabicPeriod"/>
              <a:defRPr/>
            </a:pPr>
            <a:r>
              <a:rPr lang="tr-TR" b="1" dirty="0" smtClean="0"/>
              <a:t>Şekiller başlıklarıyla beraber ayrı sayfalarda verilmiş mi?</a:t>
            </a:r>
          </a:p>
          <a:p>
            <a:pPr marL="514350" indent="-514350">
              <a:buClr>
                <a:srgbClr val="C00000"/>
              </a:buClr>
              <a:buFont typeface="+mj-lt"/>
              <a:buAutoNum type="arabicPeriod"/>
              <a:defRPr/>
            </a:pPr>
            <a:r>
              <a:rPr lang="tr-TR" b="1" dirty="0" smtClean="0"/>
              <a:t>Şekiller Arap numaraları ile gösterilmiş mi?</a:t>
            </a:r>
          </a:p>
          <a:p>
            <a:pPr marL="514350" indent="-514350">
              <a:buClr>
                <a:srgbClr val="C00000"/>
              </a:buClr>
              <a:buFont typeface="+mj-lt"/>
              <a:buAutoNum type="arabicPeriod"/>
              <a:defRPr/>
            </a:pPr>
            <a:r>
              <a:rPr lang="tr-TR" b="1" dirty="0" smtClean="0"/>
              <a:t>Şekillerin tamamı metin içinde belirtilmiş mi?</a:t>
            </a:r>
          </a:p>
          <a:p>
            <a:pPr marL="514350" indent="-514350">
              <a:buClr>
                <a:srgbClr val="C00000"/>
              </a:buClr>
              <a:buFont typeface="+mj-lt"/>
              <a:buAutoNum type="arabicPeriod"/>
              <a:defRPr/>
            </a:pPr>
            <a:r>
              <a:rPr lang="tr-TR" b="1" dirty="0" smtClean="0"/>
              <a:t>Şekillerin tamamı sayfa yapısına uygun olarak düzenlenmiş mi?</a:t>
            </a:r>
          </a:p>
          <a:p>
            <a:pPr marL="514350" indent="-514350">
              <a:buClr>
                <a:srgbClr val="C00000"/>
              </a:buClr>
              <a:buFont typeface="+mj-lt"/>
              <a:buAutoNum type="arabicPeriod"/>
              <a:defRPr/>
            </a:pPr>
            <a:r>
              <a:rPr lang="tr-TR" b="1" dirty="0" smtClean="0"/>
              <a:t>Başka bir kaynaktan alınan veya uyarlanan şekiller için alınan izinler belirtilmiş mi?</a:t>
            </a:r>
            <a:endParaRPr lang="tr-TR" b="1" dirty="0"/>
          </a:p>
        </p:txBody>
      </p:sp>
    </p:spTree>
    <p:extLst>
      <p:ext uri="{BB962C8B-B14F-4D97-AF65-F5344CB8AC3E}">
        <p14:creationId xmlns:p14="http://schemas.microsoft.com/office/powerpoint/2010/main" val="2100844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6867"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Dipnotlar ve Notlar: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Dipnotlar kanıt ya da açıklama olabilir ya da kaynakları belirtebilir.</a:t>
            </a:r>
          </a:p>
          <a:p>
            <a:pPr eaLnBrk="1" hangingPunct="1">
              <a:buFont typeface="Wingdings 2" panose="05020102010507070707" pitchFamily="18" charset="2"/>
              <a:buNone/>
            </a:pPr>
            <a:r>
              <a:rPr lang="tr-TR" altLang="tr-TR" sz="2400" b="1">
                <a:solidFill>
                  <a:srgbClr val="002060"/>
                </a:solidFill>
              </a:rPr>
              <a:t>	</a:t>
            </a:r>
            <a:r>
              <a:rPr lang="tr-TR" altLang="tr-TR" sz="2400" b="1" i="1">
                <a:solidFill>
                  <a:srgbClr val="3399FF"/>
                </a:solidFill>
              </a:rPr>
              <a:t>İçeriğe ilişkin dipnotlar</a:t>
            </a:r>
            <a:r>
              <a:rPr lang="tr-TR" altLang="tr-TR" sz="2400" b="1">
                <a:solidFill>
                  <a:srgbClr val="3399FF"/>
                </a:solidFill>
              </a:rPr>
              <a:t>;</a:t>
            </a:r>
            <a:r>
              <a:rPr lang="tr-TR" altLang="tr-TR" sz="2400" b="1">
                <a:solidFill>
                  <a:srgbClr val="002060"/>
                </a:solidFill>
              </a:rPr>
              <a:t> metin içindeki önemli bilgileri kuvvetlendirir ya da bu bilgilere ilave yapar. İlk geçtiği yerden itibaren numaralandırılmaya başlanır. </a:t>
            </a:r>
          </a:p>
          <a:p>
            <a:pPr eaLnBrk="1" hangingPunct="1">
              <a:buFont typeface="Wingdings 2" panose="05020102010507070707" pitchFamily="18" charset="2"/>
              <a:buNone/>
            </a:pPr>
            <a:r>
              <a:rPr lang="tr-TR" altLang="tr-TR" sz="2400" b="1" i="1">
                <a:solidFill>
                  <a:srgbClr val="3399FF"/>
                </a:solidFill>
              </a:rPr>
              <a:t>	Telif hakkı iznine ilişkin dipnotlar</a:t>
            </a:r>
            <a:r>
              <a:rPr lang="tr-TR" altLang="tr-TR" sz="2400" b="1">
                <a:solidFill>
                  <a:srgbClr val="3399FF"/>
                </a:solidFill>
              </a:rPr>
              <a:t>;</a:t>
            </a:r>
            <a:r>
              <a:rPr lang="tr-TR" altLang="tr-TR" sz="2400" b="1">
                <a:solidFill>
                  <a:srgbClr val="002060"/>
                </a:solidFill>
              </a:rPr>
              <a:t> alıntıların kaynağını belirtmek için kullanılır.</a:t>
            </a:r>
          </a:p>
          <a:p>
            <a:pPr eaLnBrk="1" hangingPunct="1">
              <a:buFont typeface="Wingdings 2" panose="05020102010507070707" pitchFamily="18" charset="2"/>
              <a:buNone/>
            </a:pPr>
            <a:r>
              <a:rPr lang="tr-TR" altLang="tr-TR" sz="2400" b="1">
                <a:solidFill>
                  <a:srgbClr val="002060"/>
                </a:solidFill>
              </a:rPr>
              <a:t>	</a:t>
            </a:r>
            <a:r>
              <a:rPr lang="tr-TR" altLang="tr-TR" sz="2400" b="1" i="1">
                <a:solidFill>
                  <a:srgbClr val="002060"/>
                </a:solidFill>
              </a:rPr>
              <a:t>Tablo notları</a:t>
            </a:r>
            <a:r>
              <a:rPr lang="tr-TR" altLang="tr-TR" sz="2400" b="1">
                <a:solidFill>
                  <a:srgbClr val="002060"/>
                </a:solidFill>
              </a:rPr>
              <a:t>, hemen tablonun altına yerleştirilir.</a:t>
            </a:r>
          </a:p>
          <a:p>
            <a:pPr eaLnBrk="1" hangingPunct="1">
              <a:buFont typeface="Wingdings 2" panose="05020102010507070707" pitchFamily="18" charset="2"/>
              <a:buNone/>
            </a:pPr>
            <a:r>
              <a:rPr lang="tr-TR" altLang="tr-TR" sz="2400" b="1">
                <a:solidFill>
                  <a:srgbClr val="002060"/>
                </a:solidFill>
              </a:rPr>
              <a:t>	</a:t>
            </a:r>
            <a:r>
              <a:rPr lang="tr-TR" altLang="tr-TR" sz="2400" b="1" i="1">
                <a:solidFill>
                  <a:srgbClr val="002060"/>
                </a:solidFill>
              </a:rPr>
              <a:t>Yazar notları</a:t>
            </a:r>
            <a:r>
              <a:rPr lang="tr-TR" altLang="tr-TR" sz="2400" b="1">
                <a:solidFill>
                  <a:srgbClr val="002060"/>
                </a:solidFill>
              </a:rPr>
              <a:t>, basılacak olan makaledeki yazarların işyeri bilgilerini tanımlar.</a:t>
            </a:r>
          </a:p>
          <a:p>
            <a:pPr eaLnBrk="1" hangingPunct="1">
              <a:buClr>
                <a:srgbClr val="C00000"/>
              </a:buClr>
              <a:buFont typeface="Wingdings 2" panose="05020102010507070707" pitchFamily="18" charset="2"/>
              <a:buNone/>
            </a:pPr>
            <a:r>
              <a:rPr lang="tr-TR" altLang="tr-TR" sz="2400" b="1">
                <a:solidFill>
                  <a:srgbClr val="002060"/>
                </a:solidFill>
              </a:rPr>
              <a:t>	</a:t>
            </a:r>
            <a:endParaRPr lang="tr-TR" altLang="tr-TR" sz="2400" b="1" u="sng">
              <a:solidFill>
                <a:srgbClr val="C00000"/>
              </a:solidFill>
            </a:endParaRPr>
          </a:p>
        </p:txBody>
      </p:sp>
    </p:spTree>
    <p:extLst>
      <p:ext uri="{BB962C8B-B14F-4D97-AF65-F5344CB8AC3E}">
        <p14:creationId xmlns:p14="http://schemas.microsoft.com/office/powerpoint/2010/main" val="825349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7891"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p>
          <a:p>
            <a:pPr eaLnBrk="1" hangingPunct="1">
              <a:buFont typeface="Wingdings 2" panose="05020102010507070707" pitchFamily="18" charset="2"/>
              <a:buNone/>
            </a:pPr>
            <a:endParaRPr lang="tr-TR" altLang="tr-TR" sz="2400" b="1">
              <a:solidFill>
                <a:srgbClr val="C00000"/>
              </a:solidFill>
            </a:endParaRPr>
          </a:p>
          <a:p>
            <a:pPr eaLnBrk="1" hangingPunct="1">
              <a:buFont typeface="Wingdings 2" panose="05020102010507070707" pitchFamily="18" charset="2"/>
              <a:buNone/>
            </a:pPr>
            <a:r>
              <a:rPr lang="tr-TR" altLang="tr-TR" sz="2400" b="1">
                <a:solidFill>
                  <a:srgbClr val="C00000"/>
                </a:solidFill>
              </a:rPr>
              <a:t>	Ekler: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Yazarın okuyucuya detaylı bilgi sunmasını sağlar. Çalışmada bir tane ek varsa </a:t>
            </a:r>
            <a:r>
              <a:rPr lang="tr-TR" altLang="tr-TR" sz="2400" b="1" u="sng">
                <a:solidFill>
                  <a:srgbClr val="002060"/>
                </a:solidFill>
              </a:rPr>
              <a:t>Ek</a:t>
            </a:r>
            <a:r>
              <a:rPr lang="tr-TR" altLang="tr-TR" sz="2400" b="1">
                <a:solidFill>
                  <a:srgbClr val="002060"/>
                </a:solidFill>
              </a:rPr>
              <a:t> olarak, birden fazla ise </a:t>
            </a:r>
            <a:r>
              <a:rPr lang="tr-TR" altLang="tr-TR" sz="2400" b="1" u="sng">
                <a:solidFill>
                  <a:srgbClr val="002060"/>
                </a:solidFill>
              </a:rPr>
              <a:t>Ek A, Ek B </a:t>
            </a:r>
            <a:r>
              <a:rPr lang="tr-TR" altLang="tr-TR" sz="2400" b="1">
                <a:solidFill>
                  <a:srgbClr val="002060"/>
                </a:solidFill>
              </a:rPr>
              <a:t>şeklinde belirtilir ve eklere metin içinde bu şekilde atıfta bulunulur. Her bir ekin bir de başlığı olmalıdır. Eklerde kullanılan tablo ve şekiller de numaralandırılır. Eklerde verilen ölçme araçları başka bir kaynaktan alınarak kullanılmış ise mutlaka telif hakkı izni belirtilmelidir.</a:t>
            </a:r>
          </a:p>
          <a:p>
            <a:pPr eaLnBrk="1" hangingPunct="1">
              <a:buFont typeface="Wingdings 2" panose="05020102010507070707" pitchFamily="18" charset="2"/>
              <a:buNone/>
            </a:pPr>
            <a:r>
              <a:rPr lang="tr-TR" altLang="tr-TR" sz="2400" b="1">
                <a:solidFill>
                  <a:srgbClr val="002060"/>
                </a:solidFill>
              </a:rPr>
              <a:t>	</a:t>
            </a:r>
          </a:p>
        </p:txBody>
      </p:sp>
    </p:spTree>
    <p:extLst>
      <p:ext uri="{BB962C8B-B14F-4D97-AF65-F5344CB8AC3E}">
        <p14:creationId xmlns:p14="http://schemas.microsoft.com/office/powerpoint/2010/main" val="3854666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8915"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Aktarmalar: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3399FF"/>
                </a:solidFill>
              </a:rPr>
              <a:t>Dolaylı alıntı;</a:t>
            </a:r>
            <a:r>
              <a:rPr lang="tr-TR" altLang="tr-TR" sz="2400" b="1">
                <a:solidFill>
                  <a:srgbClr val="C00000"/>
                </a:solidFill>
              </a:rPr>
              <a:t> </a:t>
            </a:r>
            <a:r>
              <a:rPr lang="tr-TR" altLang="tr-TR" sz="2400" b="1">
                <a:solidFill>
                  <a:srgbClr val="002060"/>
                </a:solidFill>
              </a:rPr>
              <a:t>araştırmacının başka çalışmalarda yer alan bir bilgiyi, fikri, anlam kaybı olmaksızın kendi ifadeleriyle özetleyerek çalışmada yer vermesidir.</a:t>
            </a:r>
          </a:p>
          <a:p>
            <a:pPr eaLnBrk="1" hangingPunct="1">
              <a:buFont typeface="Wingdings 2" panose="05020102010507070707" pitchFamily="18" charset="2"/>
              <a:buNone/>
            </a:pPr>
            <a:r>
              <a:rPr lang="tr-TR" altLang="tr-TR" sz="2400" b="1">
                <a:solidFill>
                  <a:srgbClr val="3399FF"/>
                </a:solidFill>
              </a:rPr>
              <a:t>	Doğrudan aktarım;</a:t>
            </a:r>
            <a:r>
              <a:rPr lang="tr-TR" altLang="tr-TR" sz="2400" b="1">
                <a:solidFill>
                  <a:srgbClr val="C00000"/>
                </a:solidFill>
              </a:rPr>
              <a:t> </a:t>
            </a:r>
            <a:r>
              <a:rPr lang="tr-TR" altLang="tr-TR" sz="2400" b="1">
                <a:solidFill>
                  <a:srgbClr val="002060"/>
                </a:solidFill>
              </a:rPr>
              <a:t>daha önce yapılmış bir çalışmadan hiçbir değişiklik yapılmadan kelimesi kelimesine yapılan aktarma işlemidir. </a:t>
            </a:r>
          </a:p>
          <a:p>
            <a:pPr eaLnBrk="1" hangingPunct="1">
              <a:buFont typeface="Wingdings 2" panose="05020102010507070707" pitchFamily="18" charset="2"/>
              <a:buNone/>
            </a:pPr>
            <a:r>
              <a:rPr lang="tr-TR" altLang="tr-TR" sz="2400" b="1">
                <a:solidFill>
                  <a:srgbClr val="002060"/>
                </a:solidFill>
              </a:rPr>
              <a:t>	</a:t>
            </a:r>
            <a:r>
              <a:rPr lang="tr-TR" altLang="tr-TR" sz="2400" b="1" u="sng">
                <a:solidFill>
                  <a:srgbClr val="002060"/>
                </a:solidFill>
              </a:rPr>
              <a:t>Kelime sayısı 40’tan az ise </a:t>
            </a:r>
            <a:r>
              <a:rPr lang="tr-TR" altLang="tr-TR" sz="2400" b="1">
                <a:solidFill>
                  <a:srgbClr val="002060"/>
                </a:solidFill>
              </a:rPr>
              <a:t>metin içerisinde çit tırnak işareti (</a:t>
            </a:r>
            <a:r>
              <a:rPr lang="tr-TR" altLang="tr-TR" sz="2400" b="1">
                <a:solidFill>
                  <a:srgbClr val="3399FF"/>
                </a:solidFill>
              </a:rPr>
              <a:t>“ ”</a:t>
            </a:r>
            <a:r>
              <a:rPr lang="tr-TR" altLang="tr-TR" sz="2400" b="1">
                <a:solidFill>
                  <a:srgbClr val="002060"/>
                </a:solidFill>
              </a:rPr>
              <a:t>) kullanılarak gösterilir. </a:t>
            </a:r>
            <a:r>
              <a:rPr lang="tr-TR" altLang="tr-TR" sz="2400" b="1" u="sng">
                <a:solidFill>
                  <a:srgbClr val="002060"/>
                </a:solidFill>
              </a:rPr>
              <a:t>Kelime sayısı 40’tan fazla</a:t>
            </a:r>
            <a:r>
              <a:rPr lang="tr-TR" altLang="tr-TR" sz="2400" b="1">
                <a:solidFill>
                  <a:srgbClr val="002060"/>
                </a:solidFill>
              </a:rPr>
              <a:t> ise yeni bir satırdan ve bloğun tamamı yazı alanının sol tarafında 1.3cm boşluk bırakılarak  ve çift satır aralığı kullanılarak düzenlenir. </a:t>
            </a:r>
            <a:endParaRPr lang="tr-TR" altLang="tr-TR" sz="2400" b="1">
              <a:solidFill>
                <a:srgbClr val="C00000"/>
              </a:solidFill>
            </a:endParaRPr>
          </a:p>
        </p:txBody>
      </p:sp>
    </p:spTree>
    <p:extLst>
      <p:ext uri="{BB962C8B-B14F-4D97-AF65-F5344CB8AC3E}">
        <p14:creationId xmlns:p14="http://schemas.microsoft.com/office/powerpoint/2010/main" val="3540957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219200"/>
            <a:ext cx="9144000" cy="5334000"/>
          </a:xfrm>
        </p:spPr>
        <p:txBody>
          <a:bodyPr>
            <a:normAutofit fontScale="92500"/>
          </a:bodyPr>
          <a:lstStyle/>
          <a:p>
            <a:pPr marL="274320" indent="-274320">
              <a:buClr>
                <a:schemeClr val="accent3"/>
              </a:buClr>
              <a:buNone/>
              <a:defRPr/>
            </a:pPr>
            <a:r>
              <a:rPr lang="tr-TR" b="1" dirty="0" smtClean="0"/>
              <a:t>	</a:t>
            </a:r>
            <a:endParaRPr lang="tr-TR" b="1" dirty="0" smtClean="0">
              <a:solidFill>
                <a:srgbClr val="C00000"/>
              </a:solidFill>
            </a:endParaRPr>
          </a:p>
          <a:p>
            <a:pPr marL="274320" indent="-274320">
              <a:buClr>
                <a:schemeClr val="accent3"/>
              </a:buClr>
              <a:buNone/>
              <a:defRPr/>
            </a:pPr>
            <a:r>
              <a:rPr lang="tr-TR" sz="2400" b="1" dirty="0">
                <a:solidFill>
                  <a:srgbClr val="3399FF"/>
                </a:solidFill>
              </a:rPr>
              <a:t>	Sayfa Yapısı: </a:t>
            </a:r>
            <a:r>
              <a:rPr lang="tr-TR" sz="2400" b="1" dirty="0">
                <a:solidFill>
                  <a:srgbClr val="002060"/>
                </a:solidFill>
              </a:rPr>
              <a:t>Her bir sayfanın üst, alt, sağ ve solundan </a:t>
            </a:r>
            <a:r>
              <a:rPr lang="tr-TR" sz="2400" b="1" u="sng" dirty="0">
                <a:solidFill>
                  <a:srgbClr val="002060"/>
                </a:solidFill>
              </a:rPr>
              <a:t>2.54cm</a:t>
            </a:r>
            <a:r>
              <a:rPr lang="tr-TR" sz="2400" b="1" dirty="0">
                <a:solidFill>
                  <a:srgbClr val="002060"/>
                </a:solidFill>
              </a:rPr>
              <a:t> boşluk bırakılmalıdır. Sayfadaki yazılabilir satır uzunluğu en fazla </a:t>
            </a:r>
            <a:r>
              <a:rPr lang="tr-TR" sz="2400" b="1" u="sng" dirty="0">
                <a:solidFill>
                  <a:srgbClr val="002060"/>
                </a:solidFill>
              </a:rPr>
              <a:t>16.51</a:t>
            </a:r>
            <a:r>
              <a:rPr lang="tr-TR" sz="2400" b="1" dirty="0">
                <a:solidFill>
                  <a:srgbClr val="002060"/>
                </a:solidFill>
              </a:rPr>
              <a:t>cm olmalıdır. Yazılar sola hizalı olacak şekilde yazılmalı, sağ kenar girintili olarak bırakılmalı ve kelimeler satır sonunda kesinlikle bölünmemelidir. Bir sayfada 27 satırdan fazla yazı olmamalıdır (sayfa numaraları hariç).</a:t>
            </a:r>
          </a:p>
          <a:p>
            <a:pPr marL="274320" indent="-274320">
              <a:buClr>
                <a:schemeClr val="accent3"/>
              </a:buClr>
              <a:buNone/>
              <a:defRPr/>
            </a:pPr>
            <a:endParaRPr lang="tr-TR" sz="2400" b="1" dirty="0">
              <a:solidFill>
                <a:srgbClr val="3399FF"/>
              </a:solidFill>
            </a:endParaRPr>
          </a:p>
          <a:p>
            <a:pPr marL="274320" indent="-274320">
              <a:buClr>
                <a:schemeClr val="accent3"/>
              </a:buClr>
              <a:buNone/>
              <a:defRPr/>
            </a:pPr>
            <a:r>
              <a:rPr lang="tr-TR" sz="2400" b="1" dirty="0">
                <a:solidFill>
                  <a:srgbClr val="3399FF"/>
                </a:solidFill>
              </a:rPr>
              <a:t>	Sayfa Numaraları ve Üstbilgi: </a:t>
            </a:r>
            <a:r>
              <a:rPr lang="tr-TR" sz="2400" b="1" dirty="0">
                <a:solidFill>
                  <a:srgbClr val="002060"/>
                </a:solidFill>
              </a:rPr>
              <a:t>Yazı başlık sayfasından başlamak üzere numaralandırılmalı ve sayfa numarası sayfanın </a:t>
            </a:r>
            <a:r>
              <a:rPr lang="tr-TR" sz="2400" b="1" u="sng" dirty="0">
                <a:solidFill>
                  <a:srgbClr val="002060"/>
                </a:solidFill>
              </a:rPr>
              <a:t>sağ üst köşesine</a:t>
            </a:r>
            <a:r>
              <a:rPr lang="tr-TR" sz="2400" b="1" dirty="0">
                <a:solidFill>
                  <a:srgbClr val="002060"/>
                </a:solidFill>
              </a:rPr>
              <a:t> yerleştirilmelidir. Üstbilgi olarak eklenecek başlık, çalışmanın başlığının ilk iki ya da üç kelimesinden oluşur ve üst bilgi olarak sağ üst köşeye, sayfa numarasından önce yerleştirilir ve aralarında beş karakterlik boşluk bırakılır.</a:t>
            </a:r>
            <a:endParaRPr lang="tr-TR" sz="2400" b="1" dirty="0">
              <a:solidFill>
                <a:srgbClr val="3399FF"/>
              </a:solidFill>
            </a:endParaRPr>
          </a:p>
          <a:p>
            <a:pPr marL="274320" indent="-274320">
              <a:buClr>
                <a:schemeClr val="accent3"/>
              </a:buClr>
              <a:buNone/>
              <a:defRPr/>
            </a:pPr>
            <a:endParaRPr lang="tr-TR" sz="2400" b="1" dirty="0">
              <a:solidFill>
                <a:srgbClr val="C00000"/>
              </a:solidFill>
            </a:endParaRPr>
          </a:p>
          <a:p>
            <a:pPr marL="274320" indent="-274320">
              <a:buClr>
                <a:schemeClr val="accent3"/>
              </a:buClr>
              <a:buNone/>
              <a:defRPr/>
            </a:pPr>
            <a:r>
              <a:rPr lang="tr-TR" sz="2400" b="1" dirty="0">
                <a:solidFill>
                  <a:srgbClr val="C00000"/>
                </a:solidFill>
              </a:rPr>
              <a:t>	</a:t>
            </a:r>
            <a:endParaRPr lang="tr-TR" sz="2200" b="1" u="sng" dirty="0">
              <a:solidFill>
                <a:srgbClr val="C00000"/>
              </a:solidFill>
            </a:endParaRPr>
          </a:p>
        </p:txBody>
      </p:sp>
    </p:spTree>
    <p:extLst>
      <p:ext uri="{BB962C8B-B14F-4D97-AF65-F5344CB8AC3E}">
        <p14:creationId xmlns:p14="http://schemas.microsoft.com/office/powerpoint/2010/main" val="12541657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39939"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r>
              <a:rPr lang="tr-TR" altLang="tr-TR" sz="2400" b="1">
                <a:solidFill>
                  <a:srgbClr val="3399FF"/>
                </a:solidFill>
              </a:rPr>
              <a:t>Doğrudan aktarım;</a:t>
            </a:r>
            <a:r>
              <a:rPr lang="tr-TR" altLang="tr-TR" sz="2400" b="1">
                <a:solidFill>
                  <a:srgbClr val="C00000"/>
                </a:solidFill>
              </a:rPr>
              <a:t> </a:t>
            </a:r>
            <a:r>
              <a:rPr lang="tr-TR" altLang="tr-TR" sz="2400" b="1">
                <a:solidFill>
                  <a:srgbClr val="002060"/>
                </a:solidFill>
              </a:rPr>
              <a:t>aktarım doğru ve eksiksiz yapılmalı, alıntı orijinal kaynaktakine bağlı kalınarak verilmelidir. Cümle içerisinde göz ardı edilen ifadeler yerin üç nokta (</a:t>
            </a:r>
            <a:r>
              <a:rPr lang="tr-TR" altLang="tr-TR" sz="2400" b="1">
                <a:solidFill>
                  <a:srgbClr val="3399FF"/>
                </a:solidFill>
              </a:rPr>
              <a:t>…</a:t>
            </a:r>
            <a:r>
              <a:rPr lang="tr-TR" altLang="tr-TR" sz="2400" b="1">
                <a:solidFill>
                  <a:srgbClr val="002060"/>
                </a:solidFill>
              </a:rPr>
              <a:t>), iki cümle arasındaki atlamalarda ise dört nokta (</a:t>
            </a:r>
            <a:r>
              <a:rPr lang="tr-TR" altLang="tr-TR" sz="2400" b="1">
                <a:solidFill>
                  <a:srgbClr val="3399FF"/>
                </a:solidFill>
              </a:rPr>
              <a:t>….</a:t>
            </a:r>
            <a:r>
              <a:rPr lang="tr-TR" altLang="tr-TR" sz="2400" b="1">
                <a:solidFill>
                  <a:srgbClr val="002060"/>
                </a:solidFill>
              </a:rPr>
              <a:t>) kullanılır. Alıntı yapılan orijinal kaynak içerisinde gösterilen kaynakların olduğu gibi alıntı içinde yer alması gerekir. Ancak bu kaynaklar, çalışma içinde başka bir yerde kullanılmadıysa kaynaklar listesine eklenmez.</a:t>
            </a:r>
          </a:p>
          <a:p>
            <a:pPr eaLnBrk="1" hangingPunct="1">
              <a:buFont typeface="Wingdings 2" panose="05020102010507070707" pitchFamily="18" charset="2"/>
              <a:buNone/>
            </a:pPr>
            <a:r>
              <a:rPr lang="tr-TR" altLang="tr-TR" sz="2400" b="1">
                <a:solidFill>
                  <a:srgbClr val="002060"/>
                </a:solidFill>
              </a:rPr>
              <a:t>	Alıntılarda izin almak için gerekli olan sınırlar telif hakkı sahiplerine göre farklılık gösterebilir. Örneğin APA kendi dergilerinden 500 kelimeye kadar olan alıntılar için açık bir izin istememektedir. İzin alınması gereken durumlarda alınan izin bilgisi dipnot olarak eklenmelidir.</a:t>
            </a:r>
          </a:p>
          <a:p>
            <a:pPr eaLnBrk="1" hangingPunct="1">
              <a:buFont typeface="Wingdings 2" panose="05020102010507070707" pitchFamily="18" charset="2"/>
              <a:buNone/>
            </a:pPr>
            <a:endParaRPr lang="tr-TR" altLang="tr-TR" sz="2400" b="1">
              <a:solidFill>
                <a:srgbClr val="002060"/>
              </a:solidFill>
            </a:endParaRPr>
          </a:p>
          <a:p>
            <a:pPr eaLnBrk="1" hangingPunct="1">
              <a:buFont typeface="Wingdings 2" panose="05020102010507070707" pitchFamily="18" charset="2"/>
              <a:buNone/>
            </a:pPr>
            <a:endParaRPr lang="tr-TR" altLang="tr-TR" sz="2400" b="1">
              <a:solidFill>
                <a:srgbClr val="C00000"/>
              </a:solidFill>
            </a:endParaRPr>
          </a:p>
        </p:txBody>
      </p:sp>
    </p:spTree>
    <p:extLst>
      <p:ext uri="{BB962C8B-B14F-4D97-AF65-F5344CB8AC3E}">
        <p14:creationId xmlns:p14="http://schemas.microsoft.com/office/powerpoint/2010/main" val="276562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40963"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p>
          <a:p>
            <a:pPr eaLnBrk="1" hangingPunct="1">
              <a:buFont typeface="Wingdings 2" panose="05020102010507070707" pitchFamily="18" charset="2"/>
              <a:buNone/>
            </a:pPr>
            <a:endParaRPr lang="tr-TR" altLang="tr-TR" sz="2400" b="1">
              <a:solidFill>
                <a:srgbClr val="C00000"/>
              </a:solidFill>
            </a:endParaRPr>
          </a:p>
          <a:p>
            <a:pPr eaLnBrk="1" hangingPunct="1">
              <a:buFont typeface="Wingdings 2" panose="05020102010507070707" pitchFamily="18" charset="2"/>
              <a:buNone/>
            </a:pPr>
            <a:r>
              <a:rPr lang="tr-TR" altLang="tr-TR" sz="2400" b="1">
                <a:solidFill>
                  <a:srgbClr val="C00000"/>
                </a:solidFill>
              </a:rPr>
              <a:t>	Kaynak Gösterme: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Bir yayının sonunda yer alan kaynaklar listesi yayını belgeler ve her bir kaynağa ulaşmak için önemli bilgiler sağlar. Yazarlar, kaynaklar listesinde ve metin içinde yer alan kaynakların birbiriyle yazar, yıl, imla açısından tutarlı olduğundan emin olmalıdır.</a:t>
            </a:r>
          </a:p>
          <a:p>
            <a:pPr eaLnBrk="1" hangingPunct="1">
              <a:buFont typeface="Wingdings 2" panose="05020102010507070707" pitchFamily="18" charset="2"/>
              <a:buNone/>
            </a:pPr>
            <a:r>
              <a:rPr lang="tr-TR" altLang="tr-TR" sz="2400" b="1">
                <a:solidFill>
                  <a:srgbClr val="002060"/>
                </a:solidFill>
              </a:rPr>
              <a:t>	</a:t>
            </a:r>
          </a:p>
        </p:txBody>
      </p:sp>
    </p:spTree>
    <p:extLst>
      <p:ext uri="{BB962C8B-B14F-4D97-AF65-F5344CB8AC3E}">
        <p14:creationId xmlns:p14="http://schemas.microsoft.com/office/powerpoint/2010/main" val="14166363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p:txBody>
          <a:bodyPr/>
          <a:lstStyle/>
          <a:p>
            <a:pPr eaLnBrk="1" hangingPunct="1"/>
            <a:endParaRPr lang="tr-TR" altLang="tr-TR" smtClean="0"/>
          </a:p>
        </p:txBody>
      </p:sp>
      <p:graphicFrame>
        <p:nvGraphicFramePr>
          <p:cNvPr id="4" name="3 İçerik Yer Tutucusu"/>
          <p:cNvGraphicFramePr>
            <a:graphicFrameLocks noGrp="1"/>
          </p:cNvGraphicFramePr>
          <p:nvPr>
            <p:ph idx="1"/>
          </p:nvPr>
        </p:nvGraphicFramePr>
        <p:xfrm>
          <a:off x="1524000" y="-152400"/>
          <a:ext cx="9144000" cy="67056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478971">
                <a:tc>
                  <a:txBody>
                    <a:bodyPr/>
                    <a:lstStyle/>
                    <a:p>
                      <a:pPr algn="ctr" fontAlgn="b"/>
                      <a:r>
                        <a:rPr lang="tr-TR" sz="2800" b="1" i="0" u="none" strike="noStrike" dirty="0">
                          <a:solidFill>
                            <a:srgbClr val="1F497D"/>
                          </a:solidFill>
                          <a:latin typeface="Cambria"/>
                        </a:rPr>
                        <a:t>KISALTMA</a:t>
                      </a:r>
                    </a:p>
                  </a:txBody>
                  <a:tcPr marL="9525" marR="9525" marT="9525" marB="0" anchor="b"/>
                </a:tc>
                <a:tc>
                  <a:txBody>
                    <a:bodyPr/>
                    <a:lstStyle/>
                    <a:p>
                      <a:pPr algn="ctr" fontAlgn="b"/>
                      <a:r>
                        <a:rPr lang="tr-TR" sz="2800" b="1" i="0" u="none" strike="noStrike" dirty="0">
                          <a:solidFill>
                            <a:srgbClr val="1F497D"/>
                          </a:solidFill>
                          <a:latin typeface="Cambria"/>
                        </a:rPr>
                        <a:t>AÇIKLAMA</a:t>
                      </a:r>
                    </a:p>
                  </a:txBody>
                  <a:tcPr marL="9525" marR="9525" marT="9525" marB="0" anchor="b"/>
                </a:tc>
                <a:extLst>
                  <a:ext uri="{0D108BD9-81ED-4DB2-BD59-A6C34878D82A}">
                    <a16:rowId xmlns:a16="http://schemas.microsoft.com/office/drawing/2014/main" val="10000"/>
                  </a:ext>
                </a:extLst>
              </a:tr>
              <a:tr h="478971">
                <a:tc>
                  <a:txBody>
                    <a:bodyPr/>
                    <a:lstStyle/>
                    <a:p>
                      <a:pPr algn="l" fontAlgn="b"/>
                      <a:r>
                        <a:rPr lang="tr-TR" sz="2400" b="0" i="0" u="none" strike="noStrike" dirty="0">
                          <a:solidFill>
                            <a:srgbClr val="000000"/>
                          </a:solidFill>
                          <a:latin typeface="Calibri"/>
                        </a:rPr>
                        <a:t>böl. (</a:t>
                      </a:r>
                      <a:r>
                        <a:rPr lang="tr-TR" sz="2400" b="0" i="0" u="none" strike="noStrike" dirty="0" err="1">
                          <a:solidFill>
                            <a:srgbClr val="000000"/>
                          </a:solidFill>
                          <a:latin typeface="Calibri"/>
                        </a:rPr>
                        <a:t>chap</a:t>
                      </a:r>
                      <a:r>
                        <a:rPr lang="tr-TR" sz="2400" b="0" i="0" u="none" strike="noStrike" dirty="0">
                          <a:solidFill>
                            <a:srgbClr val="000000"/>
                          </a:solidFill>
                          <a:latin typeface="Calibri"/>
                        </a:rPr>
                        <a:t>.)</a:t>
                      </a:r>
                    </a:p>
                  </a:txBody>
                  <a:tcPr marL="9525" marR="9525" marT="9525" marB="0" anchor="b"/>
                </a:tc>
                <a:tc>
                  <a:txBody>
                    <a:bodyPr/>
                    <a:lstStyle/>
                    <a:p>
                      <a:pPr algn="l" fontAlgn="b"/>
                      <a:r>
                        <a:rPr lang="tr-TR" sz="2400" b="0" i="0" u="none" strike="noStrike">
                          <a:solidFill>
                            <a:srgbClr val="000000"/>
                          </a:solidFill>
                          <a:latin typeface="Calibri"/>
                        </a:rPr>
                        <a:t>Bölüm (Chapter)</a:t>
                      </a:r>
                    </a:p>
                  </a:txBody>
                  <a:tcPr marL="9525" marR="9525" marT="9525" marB="0" anchor="b"/>
                </a:tc>
                <a:extLst>
                  <a:ext uri="{0D108BD9-81ED-4DB2-BD59-A6C34878D82A}">
                    <a16:rowId xmlns:a16="http://schemas.microsoft.com/office/drawing/2014/main" val="10001"/>
                  </a:ext>
                </a:extLst>
              </a:tr>
              <a:tr h="478971">
                <a:tc>
                  <a:txBody>
                    <a:bodyPr/>
                    <a:lstStyle/>
                    <a:p>
                      <a:pPr algn="l" fontAlgn="b"/>
                      <a:r>
                        <a:rPr lang="tr-TR" sz="2400" b="0" i="0" u="none" strike="noStrike" dirty="0">
                          <a:solidFill>
                            <a:srgbClr val="000000"/>
                          </a:solidFill>
                          <a:latin typeface="Calibri"/>
                        </a:rPr>
                        <a:t>bas. (ed.)</a:t>
                      </a:r>
                    </a:p>
                  </a:txBody>
                  <a:tcPr marL="9525" marR="9525" marT="9525" marB="0" anchor="b"/>
                </a:tc>
                <a:tc>
                  <a:txBody>
                    <a:bodyPr/>
                    <a:lstStyle/>
                    <a:p>
                      <a:pPr algn="l" fontAlgn="b"/>
                      <a:r>
                        <a:rPr lang="tr-TR" sz="2400" b="0" i="0" u="none" strike="noStrike" dirty="0">
                          <a:solidFill>
                            <a:srgbClr val="000000"/>
                          </a:solidFill>
                          <a:latin typeface="Calibri"/>
                        </a:rPr>
                        <a:t>baskı (</a:t>
                      </a:r>
                      <a:r>
                        <a:rPr lang="tr-TR" sz="2400" b="0" i="0" u="none" strike="noStrike" dirty="0" err="1">
                          <a:solidFill>
                            <a:srgbClr val="000000"/>
                          </a:solidFill>
                          <a:latin typeface="Calibri"/>
                        </a:rPr>
                        <a:t>edition</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2"/>
                  </a:ext>
                </a:extLst>
              </a:tr>
              <a:tr h="478971">
                <a:tc>
                  <a:txBody>
                    <a:bodyPr/>
                    <a:lstStyle/>
                    <a:p>
                      <a:pPr algn="l" fontAlgn="b"/>
                      <a:r>
                        <a:rPr lang="tr-TR" sz="2400" b="0" i="0" u="none" strike="noStrike" dirty="0">
                          <a:solidFill>
                            <a:srgbClr val="000000"/>
                          </a:solidFill>
                          <a:latin typeface="Calibri"/>
                        </a:rPr>
                        <a:t>Düz. Bas. (</a:t>
                      </a:r>
                      <a:r>
                        <a:rPr lang="tr-TR" sz="2400" b="0" i="0" u="none" strike="noStrike" dirty="0" err="1">
                          <a:solidFill>
                            <a:srgbClr val="000000"/>
                          </a:solidFill>
                          <a:latin typeface="Calibri"/>
                        </a:rPr>
                        <a:t>Rev</a:t>
                      </a:r>
                      <a:r>
                        <a:rPr lang="tr-TR" sz="2400" b="0" i="0" u="none" strike="noStrike" dirty="0">
                          <a:solidFill>
                            <a:srgbClr val="000000"/>
                          </a:solidFill>
                          <a:latin typeface="Calibri"/>
                        </a:rPr>
                        <a:t>. Ed.)</a:t>
                      </a:r>
                    </a:p>
                  </a:txBody>
                  <a:tcPr marL="9525" marR="9525" marT="9525" marB="0" anchor="b"/>
                </a:tc>
                <a:tc>
                  <a:txBody>
                    <a:bodyPr/>
                    <a:lstStyle/>
                    <a:p>
                      <a:pPr algn="l" fontAlgn="b"/>
                      <a:r>
                        <a:rPr lang="tr-TR" sz="2400" b="0" i="0" u="none" strike="noStrike" dirty="0">
                          <a:solidFill>
                            <a:srgbClr val="000000"/>
                          </a:solidFill>
                          <a:latin typeface="Calibri"/>
                        </a:rPr>
                        <a:t>Düzeltilmiş baskı (</a:t>
                      </a:r>
                      <a:r>
                        <a:rPr lang="tr-TR" sz="2400" b="0" i="0" u="none" strike="noStrike" dirty="0" err="1">
                          <a:solidFill>
                            <a:srgbClr val="000000"/>
                          </a:solidFill>
                          <a:latin typeface="Calibri"/>
                        </a:rPr>
                        <a:t>Revised</a:t>
                      </a:r>
                      <a:r>
                        <a:rPr lang="tr-TR" sz="2400" b="0" i="0" u="none" strike="noStrike" dirty="0">
                          <a:solidFill>
                            <a:srgbClr val="000000"/>
                          </a:solidFill>
                          <a:latin typeface="Calibri"/>
                        </a:rPr>
                        <a:t> </a:t>
                      </a:r>
                      <a:r>
                        <a:rPr lang="tr-TR" sz="2400" b="0" i="0" u="none" strike="noStrike" dirty="0" err="1">
                          <a:solidFill>
                            <a:srgbClr val="000000"/>
                          </a:solidFill>
                          <a:latin typeface="Calibri"/>
                        </a:rPr>
                        <a:t>edition</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3"/>
                  </a:ext>
                </a:extLst>
              </a:tr>
              <a:tr h="478971">
                <a:tc>
                  <a:txBody>
                    <a:bodyPr/>
                    <a:lstStyle/>
                    <a:p>
                      <a:pPr algn="l" fontAlgn="b"/>
                      <a:r>
                        <a:rPr lang="tr-TR" sz="2400" b="0" i="0" u="none" strike="noStrike" dirty="0">
                          <a:solidFill>
                            <a:srgbClr val="000000"/>
                          </a:solidFill>
                          <a:latin typeface="Calibri"/>
                        </a:rPr>
                        <a:t>2. bas. (2nd ed.)</a:t>
                      </a:r>
                    </a:p>
                  </a:txBody>
                  <a:tcPr marL="9525" marR="9525" marT="9525" marB="0" anchor="b"/>
                </a:tc>
                <a:tc>
                  <a:txBody>
                    <a:bodyPr/>
                    <a:lstStyle/>
                    <a:p>
                      <a:pPr algn="l" fontAlgn="b"/>
                      <a:r>
                        <a:rPr lang="tr-TR" sz="2400" b="0" i="0" u="none" strike="noStrike" dirty="0">
                          <a:solidFill>
                            <a:srgbClr val="000000"/>
                          </a:solidFill>
                          <a:latin typeface="Calibri"/>
                        </a:rPr>
                        <a:t>ikinci baskı (</a:t>
                      </a:r>
                      <a:r>
                        <a:rPr lang="tr-TR" sz="2400" b="0" i="0" u="none" strike="noStrike" dirty="0" err="1">
                          <a:solidFill>
                            <a:srgbClr val="000000"/>
                          </a:solidFill>
                          <a:latin typeface="Calibri"/>
                        </a:rPr>
                        <a:t>second</a:t>
                      </a:r>
                      <a:r>
                        <a:rPr lang="tr-TR" sz="2400" b="0" i="0" u="none" strike="noStrike" dirty="0">
                          <a:solidFill>
                            <a:srgbClr val="000000"/>
                          </a:solidFill>
                          <a:latin typeface="Calibri"/>
                        </a:rPr>
                        <a:t> </a:t>
                      </a:r>
                      <a:r>
                        <a:rPr lang="tr-TR" sz="2400" b="0" i="0" u="none" strike="noStrike" dirty="0" err="1">
                          <a:solidFill>
                            <a:srgbClr val="000000"/>
                          </a:solidFill>
                          <a:latin typeface="Calibri"/>
                        </a:rPr>
                        <a:t>edition</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4"/>
                  </a:ext>
                </a:extLst>
              </a:tr>
              <a:tr h="478971">
                <a:tc>
                  <a:txBody>
                    <a:bodyPr/>
                    <a:lstStyle/>
                    <a:p>
                      <a:pPr algn="l" fontAlgn="b"/>
                      <a:r>
                        <a:rPr lang="tr-TR" sz="2400" b="0" i="0" u="none" strike="noStrike">
                          <a:solidFill>
                            <a:srgbClr val="000000"/>
                          </a:solidFill>
                          <a:latin typeface="Calibri"/>
                        </a:rPr>
                        <a:t>Ed. (Eds.)</a:t>
                      </a:r>
                    </a:p>
                  </a:txBody>
                  <a:tcPr marL="9525" marR="9525" marT="9525" marB="0" anchor="b"/>
                </a:tc>
                <a:tc>
                  <a:txBody>
                    <a:bodyPr/>
                    <a:lstStyle/>
                    <a:p>
                      <a:pPr algn="l" fontAlgn="b"/>
                      <a:r>
                        <a:rPr lang="tr-TR" sz="2400" b="0" i="0" u="none" strike="noStrike" dirty="0">
                          <a:solidFill>
                            <a:srgbClr val="000000"/>
                          </a:solidFill>
                          <a:latin typeface="Calibri"/>
                        </a:rPr>
                        <a:t>Editör (</a:t>
                      </a:r>
                      <a:r>
                        <a:rPr lang="tr-TR" sz="2400" b="0" i="0" u="none" strike="noStrike" dirty="0" err="1">
                          <a:solidFill>
                            <a:srgbClr val="000000"/>
                          </a:solidFill>
                          <a:latin typeface="Calibri"/>
                        </a:rPr>
                        <a:t>Editor</a:t>
                      </a:r>
                      <a:r>
                        <a:rPr lang="tr-TR" sz="2400" b="0" i="0" u="none" strike="noStrike" dirty="0">
                          <a:solidFill>
                            <a:srgbClr val="000000"/>
                          </a:solidFill>
                          <a:latin typeface="Calibri"/>
                        </a:rPr>
                        <a:t>) Editörler (</a:t>
                      </a:r>
                      <a:r>
                        <a:rPr lang="tr-TR" sz="2400" b="0" i="0" u="none" strike="noStrike" dirty="0" err="1">
                          <a:solidFill>
                            <a:srgbClr val="000000"/>
                          </a:solidFill>
                          <a:latin typeface="Calibri"/>
                        </a:rPr>
                        <a:t>Editors</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5"/>
                  </a:ext>
                </a:extLst>
              </a:tr>
              <a:tr h="478971">
                <a:tc>
                  <a:txBody>
                    <a:bodyPr/>
                    <a:lstStyle/>
                    <a:p>
                      <a:pPr algn="l" fontAlgn="b"/>
                      <a:r>
                        <a:rPr lang="tr-TR" sz="2400" b="0" i="0" u="none" strike="noStrike">
                          <a:solidFill>
                            <a:srgbClr val="000000"/>
                          </a:solidFill>
                          <a:latin typeface="Calibri"/>
                        </a:rPr>
                        <a:t>Çev. (Trans.)</a:t>
                      </a:r>
                    </a:p>
                  </a:txBody>
                  <a:tcPr marL="9525" marR="9525" marT="9525" marB="0" anchor="b"/>
                </a:tc>
                <a:tc>
                  <a:txBody>
                    <a:bodyPr/>
                    <a:lstStyle/>
                    <a:p>
                      <a:pPr algn="l" fontAlgn="b"/>
                      <a:r>
                        <a:rPr lang="tr-TR" sz="2400" b="0" i="0" u="none" strike="noStrike" dirty="0">
                          <a:solidFill>
                            <a:srgbClr val="000000"/>
                          </a:solidFill>
                          <a:latin typeface="Calibri"/>
                        </a:rPr>
                        <a:t>Çevirmen (</a:t>
                      </a:r>
                      <a:r>
                        <a:rPr lang="tr-TR" sz="2400" b="0" i="0" u="none" strike="noStrike" dirty="0" err="1">
                          <a:solidFill>
                            <a:srgbClr val="000000"/>
                          </a:solidFill>
                          <a:latin typeface="Calibri"/>
                        </a:rPr>
                        <a:t>Translator</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6"/>
                  </a:ext>
                </a:extLst>
              </a:tr>
              <a:tr h="478971">
                <a:tc>
                  <a:txBody>
                    <a:bodyPr/>
                    <a:lstStyle/>
                    <a:p>
                      <a:pPr algn="l" fontAlgn="b"/>
                      <a:r>
                        <a:rPr lang="tr-TR" sz="2400" b="0" i="0" u="none" strike="noStrike">
                          <a:solidFill>
                            <a:srgbClr val="000000"/>
                          </a:solidFill>
                          <a:latin typeface="Calibri"/>
                        </a:rPr>
                        <a:t>t.y. (n.d.)</a:t>
                      </a:r>
                    </a:p>
                  </a:txBody>
                  <a:tcPr marL="9525" marR="9525" marT="9525" marB="0" anchor="b"/>
                </a:tc>
                <a:tc>
                  <a:txBody>
                    <a:bodyPr/>
                    <a:lstStyle/>
                    <a:p>
                      <a:pPr algn="l" fontAlgn="b"/>
                      <a:r>
                        <a:rPr lang="tr-TR" sz="2400" b="0" i="0" u="none" strike="noStrike" dirty="0">
                          <a:solidFill>
                            <a:srgbClr val="000000"/>
                          </a:solidFill>
                          <a:latin typeface="Calibri"/>
                        </a:rPr>
                        <a:t>Tarihi yok (No </a:t>
                      </a:r>
                      <a:r>
                        <a:rPr lang="tr-TR" sz="2400" b="0" i="0" u="none" strike="noStrike" dirty="0" err="1">
                          <a:solidFill>
                            <a:srgbClr val="000000"/>
                          </a:solidFill>
                          <a:latin typeface="Calibri"/>
                        </a:rPr>
                        <a:t>date</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7"/>
                  </a:ext>
                </a:extLst>
              </a:tr>
              <a:tr h="478971">
                <a:tc>
                  <a:txBody>
                    <a:bodyPr/>
                    <a:lstStyle/>
                    <a:p>
                      <a:pPr algn="l" fontAlgn="b"/>
                      <a:r>
                        <a:rPr lang="tr-TR" sz="2400" b="0" i="0" u="none" strike="noStrike">
                          <a:solidFill>
                            <a:srgbClr val="000000"/>
                          </a:solidFill>
                          <a:latin typeface="Calibri"/>
                        </a:rPr>
                        <a:t>s. (pp)</a:t>
                      </a:r>
                    </a:p>
                  </a:txBody>
                  <a:tcPr marL="9525" marR="9525" marT="9525" marB="0" anchor="b"/>
                </a:tc>
                <a:tc>
                  <a:txBody>
                    <a:bodyPr/>
                    <a:lstStyle/>
                    <a:p>
                      <a:pPr algn="l" fontAlgn="b"/>
                      <a:r>
                        <a:rPr lang="tr-TR" sz="2400" b="0" i="0" u="none" strike="noStrike" dirty="0">
                          <a:solidFill>
                            <a:srgbClr val="000000"/>
                          </a:solidFill>
                          <a:latin typeface="Calibri"/>
                        </a:rPr>
                        <a:t>sayfa (</a:t>
                      </a:r>
                      <a:r>
                        <a:rPr lang="tr-TR" sz="2400" b="0" i="0" u="none" strike="noStrike" dirty="0" err="1">
                          <a:solidFill>
                            <a:srgbClr val="000000"/>
                          </a:solidFill>
                          <a:latin typeface="Calibri"/>
                        </a:rPr>
                        <a:t>Page</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8"/>
                  </a:ext>
                </a:extLst>
              </a:tr>
              <a:tr h="478971">
                <a:tc>
                  <a:txBody>
                    <a:bodyPr/>
                    <a:lstStyle/>
                    <a:p>
                      <a:pPr algn="l" fontAlgn="b"/>
                      <a:r>
                        <a:rPr lang="tr-TR" sz="2400" b="0" i="0" u="none" strike="noStrike">
                          <a:solidFill>
                            <a:srgbClr val="000000"/>
                          </a:solidFill>
                          <a:latin typeface="Calibri"/>
                        </a:rPr>
                        <a:t>C. (Vol.)</a:t>
                      </a:r>
                    </a:p>
                  </a:txBody>
                  <a:tcPr marL="9525" marR="9525" marT="9525" marB="0" anchor="b"/>
                </a:tc>
                <a:tc>
                  <a:txBody>
                    <a:bodyPr/>
                    <a:lstStyle/>
                    <a:p>
                      <a:pPr algn="l" fontAlgn="b"/>
                      <a:r>
                        <a:rPr lang="tr-TR" sz="2400" b="0" i="0" u="none" strike="noStrike" dirty="0">
                          <a:solidFill>
                            <a:srgbClr val="000000"/>
                          </a:solidFill>
                          <a:latin typeface="Calibri"/>
                        </a:rPr>
                        <a:t>cilt (</a:t>
                      </a:r>
                      <a:r>
                        <a:rPr lang="tr-TR" sz="2400" b="0" i="0" u="none" strike="noStrike" dirty="0" err="1">
                          <a:solidFill>
                            <a:srgbClr val="000000"/>
                          </a:solidFill>
                          <a:latin typeface="Calibri"/>
                        </a:rPr>
                        <a:t>volume</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09"/>
                  </a:ext>
                </a:extLst>
              </a:tr>
              <a:tr h="478971">
                <a:tc>
                  <a:txBody>
                    <a:bodyPr/>
                    <a:lstStyle/>
                    <a:p>
                      <a:pPr algn="l" fontAlgn="b"/>
                      <a:r>
                        <a:rPr lang="tr-TR" sz="2400" b="0" i="0" u="none" strike="noStrike">
                          <a:solidFill>
                            <a:srgbClr val="000000"/>
                          </a:solidFill>
                          <a:latin typeface="Calibri"/>
                        </a:rPr>
                        <a:t>No. (No:)</a:t>
                      </a:r>
                    </a:p>
                  </a:txBody>
                  <a:tcPr marL="9525" marR="9525" marT="9525" marB="0" anchor="b"/>
                </a:tc>
                <a:tc>
                  <a:txBody>
                    <a:bodyPr/>
                    <a:lstStyle/>
                    <a:p>
                      <a:pPr algn="l" fontAlgn="b"/>
                      <a:r>
                        <a:rPr lang="tr-TR" sz="2400" b="0" i="0" u="none" strike="noStrike" dirty="0">
                          <a:solidFill>
                            <a:srgbClr val="000000"/>
                          </a:solidFill>
                          <a:latin typeface="Calibri"/>
                        </a:rPr>
                        <a:t>Sayı (</a:t>
                      </a:r>
                      <a:r>
                        <a:rPr lang="tr-TR" sz="2400" b="0" i="0" u="none" strike="noStrike" dirty="0" err="1">
                          <a:solidFill>
                            <a:srgbClr val="000000"/>
                          </a:solidFill>
                          <a:latin typeface="Calibri"/>
                        </a:rPr>
                        <a:t>Number</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10"/>
                  </a:ext>
                </a:extLst>
              </a:tr>
              <a:tr h="478971">
                <a:tc>
                  <a:txBody>
                    <a:bodyPr/>
                    <a:lstStyle/>
                    <a:p>
                      <a:pPr algn="l" fontAlgn="b"/>
                      <a:r>
                        <a:rPr lang="tr-TR" sz="2400" b="0" i="0" u="none" strike="noStrike">
                          <a:solidFill>
                            <a:srgbClr val="000000"/>
                          </a:solidFill>
                          <a:latin typeface="Calibri"/>
                        </a:rPr>
                        <a:t>Ks (Pt.)</a:t>
                      </a:r>
                    </a:p>
                  </a:txBody>
                  <a:tcPr marL="9525" marR="9525" marT="9525" marB="0" anchor="b"/>
                </a:tc>
                <a:tc>
                  <a:txBody>
                    <a:bodyPr/>
                    <a:lstStyle/>
                    <a:p>
                      <a:pPr algn="l" fontAlgn="b"/>
                      <a:r>
                        <a:rPr lang="tr-TR" sz="2400" b="0" i="0" u="none" strike="noStrike" dirty="0">
                          <a:solidFill>
                            <a:srgbClr val="000000"/>
                          </a:solidFill>
                          <a:latin typeface="Calibri"/>
                        </a:rPr>
                        <a:t>Kısım (</a:t>
                      </a:r>
                      <a:r>
                        <a:rPr lang="tr-TR" sz="2400" b="0" i="0" u="none" strike="noStrike" dirty="0" err="1">
                          <a:solidFill>
                            <a:srgbClr val="000000"/>
                          </a:solidFill>
                          <a:latin typeface="Calibri"/>
                        </a:rPr>
                        <a:t>Part</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11"/>
                  </a:ext>
                </a:extLst>
              </a:tr>
              <a:tr h="478971">
                <a:tc>
                  <a:txBody>
                    <a:bodyPr/>
                    <a:lstStyle/>
                    <a:p>
                      <a:pPr algn="l" fontAlgn="b"/>
                      <a:r>
                        <a:rPr lang="tr-TR" sz="2400" b="0" i="0" u="none" strike="noStrike">
                          <a:solidFill>
                            <a:srgbClr val="000000"/>
                          </a:solidFill>
                          <a:latin typeface="Calibri"/>
                        </a:rPr>
                        <a:t>Tek. Rap. (Tech. Rep.)</a:t>
                      </a:r>
                    </a:p>
                  </a:txBody>
                  <a:tcPr marL="9525" marR="9525" marT="9525" marB="0" anchor="b"/>
                </a:tc>
                <a:tc>
                  <a:txBody>
                    <a:bodyPr/>
                    <a:lstStyle/>
                    <a:p>
                      <a:pPr algn="l" fontAlgn="b"/>
                      <a:r>
                        <a:rPr lang="tr-TR" sz="2400" b="0" i="0" u="none" strike="noStrike" dirty="0">
                          <a:solidFill>
                            <a:srgbClr val="000000"/>
                          </a:solidFill>
                          <a:latin typeface="Calibri"/>
                        </a:rPr>
                        <a:t>Teknik rapor (</a:t>
                      </a:r>
                      <a:r>
                        <a:rPr lang="tr-TR" sz="2400" b="0" i="0" u="none" strike="noStrike" dirty="0" err="1">
                          <a:solidFill>
                            <a:srgbClr val="000000"/>
                          </a:solidFill>
                          <a:latin typeface="Calibri"/>
                        </a:rPr>
                        <a:t>technical</a:t>
                      </a:r>
                      <a:r>
                        <a:rPr lang="tr-TR" sz="2400" b="0" i="0" u="none" strike="noStrike" dirty="0">
                          <a:solidFill>
                            <a:srgbClr val="000000"/>
                          </a:solidFill>
                          <a:latin typeface="Calibri"/>
                        </a:rPr>
                        <a:t> </a:t>
                      </a:r>
                      <a:r>
                        <a:rPr lang="tr-TR" sz="2400" b="0" i="0" u="none" strike="noStrike" dirty="0" err="1">
                          <a:solidFill>
                            <a:srgbClr val="000000"/>
                          </a:solidFill>
                          <a:latin typeface="Calibri"/>
                        </a:rPr>
                        <a:t>report</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12"/>
                  </a:ext>
                </a:extLst>
              </a:tr>
              <a:tr h="478971">
                <a:tc>
                  <a:txBody>
                    <a:bodyPr/>
                    <a:lstStyle/>
                    <a:p>
                      <a:pPr algn="l" fontAlgn="b"/>
                      <a:r>
                        <a:rPr lang="tr-TR" sz="2400" b="0" i="0" u="none" strike="noStrike">
                          <a:solidFill>
                            <a:srgbClr val="000000"/>
                          </a:solidFill>
                          <a:latin typeface="Calibri"/>
                        </a:rPr>
                        <a:t>Ek. (Suppl.)</a:t>
                      </a:r>
                    </a:p>
                  </a:txBody>
                  <a:tcPr marL="9525" marR="9525" marT="9525" marB="0" anchor="b"/>
                </a:tc>
                <a:tc>
                  <a:txBody>
                    <a:bodyPr/>
                    <a:lstStyle/>
                    <a:p>
                      <a:pPr algn="l" fontAlgn="b"/>
                      <a:r>
                        <a:rPr lang="tr-TR" sz="2400" b="0" i="0" u="none" strike="noStrike" dirty="0">
                          <a:solidFill>
                            <a:srgbClr val="000000"/>
                          </a:solidFill>
                          <a:latin typeface="Calibri"/>
                        </a:rPr>
                        <a:t>Ek (</a:t>
                      </a:r>
                      <a:r>
                        <a:rPr lang="tr-TR" sz="2400" b="0" i="0" u="none" strike="noStrike" dirty="0" err="1">
                          <a:solidFill>
                            <a:srgbClr val="000000"/>
                          </a:solidFill>
                          <a:latin typeface="Calibri"/>
                        </a:rPr>
                        <a:t>Supplement</a:t>
                      </a:r>
                      <a:r>
                        <a:rPr lang="tr-TR" sz="2400" b="0" i="0" u="none" strike="noStrike" dirty="0">
                          <a:solidFill>
                            <a:srgbClr val="000000"/>
                          </a:solidFill>
                          <a:latin typeface="Calibri"/>
                        </a:rPr>
                        <a:t>)</a:t>
                      </a:r>
                    </a:p>
                  </a:txBody>
                  <a:tcPr marL="9525" marR="9525" marT="9525"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888619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143000"/>
            <a:ext cx="9144000" cy="5410200"/>
          </a:xfrm>
        </p:spPr>
        <p:txBody>
          <a:bodyPr>
            <a:normAutofit fontScale="92500" lnSpcReduction="20000"/>
          </a:bodyPr>
          <a:lstStyle/>
          <a:p>
            <a:pPr marL="274320" indent="-274320">
              <a:buClr>
                <a:schemeClr val="accent3"/>
              </a:buClr>
              <a:buNone/>
              <a:defRPr/>
            </a:pPr>
            <a:r>
              <a:rPr lang="tr-TR" b="1" dirty="0" smtClean="0"/>
              <a:t>	</a:t>
            </a:r>
          </a:p>
          <a:p>
            <a:pPr marL="274320" indent="-274320">
              <a:buClr>
                <a:schemeClr val="accent3"/>
              </a:buClr>
              <a:buNone/>
              <a:defRPr/>
            </a:pPr>
            <a:endParaRPr lang="tr-TR" sz="2400" b="1" dirty="0">
              <a:solidFill>
                <a:srgbClr val="C00000"/>
              </a:solidFill>
            </a:endParaRPr>
          </a:p>
          <a:p>
            <a:pPr marL="274320" indent="-274320">
              <a:buClr>
                <a:schemeClr val="accent3"/>
              </a:buClr>
              <a:buNone/>
              <a:defRPr/>
            </a:pPr>
            <a:r>
              <a:rPr lang="tr-TR" sz="2400" b="1" dirty="0">
                <a:solidFill>
                  <a:srgbClr val="C00000"/>
                </a:solidFill>
              </a:rPr>
              <a:t>	Metin İçinde Kaynak Gösterme: </a:t>
            </a:r>
          </a:p>
          <a:p>
            <a:pPr marL="274320" indent="-274320">
              <a:buClr>
                <a:schemeClr val="accent3"/>
              </a:buClr>
              <a:buNone/>
              <a:defRPr/>
            </a:pPr>
            <a:r>
              <a:rPr lang="tr-TR" sz="2400" b="1" dirty="0">
                <a:solidFill>
                  <a:srgbClr val="C00000"/>
                </a:solidFill>
              </a:rPr>
              <a:t>	</a:t>
            </a:r>
            <a:r>
              <a:rPr lang="tr-TR" sz="2400" b="1" dirty="0">
                <a:solidFill>
                  <a:srgbClr val="002060"/>
                </a:solidFill>
              </a:rPr>
              <a:t>Yapılan bir çalışmada yapılmış başka bir çalışmadan yararlanıldığında, metin içinde bu kaynak mutlaka gösterilmelidir.</a:t>
            </a:r>
          </a:p>
          <a:p>
            <a:pPr marL="274320" indent="-274320">
              <a:buClr>
                <a:schemeClr val="accent3"/>
              </a:buClr>
              <a:buNone/>
              <a:defRPr/>
            </a:pPr>
            <a:endParaRPr lang="tr-TR" sz="2400" b="1" dirty="0">
              <a:solidFill>
                <a:srgbClr val="002060"/>
              </a:solidFill>
            </a:endParaRPr>
          </a:p>
          <a:p>
            <a:pPr marL="274320" indent="-274320">
              <a:buClr>
                <a:srgbClr val="C00000"/>
              </a:buClr>
              <a:buFont typeface="Wingdings" pitchFamily="2" charset="2"/>
              <a:buChar char="§"/>
              <a:defRPr/>
            </a:pPr>
            <a:r>
              <a:rPr lang="tr-TR" sz="2100" b="1" dirty="0">
                <a:solidFill>
                  <a:srgbClr val="002060"/>
                </a:solidFill>
              </a:rPr>
              <a:t>Tek Yazarlı Bir Çalışma</a:t>
            </a:r>
          </a:p>
          <a:p>
            <a:pPr marL="274320" indent="-274320">
              <a:buClr>
                <a:srgbClr val="C00000"/>
              </a:buClr>
              <a:buFont typeface="Wingdings" pitchFamily="2" charset="2"/>
              <a:buChar char="§"/>
              <a:defRPr/>
            </a:pPr>
            <a:r>
              <a:rPr lang="tr-TR" sz="2100" b="1" dirty="0">
                <a:solidFill>
                  <a:srgbClr val="002060"/>
                </a:solidFill>
              </a:rPr>
              <a:t>Çok Yazarlı Bir Çalışma</a:t>
            </a:r>
          </a:p>
          <a:p>
            <a:pPr marL="274320" indent="-274320">
              <a:buClr>
                <a:srgbClr val="C00000"/>
              </a:buClr>
              <a:buFont typeface="Wingdings" pitchFamily="2" charset="2"/>
              <a:buChar char="§"/>
              <a:defRPr/>
            </a:pPr>
            <a:r>
              <a:rPr lang="tr-TR" sz="2100" b="1" dirty="0">
                <a:solidFill>
                  <a:srgbClr val="002060"/>
                </a:solidFill>
              </a:rPr>
              <a:t>Grupların Yaptığı Yayınlar</a:t>
            </a:r>
          </a:p>
          <a:p>
            <a:pPr marL="274320" indent="-274320">
              <a:buClr>
                <a:srgbClr val="C00000"/>
              </a:buClr>
              <a:buFont typeface="Wingdings" pitchFamily="2" charset="2"/>
              <a:buChar char="§"/>
              <a:defRPr/>
            </a:pPr>
            <a:r>
              <a:rPr lang="tr-TR" sz="2100" b="1" dirty="0">
                <a:solidFill>
                  <a:srgbClr val="002060"/>
                </a:solidFill>
              </a:rPr>
              <a:t>Yazarı Olmayan ya da Anonim Çalışmalar</a:t>
            </a:r>
          </a:p>
          <a:p>
            <a:pPr marL="274320" indent="-274320">
              <a:buClr>
                <a:srgbClr val="C00000"/>
              </a:buClr>
              <a:buFont typeface="Wingdings" pitchFamily="2" charset="2"/>
              <a:buChar char="§"/>
              <a:defRPr/>
            </a:pPr>
            <a:r>
              <a:rPr lang="tr-TR" sz="2100" b="1" dirty="0">
                <a:solidFill>
                  <a:srgbClr val="002060"/>
                </a:solidFill>
              </a:rPr>
              <a:t>Aynı Soyada Sahip Yazarlar</a:t>
            </a:r>
          </a:p>
          <a:p>
            <a:pPr marL="274320" indent="-274320">
              <a:buClr>
                <a:srgbClr val="C00000"/>
              </a:buClr>
              <a:buFont typeface="Wingdings" pitchFamily="2" charset="2"/>
              <a:buChar char="§"/>
              <a:defRPr/>
            </a:pPr>
            <a:r>
              <a:rPr lang="tr-TR" sz="2100" b="1" dirty="0">
                <a:solidFill>
                  <a:srgbClr val="002060"/>
                </a:solidFill>
              </a:rPr>
              <a:t>Aynı Parantez İçinde İki/Daha Fazla Çalışmanın Kaynak Gösterilmesi</a:t>
            </a:r>
          </a:p>
          <a:p>
            <a:pPr marL="274320" indent="-274320">
              <a:buClr>
                <a:srgbClr val="C00000"/>
              </a:buClr>
              <a:buFont typeface="Wingdings" pitchFamily="2" charset="2"/>
              <a:buChar char="§"/>
              <a:defRPr/>
            </a:pPr>
            <a:r>
              <a:rPr lang="tr-TR" sz="2100" b="1" dirty="0">
                <a:solidFill>
                  <a:srgbClr val="002060"/>
                </a:solidFill>
              </a:rPr>
              <a:t>Klasik Çalışmalar</a:t>
            </a:r>
          </a:p>
          <a:p>
            <a:pPr marL="274320" indent="-274320">
              <a:buClr>
                <a:srgbClr val="C00000"/>
              </a:buClr>
              <a:buFont typeface="Wingdings" pitchFamily="2" charset="2"/>
              <a:buChar char="§"/>
              <a:defRPr/>
            </a:pPr>
            <a:r>
              <a:rPr lang="tr-TR" sz="2100" b="1" dirty="0">
                <a:solidFill>
                  <a:srgbClr val="002060"/>
                </a:solidFill>
              </a:rPr>
              <a:t>Bir Kaynağın Özel Bölümü</a:t>
            </a:r>
          </a:p>
          <a:p>
            <a:pPr marL="274320" indent="-274320">
              <a:buClr>
                <a:srgbClr val="C00000"/>
              </a:buClr>
              <a:buFont typeface="Wingdings" pitchFamily="2" charset="2"/>
              <a:buChar char="§"/>
              <a:defRPr/>
            </a:pPr>
            <a:r>
              <a:rPr lang="tr-TR" sz="2100" b="1" dirty="0">
                <a:solidFill>
                  <a:srgbClr val="002060"/>
                </a:solidFill>
              </a:rPr>
              <a:t>Kişisel İletişim</a:t>
            </a:r>
          </a:p>
          <a:p>
            <a:pPr marL="274320" indent="-274320">
              <a:buClr>
                <a:schemeClr val="accent3"/>
              </a:buClr>
              <a:buNone/>
              <a:defRPr/>
            </a:pPr>
            <a:r>
              <a:rPr lang="tr-TR" sz="2400" b="1" dirty="0">
                <a:solidFill>
                  <a:srgbClr val="002060"/>
                </a:solidFill>
              </a:rPr>
              <a:t>	</a:t>
            </a:r>
          </a:p>
        </p:txBody>
      </p:sp>
    </p:spTree>
    <p:extLst>
      <p:ext uri="{BB962C8B-B14F-4D97-AF65-F5344CB8AC3E}">
        <p14:creationId xmlns:p14="http://schemas.microsoft.com/office/powerpoint/2010/main" val="1586777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ltGray">
          <a:xfrm>
            <a:off x="1524000" y="0"/>
            <a:ext cx="9144000" cy="6858000"/>
          </a:xfrm>
          <a:noFill/>
        </p:spPr>
      </p:pic>
    </p:spTree>
    <p:extLst>
      <p:ext uri="{BB962C8B-B14F-4D97-AF65-F5344CB8AC3E}">
        <p14:creationId xmlns:p14="http://schemas.microsoft.com/office/powerpoint/2010/main" val="1054181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45059"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p>
          <a:p>
            <a:pPr eaLnBrk="1" hangingPunct="1">
              <a:buFont typeface="Wingdings 2" panose="05020102010507070707" pitchFamily="18" charset="2"/>
              <a:buNone/>
            </a:pPr>
            <a:endParaRPr lang="tr-TR" altLang="tr-TR" sz="2400" b="1">
              <a:solidFill>
                <a:srgbClr val="C00000"/>
              </a:solidFill>
            </a:endParaRPr>
          </a:p>
          <a:p>
            <a:pPr eaLnBrk="1" hangingPunct="1">
              <a:buFont typeface="Wingdings 2" panose="05020102010507070707" pitchFamily="18" charset="2"/>
              <a:buNone/>
            </a:pPr>
            <a:r>
              <a:rPr lang="tr-TR" altLang="tr-TR" sz="2400" b="1">
                <a:solidFill>
                  <a:srgbClr val="C00000"/>
                </a:solidFill>
              </a:rPr>
              <a:t>	Kaynaklar Listesinde Yer Alacak Çalışmaların Sıralanması: </a:t>
            </a:r>
          </a:p>
          <a:p>
            <a:pPr eaLnBrk="1" hangingPunct="1">
              <a:buFont typeface="Wingdings 2" panose="05020102010507070707" pitchFamily="18" charset="2"/>
              <a:buNone/>
            </a:pPr>
            <a:r>
              <a:rPr lang="tr-TR" altLang="tr-TR" sz="2400" b="1">
                <a:solidFill>
                  <a:srgbClr val="C00000"/>
                </a:solidFill>
              </a:rPr>
              <a:t>	</a:t>
            </a:r>
            <a:endParaRPr lang="tr-TR" altLang="tr-TR" sz="2400" b="1">
              <a:solidFill>
                <a:srgbClr val="002060"/>
              </a:solidFill>
            </a:endParaRPr>
          </a:p>
          <a:p>
            <a:pPr eaLnBrk="1" hangingPunct="1">
              <a:buClr>
                <a:srgbClr val="C00000"/>
              </a:buClr>
              <a:buFont typeface="Wingdings" panose="05000000000000000000" pitchFamily="2" charset="2"/>
              <a:buChar char="§"/>
            </a:pPr>
            <a:r>
              <a:rPr lang="tr-TR" altLang="tr-TR" sz="2400" b="1">
                <a:solidFill>
                  <a:srgbClr val="002060"/>
                </a:solidFill>
              </a:rPr>
              <a:t>İsimlerin alfabetik sıraya konulması</a:t>
            </a:r>
          </a:p>
          <a:p>
            <a:pPr eaLnBrk="1" hangingPunct="1">
              <a:buClr>
                <a:srgbClr val="C00000"/>
              </a:buClr>
              <a:buFont typeface="Wingdings" panose="05000000000000000000" pitchFamily="2" charset="2"/>
              <a:buChar char="§"/>
            </a:pPr>
            <a:r>
              <a:rPr lang="tr-TR" altLang="tr-TR" sz="2400" b="1">
                <a:solidFill>
                  <a:srgbClr val="002060"/>
                </a:solidFill>
              </a:rPr>
              <a:t>Aynı yazara ait farklı çalışmaların sıralanması</a:t>
            </a:r>
          </a:p>
          <a:p>
            <a:pPr eaLnBrk="1" hangingPunct="1">
              <a:buClr>
                <a:srgbClr val="C00000"/>
              </a:buClr>
              <a:buFont typeface="Wingdings" panose="05000000000000000000" pitchFamily="2" charset="2"/>
              <a:buChar char="§"/>
            </a:pPr>
            <a:r>
              <a:rPr lang="tr-TR" altLang="tr-TR" sz="2400" b="1">
                <a:solidFill>
                  <a:srgbClr val="002060"/>
                </a:solidFill>
              </a:rPr>
              <a:t>Soyadları aynı olan farklı yazarların çalışmalarının sıralanması</a:t>
            </a:r>
          </a:p>
          <a:p>
            <a:pPr eaLnBrk="1" hangingPunct="1">
              <a:buClr>
                <a:srgbClr val="C00000"/>
              </a:buClr>
              <a:buFont typeface="Wingdings" panose="05000000000000000000" pitchFamily="2" charset="2"/>
              <a:buChar char="§"/>
            </a:pPr>
            <a:r>
              <a:rPr lang="tr-TR" altLang="tr-TR" sz="2400" b="1">
                <a:solidFill>
                  <a:srgbClr val="002060"/>
                </a:solidFill>
              </a:rPr>
              <a:t>Meta-analizlerde yer alan kaynaklar</a:t>
            </a:r>
          </a:p>
          <a:p>
            <a:pPr eaLnBrk="1" hangingPunct="1">
              <a:buClr>
                <a:srgbClr val="C00000"/>
              </a:buClr>
              <a:buFont typeface="Wingdings" panose="05000000000000000000" pitchFamily="2" charset="2"/>
              <a:buChar char="§"/>
            </a:pPr>
            <a:endParaRPr lang="tr-TR" altLang="tr-TR" sz="2400" b="1">
              <a:solidFill>
                <a:srgbClr val="002060"/>
              </a:solidFill>
            </a:endParaRPr>
          </a:p>
        </p:txBody>
      </p:sp>
    </p:spTree>
    <p:extLst>
      <p:ext uri="{BB962C8B-B14F-4D97-AF65-F5344CB8AC3E}">
        <p14:creationId xmlns:p14="http://schemas.microsoft.com/office/powerpoint/2010/main" val="19499879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46083"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smtClean="0"/>
              <a:t>	</a:t>
            </a:r>
            <a:endParaRPr lang="tr-TR" altLang="tr-TR" sz="2400" b="1">
              <a:solidFill>
                <a:srgbClr val="C00000"/>
              </a:solidFill>
            </a:endParaRPr>
          </a:p>
          <a:p>
            <a:pPr eaLnBrk="1" hangingPunct="1">
              <a:buFont typeface="Wingdings 2" panose="05020102010507070707" pitchFamily="18" charset="2"/>
              <a:buNone/>
            </a:pPr>
            <a:r>
              <a:rPr lang="tr-TR" altLang="tr-TR" sz="2400" b="1">
                <a:solidFill>
                  <a:srgbClr val="C00000"/>
                </a:solidFill>
              </a:rPr>
              <a:t>	Kaynaklar Listesinin Hazırlanması: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En sık kullanılan kaynak türlerinde bulunması gereken temel elemanlar:</a:t>
            </a:r>
          </a:p>
          <a:p>
            <a:pPr eaLnBrk="1" hangingPunct="1">
              <a:buFont typeface="Wingdings 2" panose="05020102010507070707" pitchFamily="18" charset="2"/>
              <a:buNone/>
            </a:pPr>
            <a:r>
              <a:rPr lang="tr-TR" altLang="tr-TR" sz="2400" b="1">
                <a:solidFill>
                  <a:srgbClr val="C00000"/>
                </a:solidFill>
              </a:rPr>
              <a:t>	</a:t>
            </a:r>
            <a:endParaRPr lang="tr-TR" altLang="tr-TR" sz="2400" b="1">
              <a:solidFill>
                <a:srgbClr val="002060"/>
              </a:solidFill>
            </a:endParaRPr>
          </a:p>
          <a:p>
            <a:pPr eaLnBrk="1" hangingPunct="1">
              <a:buClr>
                <a:srgbClr val="C00000"/>
              </a:buClr>
              <a:buFont typeface="Wingdings" panose="05000000000000000000" pitchFamily="2" charset="2"/>
              <a:buChar char="§"/>
            </a:pPr>
            <a:r>
              <a:rPr lang="tr-TR" altLang="tr-TR" sz="2400" b="1">
                <a:solidFill>
                  <a:srgbClr val="002060"/>
                </a:solidFill>
              </a:rPr>
              <a:t>Yazarlar</a:t>
            </a:r>
          </a:p>
          <a:p>
            <a:pPr eaLnBrk="1" hangingPunct="1">
              <a:buClr>
                <a:srgbClr val="C00000"/>
              </a:buClr>
              <a:buFont typeface="Wingdings" panose="05000000000000000000" pitchFamily="2" charset="2"/>
              <a:buChar char="§"/>
            </a:pPr>
            <a:r>
              <a:rPr lang="tr-TR" altLang="tr-TR" sz="2400" b="1">
                <a:solidFill>
                  <a:srgbClr val="002060"/>
                </a:solidFill>
              </a:rPr>
              <a:t>Yayımlanma tarihi</a:t>
            </a:r>
          </a:p>
          <a:p>
            <a:pPr eaLnBrk="1" hangingPunct="1">
              <a:buClr>
                <a:srgbClr val="C00000"/>
              </a:buClr>
              <a:buFont typeface="Wingdings" panose="05000000000000000000" pitchFamily="2" charset="2"/>
              <a:buChar char="§"/>
            </a:pPr>
            <a:r>
              <a:rPr lang="tr-TR" altLang="tr-TR" sz="2400" b="1">
                <a:solidFill>
                  <a:srgbClr val="002060"/>
                </a:solidFill>
              </a:rPr>
              <a:t>Makale ya da bölüm başlığı</a:t>
            </a:r>
          </a:p>
          <a:p>
            <a:pPr eaLnBrk="1" hangingPunct="1">
              <a:buClr>
                <a:srgbClr val="C00000"/>
              </a:buClr>
              <a:buFont typeface="Wingdings" panose="05000000000000000000" pitchFamily="2" charset="2"/>
              <a:buChar char="§"/>
            </a:pPr>
            <a:r>
              <a:rPr lang="tr-TR" altLang="tr-TR" sz="2400" b="1">
                <a:solidFill>
                  <a:srgbClr val="002060"/>
                </a:solidFill>
              </a:rPr>
              <a:t>Yayımlanma bilgisi (süreli / süreli olmayan yayınlar)</a:t>
            </a:r>
          </a:p>
          <a:p>
            <a:pPr eaLnBrk="1" hangingPunct="1">
              <a:buClr>
                <a:srgbClr val="C00000"/>
              </a:buClr>
              <a:buFont typeface="Wingdings" panose="05000000000000000000" pitchFamily="2" charset="2"/>
              <a:buChar char="§"/>
            </a:pPr>
            <a:r>
              <a:rPr lang="tr-TR" altLang="tr-TR" sz="2400" b="1">
                <a:solidFill>
                  <a:srgbClr val="002060"/>
                </a:solidFill>
              </a:rPr>
              <a:t>Yayınevi bilgileri</a:t>
            </a:r>
          </a:p>
          <a:p>
            <a:pPr eaLnBrk="1" hangingPunct="1">
              <a:buClr>
                <a:srgbClr val="C00000"/>
              </a:buClr>
              <a:buFont typeface="Wingdings" panose="05000000000000000000" pitchFamily="2" charset="2"/>
              <a:buChar char="§"/>
            </a:pPr>
            <a:r>
              <a:rPr lang="tr-TR" altLang="tr-TR" sz="2400" b="1">
                <a:solidFill>
                  <a:srgbClr val="002060"/>
                </a:solidFill>
              </a:rPr>
              <a:t>Elektronik kaynaklar</a:t>
            </a:r>
          </a:p>
          <a:p>
            <a:pPr eaLnBrk="1" hangingPunct="1">
              <a:buClr>
                <a:srgbClr val="C00000"/>
              </a:buClr>
              <a:buFont typeface="Wingdings" panose="05000000000000000000" pitchFamily="2" charset="2"/>
              <a:buChar char="§"/>
            </a:pPr>
            <a:endParaRPr lang="tr-TR" altLang="tr-TR" sz="2400" b="1">
              <a:solidFill>
                <a:srgbClr val="002060"/>
              </a:solidFill>
            </a:endParaRPr>
          </a:p>
        </p:txBody>
      </p:sp>
    </p:spTree>
    <p:extLst>
      <p:ext uri="{BB962C8B-B14F-4D97-AF65-F5344CB8AC3E}">
        <p14:creationId xmlns:p14="http://schemas.microsoft.com/office/powerpoint/2010/main" val="10927196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İçerik Yer Tutucusu 1"/>
          <p:cNvSpPr>
            <a:spLocks noGrp="1"/>
          </p:cNvSpPr>
          <p:nvPr>
            <p:ph idx="1"/>
          </p:nvPr>
        </p:nvSpPr>
        <p:spPr>
          <a:xfrm>
            <a:off x="1524000" y="1143000"/>
            <a:ext cx="9144000" cy="5410200"/>
          </a:xfrm>
        </p:spPr>
        <p:txBody>
          <a:bodyPr/>
          <a:lstStyle/>
          <a:p>
            <a:pPr eaLnBrk="1" hangingPunct="1">
              <a:buFont typeface="Wingdings 2" panose="05020102010507070707" pitchFamily="18" charset="2"/>
              <a:buNone/>
            </a:pPr>
            <a:r>
              <a:rPr lang="tr-TR" altLang="tr-TR" b="1" dirty="0" smtClean="0"/>
              <a:t>	</a:t>
            </a:r>
            <a:r>
              <a:rPr lang="tr-TR" altLang="tr-TR" b="1" dirty="0" smtClean="0"/>
              <a:t>Kaynaklar</a:t>
            </a:r>
            <a:endParaRPr lang="tr-TR" altLang="tr-TR" sz="2400" b="1" dirty="0">
              <a:solidFill>
                <a:srgbClr val="C00000"/>
              </a:solidFill>
            </a:endParaRPr>
          </a:p>
          <a:p>
            <a:pPr eaLnBrk="1" hangingPunct="1">
              <a:buClr>
                <a:srgbClr val="C00000"/>
              </a:buClr>
              <a:buFont typeface="Wingdings" panose="05000000000000000000" pitchFamily="2" charset="2"/>
              <a:buChar char="v"/>
            </a:pPr>
            <a:r>
              <a:rPr lang="tr-TR" altLang="tr-TR" sz="2400" b="1" dirty="0">
                <a:solidFill>
                  <a:srgbClr val="002060"/>
                </a:solidFill>
              </a:rPr>
              <a:t>Süreli Yayınlar</a:t>
            </a:r>
          </a:p>
          <a:p>
            <a:pPr eaLnBrk="1" hangingPunct="1">
              <a:buClr>
                <a:srgbClr val="C00000"/>
              </a:buClr>
              <a:buFont typeface="Wingdings" panose="05000000000000000000" pitchFamily="2" charset="2"/>
              <a:buChar char="v"/>
            </a:pPr>
            <a:r>
              <a:rPr lang="tr-TR" altLang="tr-TR" sz="2400" b="1" dirty="0">
                <a:solidFill>
                  <a:srgbClr val="002060"/>
                </a:solidFill>
              </a:rPr>
              <a:t>Kitap, Broşür ve Kitap Bölümleri</a:t>
            </a:r>
          </a:p>
          <a:p>
            <a:pPr eaLnBrk="1" hangingPunct="1">
              <a:buClr>
                <a:srgbClr val="C00000"/>
              </a:buClr>
              <a:buFont typeface="Wingdings" panose="05000000000000000000" pitchFamily="2" charset="2"/>
              <a:buChar char="v"/>
            </a:pPr>
            <a:r>
              <a:rPr lang="tr-TR" altLang="tr-TR" sz="2400" b="1" dirty="0">
                <a:solidFill>
                  <a:srgbClr val="002060"/>
                </a:solidFill>
              </a:rPr>
              <a:t>Teknik ve Araştırma Raporları</a:t>
            </a:r>
          </a:p>
          <a:p>
            <a:pPr eaLnBrk="1" hangingPunct="1">
              <a:buClr>
                <a:srgbClr val="C00000"/>
              </a:buClr>
              <a:buFont typeface="Wingdings" panose="05000000000000000000" pitchFamily="2" charset="2"/>
              <a:buChar char="v"/>
            </a:pPr>
            <a:r>
              <a:rPr lang="tr-TR" altLang="tr-TR" sz="2400" b="1" dirty="0">
                <a:solidFill>
                  <a:srgbClr val="002060"/>
                </a:solidFill>
              </a:rPr>
              <a:t>Toplantı ve Sempozyum Bildirileri</a:t>
            </a:r>
          </a:p>
          <a:p>
            <a:pPr eaLnBrk="1" hangingPunct="1">
              <a:buClr>
                <a:srgbClr val="C00000"/>
              </a:buClr>
              <a:buFont typeface="Wingdings" panose="05000000000000000000" pitchFamily="2" charset="2"/>
              <a:buChar char="v"/>
            </a:pPr>
            <a:r>
              <a:rPr lang="tr-TR" altLang="tr-TR" sz="2400" b="1" dirty="0">
                <a:solidFill>
                  <a:srgbClr val="002060"/>
                </a:solidFill>
              </a:rPr>
              <a:t>Doktora ve Yüksek Lisans Tezleri</a:t>
            </a:r>
          </a:p>
          <a:p>
            <a:pPr eaLnBrk="1" hangingPunct="1">
              <a:buClr>
                <a:srgbClr val="C00000"/>
              </a:buClr>
              <a:buFont typeface="Wingdings" panose="05000000000000000000" pitchFamily="2" charset="2"/>
              <a:buChar char="v"/>
            </a:pPr>
            <a:r>
              <a:rPr lang="tr-TR" altLang="tr-TR" sz="2400" b="1" dirty="0">
                <a:solidFill>
                  <a:srgbClr val="002060"/>
                </a:solidFill>
              </a:rPr>
              <a:t>İnceleme ve Eleştiriler</a:t>
            </a:r>
          </a:p>
          <a:p>
            <a:pPr eaLnBrk="1" hangingPunct="1">
              <a:buClr>
                <a:srgbClr val="C00000"/>
              </a:buClr>
              <a:buFont typeface="Wingdings" panose="05000000000000000000" pitchFamily="2" charset="2"/>
              <a:buChar char="v"/>
            </a:pPr>
            <a:r>
              <a:rPr lang="tr-TR" altLang="tr-TR" sz="2400" b="1" dirty="0">
                <a:solidFill>
                  <a:srgbClr val="002060"/>
                </a:solidFill>
              </a:rPr>
              <a:t>Basılmamış Çalışmalar</a:t>
            </a:r>
          </a:p>
          <a:p>
            <a:pPr eaLnBrk="1" hangingPunct="1">
              <a:buClr>
                <a:srgbClr val="C00000"/>
              </a:buClr>
              <a:buFont typeface="Wingdings" panose="05000000000000000000" pitchFamily="2" charset="2"/>
              <a:buChar char="v"/>
            </a:pPr>
            <a:r>
              <a:rPr lang="tr-TR" altLang="tr-TR" sz="2400" b="1" dirty="0">
                <a:solidFill>
                  <a:srgbClr val="002060"/>
                </a:solidFill>
              </a:rPr>
              <a:t>Eleştiriler</a:t>
            </a:r>
          </a:p>
          <a:p>
            <a:pPr eaLnBrk="1" hangingPunct="1">
              <a:buClr>
                <a:srgbClr val="C00000"/>
              </a:buClr>
              <a:buFont typeface="Wingdings" panose="05000000000000000000" pitchFamily="2" charset="2"/>
              <a:buChar char="v"/>
            </a:pPr>
            <a:r>
              <a:rPr lang="tr-TR" altLang="tr-TR" sz="2400" b="1" dirty="0">
                <a:solidFill>
                  <a:srgbClr val="002060"/>
                </a:solidFill>
              </a:rPr>
              <a:t>Sözel ve Görsel Ortamlar</a:t>
            </a:r>
          </a:p>
          <a:p>
            <a:pPr eaLnBrk="1" hangingPunct="1">
              <a:buClr>
                <a:srgbClr val="C00000"/>
              </a:buClr>
              <a:buFont typeface="Wingdings" panose="05000000000000000000" pitchFamily="2" charset="2"/>
              <a:buChar char="v"/>
            </a:pPr>
            <a:r>
              <a:rPr lang="tr-TR" altLang="tr-TR" sz="2400" b="1" dirty="0">
                <a:solidFill>
                  <a:srgbClr val="002060"/>
                </a:solidFill>
              </a:rPr>
              <a:t>Elektronik Ortamlar</a:t>
            </a:r>
          </a:p>
        </p:txBody>
      </p:sp>
    </p:spTree>
    <p:extLst>
      <p:ext uri="{BB962C8B-B14F-4D97-AF65-F5344CB8AC3E}">
        <p14:creationId xmlns:p14="http://schemas.microsoft.com/office/powerpoint/2010/main" val="4367484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Ali Baltacı, Araştırmaların </a:t>
            </a:r>
            <a:r>
              <a:rPr lang="tr-TR" dirty="0" err="1"/>
              <a:t>Raporlaştırılması</a:t>
            </a:r>
            <a:r>
              <a:rPr lang="tr-TR" dirty="0"/>
              <a:t>: Bir Tez Veya Bilimsel Makale Nasıl Yazılır?</a:t>
            </a:r>
            <a:br>
              <a:rPr lang="tr-TR" dirty="0"/>
            </a:br>
            <a:r>
              <a:rPr lang="tr-TR" dirty="0"/>
              <a:t>Mersin Üniversitesi Sosyal Bilimler Enstitüsü e-Dergisi Cilt: 3 Sayı: 2 / Haziran 2020 </a:t>
            </a:r>
          </a:p>
          <a:p>
            <a:endParaRPr lang="tr-TR" dirty="0"/>
          </a:p>
        </p:txBody>
      </p:sp>
    </p:spTree>
    <p:extLst>
      <p:ext uri="{BB962C8B-B14F-4D97-AF65-F5344CB8AC3E}">
        <p14:creationId xmlns:p14="http://schemas.microsoft.com/office/powerpoint/2010/main" val="3737485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219200"/>
            <a:ext cx="9144000" cy="5334000"/>
          </a:xfrm>
        </p:spPr>
        <p:txBody>
          <a:bodyPr>
            <a:normAutofit fontScale="92500" lnSpcReduction="10000"/>
          </a:bodyPr>
          <a:lstStyle/>
          <a:p>
            <a:pPr marL="274320" indent="-274320">
              <a:buClr>
                <a:schemeClr val="accent3"/>
              </a:buClr>
              <a:buNone/>
              <a:defRPr/>
            </a:pPr>
            <a:r>
              <a:rPr lang="tr-TR" b="1" dirty="0" smtClean="0"/>
              <a:t>	</a:t>
            </a:r>
            <a:endParaRPr lang="tr-TR" b="1" dirty="0" smtClean="0">
              <a:solidFill>
                <a:srgbClr val="C00000"/>
              </a:solidFill>
            </a:endParaRPr>
          </a:p>
          <a:p>
            <a:pPr marL="274320" indent="-274320">
              <a:buClr>
                <a:schemeClr val="accent3"/>
              </a:buClr>
              <a:buNone/>
              <a:defRPr/>
            </a:pPr>
            <a:r>
              <a:rPr lang="tr-TR" sz="2400" b="1" dirty="0">
                <a:solidFill>
                  <a:srgbClr val="3399FF"/>
                </a:solidFill>
              </a:rPr>
              <a:t>	Başlık Düzeyi: </a:t>
            </a:r>
            <a:r>
              <a:rPr lang="tr-TR" sz="2400" b="1" dirty="0">
                <a:solidFill>
                  <a:srgbClr val="002060"/>
                </a:solidFill>
              </a:rPr>
              <a:t>başlık düzeyleri bölümlerin hiyerarşik yapısını gösterdiğinden okuyucuların rahatlıkla aradıkları bilgiyi bulmasını sağlar. Başlıklar numara ya da harf kullanılarak etiketlenmemelidir. APA kurallarına göre beş başlık düzeyi kullanılabilir:</a:t>
            </a:r>
          </a:p>
          <a:p>
            <a:pPr marL="274320" indent="-274320">
              <a:buClr>
                <a:schemeClr val="accent3"/>
              </a:buClr>
              <a:buNone/>
              <a:defRPr/>
            </a:pPr>
            <a:endParaRPr lang="tr-TR" sz="2400" b="1" dirty="0">
              <a:solidFill>
                <a:srgbClr val="3399FF"/>
              </a:solidFill>
            </a:endParaRPr>
          </a:p>
          <a:p>
            <a:pPr marL="274320" indent="-274320">
              <a:buClr>
                <a:srgbClr val="3399FF"/>
              </a:buClr>
              <a:buFont typeface="Wingdings" pitchFamily="2" charset="2"/>
              <a:buChar char="Ø"/>
              <a:defRPr/>
            </a:pPr>
            <a:r>
              <a:rPr lang="tr-TR" sz="2400" dirty="0">
                <a:solidFill>
                  <a:srgbClr val="002060"/>
                </a:solidFill>
              </a:rPr>
              <a:t>Ortalı, </a:t>
            </a:r>
            <a:r>
              <a:rPr lang="tr-TR" sz="2400" b="1" dirty="0">
                <a:solidFill>
                  <a:srgbClr val="002060"/>
                </a:solidFill>
              </a:rPr>
              <a:t>Kalın</a:t>
            </a:r>
            <a:r>
              <a:rPr lang="tr-TR" sz="2400" dirty="0">
                <a:solidFill>
                  <a:srgbClr val="002060"/>
                </a:solidFill>
              </a:rPr>
              <a:t>, İlk Harfleri Büyük				Düzey 1</a:t>
            </a:r>
          </a:p>
          <a:p>
            <a:pPr marL="274320" indent="-274320">
              <a:buClr>
                <a:srgbClr val="3399FF"/>
              </a:buClr>
              <a:buFont typeface="Wingdings" pitchFamily="2" charset="2"/>
              <a:buChar char="Ø"/>
              <a:defRPr/>
            </a:pPr>
            <a:r>
              <a:rPr lang="tr-TR" sz="2400" dirty="0">
                <a:solidFill>
                  <a:srgbClr val="002060"/>
                </a:solidFill>
              </a:rPr>
              <a:t>Sola Hizalı, </a:t>
            </a:r>
            <a:r>
              <a:rPr lang="tr-TR" sz="2400" b="1" dirty="0">
                <a:solidFill>
                  <a:srgbClr val="002060"/>
                </a:solidFill>
              </a:rPr>
              <a:t>Kalın</a:t>
            </a:r>
            <a:r>
              <a:rPr lang="tr-TR" sz="2400" dirty="0">
                <a:solidFill>
                  <a:srgbClr val="002060"/>
                </a:solidFill>
              </a:rPr>
              <a:t>, İlk Harfleri Büyük				Düzey 2</a:t>
            </a:r>
          </a:p>
          <a:p>
            <a:pPr marL="274320" indent="-274320">
              <a:buClr>
                <a:srgbClr val="3399FF"/>
              </a:buClr>
              <a:buFont typeface="Wingdings" pitchFamily="2" charset="2"/>
              <a:buChar char="Ø"/>
              <a:defRPr/>
            </a:pPr>
            <a:r>
              <a:rPr lang="tr-TR" sz="2400" dirty="0">
                <a:solidFill>
                  <a:srgbClr val="002060"/>
                </a:solidFill>
              </a:rPr>
              <a:t>     İçerden, </a:t>
            </a:r>
            <a:r>
              <a:rPr lang="tr-TR" sz="2400" b="1" dirty="0">
                <a:solidFill>
                  <a:srgbClr val="002060"/>
                </a:solidFill>
              </a:rPr>
              <a:t>kalın</a:t>
            </a:r>
            <a:r>
              <a:rPr lang="tr-TR" sz="2400" dirty="0">
                <a:solidFill>
                  <a:srgbClr val="002060"/>
                </a:solidFill>
              </a:rPr>
              <a:t>, normal tümce düzeninde nokta ile		Düzey 3 </a:t>
            </a:r>
          </a:p>
          <a:p>
            <a:pPr marL="274320" indent="-274320">
              <a:buClr>
                <a:srgbClr val="3399FF"/>
              </a:buClr>
              <a:buNone/>
              <a:defRPr/>
            </a:pPr>
            <a:r>
              <a:rPr lang="tr-TR" sz="2400" dirty="0">
                <a:solidFill>
                  <a:srgbClr val="002060"/>
                </a:solidFill>
              </a:rPr>
              <a:t>         sonlanan paragraf başlığı.</a:t>
            </a:r>
          </a:p>
          <a:p>
            <a:pPr marL="274320" indent="-274320">
              <a:buClr>
                <a:srgbClr val="3399FF"/>
              </a:buClr>
              <a:buFont typeface="Wingdings" pitchFamily="2" charset="2"/>
              <a:buChar char="Ø"/>
              <a:defRPr/>
            </a:pPr>
            <a:r>
              <a:rPr lang="tr-TR" sz="2400" dirty="0">
                <a:solidFill>
                  <a:srgbClr val="002060"/>
                </a:solidFill>
              </a:rPr>
              <a:t>     İçerden, </a:t>
            </a:r>
            <a:r>
              <a:rPr lang="tr-TR" sz="2400" b="1" dirty="0">
                <a:solidFill>
                  <a:srgbClr val="002060"/>
                </a:solidFill>
              </a:rPr>
              <a:t>kalın</a:t>
            </a:r>
            <a:r>
              <a:rPr lang="tr-TR" sz="2400" dirty="0">
                <a:solidFill>
                  <a:srgbClr val="002060"/>
                </a:solidFill>
              </a:rPr>
              <a:t>, </a:t>
            </a:r>
            <a:r>
              <a:rPr lang="tr-TR" sz="2400" i="1" dirty="0">
                <a:solidFill>
                  <a:srgbClr val="002060"/>
                </a:solidFill>
              </a:rPr>
              <a:t>italik</a:t>
            </a:r>
            <a:r>
              <a:rPr lang="tr-TR" sz="2400" dirty="0">
                <a:solidFill>
                  <a:srgbClr val="002060"/>
                </a:solidFill>
              </a:rPr>
              <a:t>, normal tümce düzeninde		Düzey 4 </a:t>
            </a:r>
          </a:p>
          <a:p>
            <a:pPr marL="274320" indent="-274320">
              <a:buClr>
                <a:srgbClr val="3399FF"/>
              </a:buClr>
              <a:buNone/>
              <a:defRPr/>
            </a:pPr>
            <a:r>
              <a:rPr lang="tr-TR" sz="2400" dirty="0">
                <a:solidFill>
                  <a:srgbClr val="002060"/>
                </a:solidFill>
              </a:rPr>
              <a:t>         nokta ile sonlanan paragraf başlığı.</a:t>
            </a:r>
          </a:p>
          <a:p>
            <a:pPr marL="274320" indent="-274320">
              <a:buClr>
                <a:srgbClr val="3399FF"/>
              </a:buClr>
              <a:buFont typeface="Wingdings" pitchFamily="2" charset="2"/>
              <a:buChar char="Ø"/>
              <a:defRPr/>
            </a:pPr>
            <a:r>
              <a:rPr lang="tr-TR" sz="2400" dirty="0">
                <a:solidFill>
                  <a:srgbClr val="002060"/>
                </a:solidFill>
              </a:rPr>
              <a:t>     İçerden, </a:t>
            </a:r>
            <a:r>
              <a:rPr lang="tr-TR" sz="2400" i="1" dirty="0">
                <a:solidFill>
                  <a:srgbClr val="002060"/>
                </a:solidFill>
              </a:rPr>
              <a:t>italik</a:t>
            </a:r>
            <a:r>
              <a:rPr lang="tr-TR" sz="2400" dirty="0">
                <a:solidFill>
                  <a:srgbClr val="002060"/>
                </a:solidFill>
              </a:rPr>
              <a:t>, normal tümce düzeninde nokta ile		Düzey 5 </a:t>
            </a:r>
          </a:p>
          <a:p>
            <a:pPr marL="274320" indent="-274320">
              <a:buClr>
                <a:srgbClr val="3399FF"/>
              </a:buClr>
              <a:buNone/>
              <a:defRPr/>
            </a:pPr>
            <a:r>
              <a:rPr lang="tr-TR" sz="2400" dirty="0">
                <a:solidFill>
                  <a:srgbClr val="002060"/>
                </a:solidFill>
              </a:rPr>
              <a:t>         sonlanan paragraf başlığı.</a:t>
            </a:r>
            <a:endParaRPr lang="tr-TR" sz="2200" u="sng" dirty="0">
              <a:solidFill>
                <a:srgbClr val="002060"/>
              </a:solidFill>
            </a:endParaRPr>
          </a:p>
        </p:txBody>
      </p:sp>
      <p:sp>
        <p:nvSpPr>
          <p:cNvPr id="5" name="4 Sol Ok"/>
          <p:cNvSpPr/>
          <p:nvPr/>
        </p:nvSpPr>
        <p:spPr>
          <a:xfrm>
            <a:off x="8001000" y="3276600"/>
            <a:ext cx="838200" cy="460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6" name="5 Sol Ok"/>
          <p:cNvSpPr/>
          <p:nvPr/>
        </p:nvSpPr>
        <p:spPr>
          <a:xfrm>
            <a:off x="8001000" y="3581400"/>
            <a:ext cx="838200" cy="460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7" name="6 Sol Ok"/>
          <p:cNvSpPr/>
          <p:nvPr/>
        </p:nvSpPr>
        <p:spPr>
          <a:xfrm>
            <a:off x="8001000" y="3886200"/>
            <a:ext cx="838200" cy="460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8" name="7 Sol Ok"/>
          <p:cNvSpPr/>
          <p:nvPr/>
        </p:nvSpPr>
        <p:spPr>
          <a:xfrm>
            <a:off x="8001000" y="4572000"/>
            <a:ext cx="838200" cy="460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
        <p:nvSpPr>
          <p:cNvPr id="9" name="8 Sol Ok"/>
          <p:cNvSpPr/>
          <p:nvPr/>
        </p:nvSpPr>
        <p:spPr>
          <a:xfrm>
            <a:off x="8001000" y="5257800"/>
            <a:ext cx="838200" cy="460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Tree>
    <p:extLst>
      <p:ext uri="{BB962C8B-B14F-4D97-AF65-F5344CB8AC3E}">
        <p14:creationId xmlns:p14="http://schemas.microsoft.com/office/powerpoint/2010/main" val="107267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2"/>
          <p:cNvSpPr>
            <a:spLocks noGrp="1"/>
          </p:cNvSpPr>
          <p:nvPr>
            <p:ph type="title"/>
          </p:nvPr>
        </p:nvSpPr>
        <p:spPr>
          <a:xfrm>
            <a:off x="1524000" y="0"/>
            <a:ext cx="9144000" cy="990600"/>
          </a:xfrm>
        </p:spPr>
        <p:txBody>
          <a:bodyPr/>
          <a:lstStyle/>
          <a:p>
            <a:pPr algn="ctr" eaLnBrk="1" hangingPunct="1"/>
            <a:r>
              <a:rPr lang="tr-TR" altLang="tr-TR" sz="3200" b="1">
                <a:solidFill>
                  <a:srgbClr val="002060"/>
                </a:solidFill>
                <a:latin typeface="Arial" panose="020B0604020202020204" pitchFamily="34" charset="0"/>
                <a:cs typeface="Arial" panose="020B0604020202020204" pitchFamily="34" charset="0"/>
              </a:rPr>
              <a:t>Genel Yazım Kuralları</a:t>
            </a:r>
            <a:endParaRPr lang="tr-TR" altLang="tr-TR" sz="32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524000"/>
            <a:ext cx="9144000" cy="5334000"/>
          </a:xfrm>
        </p:spPr>
        <p:txBody>
          <a:bodyPr>
            <a:normAutofit fontScale="77500" lnSpcReduction="20000"/>
          </a:bodyPr>
          <a:lstStyle/>
          <a:p>
            <a:pPr marL="274320" indent="-274320">
              <a:buClr>
                <a:schemeClr val="accent3"/>
              </a:buClr>
              <a:buNone/>
              <a:defRPr/>
            </a:pPr>
            <a:r>
              <a:rPr lang="tr-TR" b="1" dirty="0" smtClean="0"/>
              <a:t>	</a:t>
            </a:r>
            <a:endParaRPr lang="tr-TR" b="1" dirty="0" smtClean="0">
              <a:solidFill>
                <a:srgbClr val="C00000"/>
              </a:solidFill>
            </a:endParaRPr>
          </a:p>
          <a:p>
            <a:pPr marL="274320" indent="-274320">
              <a:buClr>
                <a:schemeClr val="accent3"/>
              </a:buClr>
              <a:buNone/>
              <a:defRPr/>
            </a:pPr>
            <a:r>
              <a:rPr lang="tr-TR" sz="2400" b="1" dirty="0">
                <a:solidFill>
                  <a:srgbClr val="3399FF"/>
                </a:solidFill>
              </a:rPr>
              <a:t>	</a:t>
            </a:r>
            <a:r>
              <a:rPr lang="tr-TR" sz="3400" b="1" dirty="0">
                <a:solidFill>
                  <a:srgbClr val="3399FF"/>
                </a:solidFill>
              </a:rPr>
              <a:t>Sayılar: </a:t>
            </a:r>
            <a:r>
              <a:rPr lang="tr-TR" sz="3400" b="1" dirty="0">
                <a:solidFill>
                  <a:srgbClr val="002060"/>
                </a:solidFill>
              </a:rPr>
              <a:t>APA stilinin genel kurallarına göre 10 ve 10’un üzerindeki sayılar rakam ile, 10’un altındaki sayılar ise yazı ile ifade edilmelidir. Bazı istisnai durumlar bulunmaktadır: </a:t>
            </a:r>
          </a:p>
          <a:p>
            <a:pPr marL="274320" indent="-274320">
              <a:buClr>
                <a:schemeClr val="accent3"/>
              </a:buClr>
              <a:buNone/>
              <a:defRPr/>
            </a:pPr>
            <a:endParaRPr lang="tr-TR" sz="3400" b="1" dirty="0">
              <a:solidFill>
                <a:srgbClr val="002060"/>
              </a:solidFill>
            </a:endParaRPr>
          </a:p>
          <a:p>
            <a:pPr marL="274320" indent="-274320">
              <a:buClr>
                <a:schemeClr val="accent3"/>
              </a:buClr>
              <a:buNone/>
              <a:defRPr/>
            </a:pPr>
            <a:r>
              <a:rPr lang="tr-TR" sz="3400" b="1" dirty="0">
                <a:solidFill>
                  <a:srgbClr val="3399FF"/>
                </a:solidFill>
              </a:rPr>
              <a:t>	a.</a:t>
            </a:r>
            <a:r>
              <a:rPr lang="tr-TR" sz="3400" b="1" dirty="0">
                <a:solidFill>
                  <a:srgbClr val="002060"/>
                </a:solidFill>
              </a:rPr>
              <a:t> 10’un altındaki sayılar, 10 ve üzerindeki sayılarla karşılaştırıldığında ve diğer sayılarla aynı paragrafta yer aldığında rakamla gösterilir.</a:t>
            </a:r>
          </a:p>
          <a:p>
            <a:pPr marL="274320" indent="-274320">
              <a:buClr>
                <a:schemeClr val="accent3"/>
              </a:buClr>
              <a:buNone/>
              <a:defRPr/>
            </a:pPr>
            <a:r>
              <a:rPr lang="it-IT" sz="3400" b="1" i="1" dirty="0">
                <a:solidFill>
                  <a:srgbClr val="002060"/>
                </a:solidFill>
              </a:rPr>
              <a:t>20 cevabın 2'si, 5 ve 13. satırlar gibi</a:t>
            </a:r>
            <a:r>
              <a:rPr lang="tr-TR" sz="3400" b="1" i="1" dirty="0">
                <a:solidFill>
                  <a:srgbClr val="002060"/>
                </a:solidFill>
              </a:rPr>
              <a:t> </a:t>
            </a:r>
          </a:p>
          <a:p>
            <a:pPr marL="274320" indent="-274320">
              <a:buClr>
                <a:schemeClr val="accent3"/>
              </a:buClr>
              <a:buNone/>
              <a:defRPr/>
            </a:pPr>
            <a:endParaRPr lang="tr-TR" sz="3400" b="1" i="1" dirty="0">
              <a:solidFill>
                <a:srgbClr val="002060"/>
              </a:solidFill>
            </a:endParaRPr>
          </a:p>
          <a:p>
            <a:pPr marL="274320" indent="-274320">
              <a:buClr>
                <a:schemeClr val="accent3"/>
              </a:buClr>
              <a:buNone/>
              <a:defRPr/>
            </a:pPr>
            <a:r>
              <a:rPr lang="tr-TR" sz="3400" b="1" dirty="0">
                <a:solidFill>
                  <a:srgbClr val="3399FF"/>
                </a:solidFill>
              </a:rPr>
              <a:t>	b.</a:t>
            </a:r>
            <a:r>
              <a:rPr lang="tr-TR" sz="3400" b="1" dirty="0">
                <a:solidFill>
                  <a:srgbClr val="002060"/>
                </a:solidFill>
              </a:rPr>
              <a:t> Sayı ölçme biriminden önce rakam kullanılır.</a:t>
            </a:r>
          </a:p>
          <a:p>
            <a:pPr marL="274320" indent="-274320">
              <a:buClr>
                <a:schemeClr val="accent3"/>
              </a:buClr>
              <a:buNone/>
              <a:defRPr/>
            </a:pPr>
            <a:r>
              <a:rPr lang="tr-TR" sz="3400" b="1" i="1" dirty="0">
                <a:solidFill>
                  <a:srgbClr val="002060"/>
                </a:solidFill>
              </a:rPr>
              <a:t>3mg, 22.56cm gibi</a:t>
            </a:r>
          </a:p>
          <a:p>
            <a:pPr marL="274320" indent="-274320">
              <a:buClr>
                <a:schemeClr val="accent3"/>
              </a:buClr>
              <a:buNone/>
              <a:defRPr/>
            </a:pPr>
            <a:r>
              <a:rPr lang="tr-TR" sz="3400" b="1" dirty="0">
                <a:solidFill>
                  <a:srgbClr val="3399FF"/>
                </a:solidFill>
              </a:rPr>
              <a:t>	</a:t>
            </a:r>
            <a:endParaRPr lang="tr-TR" sz="3400" b="1" i="1" dirty="0">
              <a:solidFill>
                <a:srgbClr val="002060"/>
              </a:solidFill>
            </a:endParaRPr>
          </a:p>
          <a:p>
            <a:pPr marL="274320" indent="-274320">
              <a:buClr>
                <a:schemeClr val="accent3"/>
              </a:buClr>
              <a:buNone/>
              <a:defRPr/>
            </a:pPr>
            <a:r>
              <a:rPr lang="tr-TR" sz="3400" b="1" dirty="0">
                <a:solidFill>
                  <a:srgbClr val="3399FF"/>
                </a:solidFill>
              </a:rPr>
              <a:t>	</a:t>
            </a:r>
            <a:endParaRPr lang="tr-TR" sz="3400" b="1" u="sng" dirty="0">
              <a:solidFill>
                <a:srgbClr val="C00000"/>
              </a:solidFill>
            </a:endParaRPr>
          </a:p>
        </p:txBody>
      </p:sp>
    </p:spTree>
    <p:extLst>
      <p:ext uri="{BB962C8B-B14F-4D97-AF65-F5344CB8AC3E}">
        <p14:creationId xmlns:p14="http://schemas.microsoft.com/office/powerpoint/2010/main" val="461697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2"/>
          <p:cNvSpPr>
            <a:spLocks noGrp="1"/>
          </p:cNvSpPr>
          <p:nvPr>
            <p:ph type="title"/>
          </p:nvPr>
        </p:nvSpPr>
        <p:spPr>
          <a:xfrm>
            <a:off x="1524000" y="0"/>
            <a:ext cx="9144000" cy="914400"/>
          </a:xfrm>
        </p:spPr>
        <p:txBody>
          <a:bodyPr/>
          <a:lstStyle/>
          <a:p>
            <a:pPr algn="ctr" eaLnBrk="1" hangingPunct="1"/>
            <a:r>
              <a:rPr lang="tr-TR" altLang="tr-TR" sz="3200" b="1">
                <a:solidFill>
                  <a:srgbClr val="002060"/>
                </a:solidFill>
                <a:latin typeface="Arial" panose="020B0604020202020204" pitchFamily="34" charset="0"/>
                <a:cs typeface="Arial" panose="020B0604020202020204" pitchFamily="34" charset="0"/>
              </a:rPr>
              <a:t>Genel Yazım Kuralları</a:t>
            </a:r>
            <a:endParaRPr lang="tr-TR" altLang="tr-TR" sz="3200" b="1">
              <a:solidFill>
                <a:srgbClr val="002060"/>
              </a:solidFill>
              <a:latin typeface="Arial" panose="020B0604020202020204" pitchFamily="34" charset="0"/>
              <a:cs typeface="Times New Roman" panose="02020603050405020304" pitchFamily="18" charset="0"/>
            </a:endParaRPr>
          </a:p>
        </p:txBody>
      </p:sp>
      <p:sp>
        <p:nvSpPr>
          <p:cNvPr id="10242" name="İçerik Yer Tutucusu 1"/>
          <p:cNvSpPr>
            <a:spLocks noGrp="1"/>
          </p:cNvSpPr>
          <p:nvPr>
            <p:ph idx="1"/>
          </p:nvPr>
        </p:nvSpPr>
        <p:spPr>
          <a:xfrm>
            <a:off x="1524000" y="1143000"/>
            <a:ext cx="9144000" cy="5715000"/>
          </a:xfrm>
        </p:spPr>
        <p:txBody>
          <a:bodyPr>
            <a:normAutofit fontScale="40000" lnSpcReduction="20000"/>
          </a:bodyPr>
          <a:lstStyle/>
          <a:p>
            <a:pPr marL="274320" indent="-274320">
              <a:buClr>
                <a:schemeClr val="accent3"/>
              </a:buClr>
              <a:buNone/>
              <a:defRPr/>
            </a:pPr>
            <a:r>
              <a:rPr lang="tr-TR" b="1" dirty="0" smtClean="0"/>
              <a:t>	</a:t>
            </a:r>
            <a:endParaRPr lang="tr-TR" b="1" dirty="0" smtClean="0">
              <a:solidFill>
                <a:srgbClr val="C00000"/>
              </a:solidFill>
            </a:endParaRPr>
          </a:p>
          <a:p>
            <a:pPr marL="274320" indent="-274320">
              <a:buClr>
                <a:schemeClr val="accent3"/>
              </a:buClr>
              <a:buNone/>
              <a:defRPr/>
            </a:pPr>
            <a:r>
              <a:rPr lang="tr-TR" sz="2400" b="1" dirty="0">
                <a:solidFill>
                  <a:srgbClr val="3399FF"/>
                </a:solidFill>
              </a:rPr>
              <a:t>	</a:t>
            </a:r>
            <a:r>
              <a:rPr lang="tr-TR" sz="5500" b="1" dirty="0">
                <a:solidFill>
                  <a:srgbClr val="3399FF"/>
                </a:solidFill>
              </a:rPr>
              <a:t>c.</a:t>
            </a:r>
            <a:r>
              <a:rPr lang="tr-TR" sz="5500" b="1" dirty="0">
                <a:solidFill>
                  <a:srgbClr val="002060"/>
                </a:solidFill>
              </a:rPr>
              <a:t> İstatistiksel ve matematiksel fonksiyonlar, kesir ya da ondalıklar, yüzdeler ve oranlar rakam ile gösterilir.</a:t>
            </a:r>
          </a:p>
          <a:p>
            <a:pPr marL="274320" indent="-274320">
              <a:buClr>
                <a:schemeClr val="accent3"/>
              </a:buClr>
              <a:buNone/>
              <a:defRPr/>
            </a:pPr>
            <a:r>
              <a:rPr lang="tr-TR" sz="5500" b="1" i="1" dirty="0">
                <a:solidFill>
                  <a:srgbClr val="002060"/>
                </a:solidFill>
              </a:rPr>
              <a:t>Örneklemin %2'si, 0.25 gibi</a:t>
            </a:r>
          </a:p>
          <a:p>
            <a:pPr marL="274320" indent="-274320">
              <a:buClr>
                <a:schemeClr val="accent3"/>
              </a:buClr>
              <a:buNone/>
              <a:defRPr/>
            </a:pPr>
            <a:endParaRPr lang="tr-TR" sz="5500" b="1" i="1" dirty="0">
              <a:solidFill>
                <a:srgbClr val="002060"/>
              </a:solidFill>
            </a:endParaRPr>
          </a:p>
          <a:p>
            <a:pPr marL="274320" indent="-274320">
              <a:buClr>
                <a:schemeClr val="accent3"/>
              </a:buClr>
              <a:buNone/>
              <a:defRPr/>
            </a:pPr>
            <a:r>
              <a:rPr lang="tr-TR" sz="5500" b="1" dirty="0">
                <a:solidFill>
                  <a:srgbClr val="3399FF"/>
                </a:solidFill>
              </a:rPr>
              <a:t>	d.</a:t>
            </a:r>
            <a:r>
              <a:rPr lang="tr-TR" sz="5500" b="1" dirty="0">
                <a:solidFill>
                  <a:srgbClr val="002060"/>
                </a:solidFill>
              </a:rPr>
              <a:t> Zaman, gün, yaş, örneklem ya da nüfus büyüklüğü, katılımcı miktarı, ölçek noktaları ve puanları, para miktarları ve sayı olarak kullanılan sayılar, rakam ile gösterilir.</a:t>
            </a:r>
          </a:p>
          <a:p>
            <a:pPr marL="274320" indent="-274320">
              <a:buClr>
                <a:schemeClr val="accent3"/>
              </a:buClr>
              <a:buNone/>
              <a:defRPr/>
            </a:pPr>
            <a:r>
              <a:rPr lang="tr-TR" sz="5500" b="1" i="1" dirty="0">
                <a:solidFill>
                  <a:srgbClr val="002060"/>
                </a:solidFill>
              </a:rPr>
              <a:t>3 saat 20 </a:t>
            </a:r>
            <a:r>
              <a:rPr lang="tr-TR" sz="5500" b="1" i="1" dirty="0" err="1">
                <a:solidFill>
                  <a:srgbClr val="002060"/>
                </a:solidFill>
              </a:rPr>
              <a:t>dak</a:t>
            </a:r>
            <a:r>
              <a:rPr lang="tr-TR" sz="5500" b="1" i="1" dirty="0">
                <a:solidFill>
                  <a:srgbClr val="002060"/>
                </a:solidFill>
              </a:rPr>
              <a:t>. sonra, 3 yaş gibi</a:t>
            </a:r>
          </a:p>
          <a:p>
            <a:pPr marL="274320" indent="-274320">
              <a:buClr>
                <a:schemeClr val="accent3"/>
              </a:buClr>
              <a:buNone/>
              <a:defRPr/>
            </a:pPr>
            <a:endParaRPr lang="tr-TR" sz="5500" b="1" i="1" dirty="0">
              <a:solidFill>
                <a:srgbClr val="002060"/>
              </a:solidFill>
            </a:endParaRPr>
          </a:p>
          <a:p>
            <a:pPr marL="274320" indent="-274320">
              <a:buClr>
                <a:schemeClr val="accent3"/>
              </a:buClr>
              <a:buNone/>
              <a:defRPr/>
            </a:pPr>
            <a:r>
              <a:rPr lang="tr-TR" sz="5500" b="1" dirty="0">
                <a:solidFill>
                  <a:srgbClr val="3399FF"/>
                </a:solidFill>
              </a:rPr>
              <a:t>	e.</a:t>
            </a:r>
            <a:r>
              <a:rPr lang="tr-TR" sz="5500" b="1" dirty="0">
                <a:solidFill>
                  <a:srgbClr val="002060"/>
                </a:solidFill>
              </a:rPr>
              <a:t> Numaralandırılmış bir serideki özel bir yer, tablo ve kitap bölümleri ve dört ya da daha fazla rakamın listelendiği her bir rakam, rakam ile kodlanır.</a:t>
            </a:r>
          </a:p>
          <a:p>
            <a:pPr marL="274320" indent="-274320">
              <a:buClr>
                <a:schemeClr val="accent3"/>
              </a:buClr>
              <a:buNone/>
              <a:defRPr/>
            </a:pPr>
            <a:r>
              <a:rPr lang="de-DE" sz="5500" b="1" i="1" dirty="0" err="1">
                <a:solidFill>
                  <a:srgbClr val="002060"/>
                </a:solidFill>
              </a:rPr>
              <a:t>Tablo</a:t>
            </a:r>
            <a:r>
              <a:rPr lang="de-DE" sz="5500" b="1" i="1" dirty="0">
                <a:solidFill>
                  <a:srgbClr val="002060"/>
                </a:solidFill>
              </a:rPr>
              <a:t> 2, </a:t>
            </a:r>
            <a:r>
              <a:rPr lang="de-DE" sz="5500" b="1" i="1" dirty="0" err="1">
                <a:solidFill>
                  <a:srgbClr val="002060"/>
                </a:solidFill>
              </a:rPr>
              <a:t>bölüm</a:t>
            </a:r>
            <a:r>
              <a:rPr lang="de-DE" sz="5500" b="1" i="1" dirty="0">
                <a:solidFill>
                  <a:srgbClr val="002060"/>
                </a:solidFill>
              </a:rPr>
              <a:t> 3 </a:t>
            </a:r>
            <a:r>
              <a:rPr lang="de-DE" sz="5500" b="1" i="1" dirty="0" err="1">
                <a:solidFill>
                  <a:srgbClr val="002060"/>
                </a:solidFill>
              </a:rPr>
              <a:t>gibi</a:t>
            </a:r>
            <a:endParaRPr lang="tr-TR" sz="5500" b="1" i="1" dirty="0">
              <a:solidFill>
                <a:srgbClr val="002060"/>
              </a:solidFill>
            </a:endParaRPr>
          </a:p>
          <a:p>
            <a:pPr marL="274320" indent="-274320">
              <a:buClr>
                <a:schemeClr val="accent3"/>
              </a:buClr>
              <a:buNone/>
              <a:defRPr/>
            </a:pPr>
            <a:endParaRPr lang="tr-TR" sz="5500" b="1" i="1" dirty="0">
              <a:solidFill>
                <a:srgbClr val="002060"/>
              </a:solidFill>
            </a:endParaRPr>
          </a:p>
          <a:p>
            <a:pPr marL="274320" indent="-274320">
              <a:buClr>
                <a:schemeClr val="accent3"/>
              </a:buClr>
              <a:buNone/>
              <a:defRPr/>
            </a:pPr>
            <a:r>
              <a:rPr lang="tr-TR" sz="5500" b="1" dirty="0">
                <a:solidFill>
                  <a:srgbClr val="3399FF"/>
                </a:solidFill>
              </a:rPr>
              <a:t>	f.</a:t>
            </a:r>
            <a:r>
              <a:rPr lang="tr-TR" sz="5500" b="1" dirty="0">
                <a:solidFill>
                  <a:srgbClr val="002060"/>
                </a:solidFill>
              </a:rPr>
              <a:t> Bir çalışmanın özet bölümündeki tüm sayılar rakamla gösterilir.</a:t>
            </a:r>
            <a:endParaRPr lang="tr-TR" sz="5500" b="1" dirty="0">
              <a:solidFill>
                <a:srgbClr val="3399FF"/>
              </a:solidFill>
            </a:endParaRPr>
          </a:p>
          <a:p>
            <a:pPr marL="274320" indent="-274320">
              <a:buClr>
                <a:schemeClr val="accent3"/>
              </a:buClr>
              <a:buNone/>
              <a:defRPr/>
            </a:pPr>
            <a:endParaRPr lang="tr-TR" sz="5500" b="1" dirty="0">
              <a:solidFill>
                <a:srgbClr val="C00000"/>
              </a:solidFill>
            </a:endParaRPr>
          </a:p>
          <a:p>
            <a:pPr marL="274320" indent="-274320">
              <a:buClr>
                <a:schemeClr val="accent3"/>
              </a:buClr>
              <a:buNone/>
              <a:defRPr/>
            </a:pPr>
            <a:r>
              <a:rPr lang="tr-TR" sz="5500" b="1" dirty="0">
                <a:solidFill>
                  <a:srgbClr val="C00000"/>
                </a:solidFill>
              </a:rPr>
              <a:t>	</a:t>
            </a:r>
            <a:endParaRPr lang="tr-TR" sz="5500" b="1" u="sng" dirty="0">
              <a:solidFill>
                <a:srgbClr val="C00000"/>
              </a:solidFill>
            </a:endParaRPr>
          </a:p>
        </p:txBody>
      </p:sp>
    </p:spTree>
    <p:extLst>
      <p:ext uri="{BB962C8B-B14F-4D97-AF65-F5344CB8AC3E}">
        <p14:creationId xmlns:p14="http://schemas.microsoft.com/office/powerpoint/2010/main" val="1213995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25603" name="İçerik Yer Tutucusu 1"/>
          <p:cNvSpPr>
            <a:spLocks noGrp="1"/>
          </p:cNvSpPr>
          <p:nvPr>
            <p:ph idx="1"/>
          </p:nvPr>
        </p:nvSpPr>
        <p:spPr>
          <a:xfrm>
            <a:off x="1524000" y="1676400"/>
            <a:ext cx="9144000" cy="48768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İstatistiksel ve Matematiksel Gösterimler: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Bulgulara ilişkin istatistikler raporlaştırılırken (t testi, F testi, ki kare testi) okuyucuların yapılan analizleri tam olarak anlamalarını sağlayacak yeterli bilgilerin ve analiz sonuçlarına ilişkin uygun açıklamaların verilmesi gerekir. Eğer istatistikler, tablo ya da şekil olarak veriliyorsa bu bulguları metin içinde tekrar etmeye gerek yoktur.</a:t>
            </a:r>
          </a:p>
          <a:p>
            <a:pPr eaLnBrk="1" hangingPunct="1">
              <a:buFont typeface="Wingdings 2" panose="05020102010507070707" pitchFamily="18" charset="2"/>
              <a:buNone/>
            </a:pPr>
            <a:r>
              <a:rPr lang="tr-TR" altLang="tr-TR" sz="2400" b="1">
                <a:solidFill>
                  <a:srgbClr val="002060"/>
                </a:solidFill>
              </a:rPr>
              <a:t>F(1, 36), t testi, a/b = c/d, S</a:t>
            </a:r>
          </a:p>
          <a:p>
            <a:pPr eaLnBrk="1" hangingPunct="1">
              <a:buFont typeface="Wingdings 2" panose="05020102010507070707" pitchFamily="18" charset="2"/>
              <a:buNone/>
            </a:pPr>
            <a:endParaRPr lang="tr-TR" altLang="tr-TR" b="1" smtClean="0">
              <a:solidFill>
                <a:srgbClr val="C00000"/>
              </a:solidFill>
            </a:endParaRPr>
          </a:p>
          <a:p>
            <a:pPr eaLnBrk="1" hangingPunct="1">
              <a:buFont typeface="Wingdings 2" panose="05020102010507070707" pitchFamily="18" charset="2"/>
              <a:buNone/>
            </a:pPr>
            <a:r>
              <a:rPr lang="tr-TR" altLang="tr-TR" sz="2400" b="1">
                <a:solidFill>
                  <a:srgbClr val="3399FF"/>
                </a:solidFill>
              </a:rPr>
              <a:t>	</a:t>
            </a:r>
            <a:endParaRPr lang="tr-TR" altLang="tr-TR" sz="2200" b="1" u="sng">
              <a:solidFill>
                <a:srgbClr val="C00000"/>
              </a:solidFill>
            </a:endParaRPr>
          </a:p>
        </p:txBody>
      </p:sp>
    </p:spTree>
    <p:extLst>
      <p:ext uri="{BB962C8B-B14F-4D97-AF65-F5344CB8AC3E}">
        <p14:creationId xmlns:p14="http://schemas.microsoft.com/office/powerpoint/2010/main" val="3465342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26627" name="İçerik Yer Tutucusu 1"/>
          <p:cNvSpPr>
            <a:spLocks noGrp="1"/>
          </p:cNvSpPr>
          <p:nvPr>
            <p:ph idx="1"/>
          </p:nvPr>
        </p:nvSpPr>
        <p:spPr>
          <a:xfrm>
            <a:off x="1524000" y="1676400"/>
            <a:ext cx="9144000" cy="48768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Boşluklar, Hizalama ve Noktalama: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Matematiksel ifadeler metin içinde belirtilirken okunaklı olabilmesi için her bir ifadeden sonra boşluk bırakılmalıdır.</a:t>
            </a:r>
          </a:p>
          <a:p>
            <a:pPr algn="ctr" eaLnBrk="1" hangingPunct="1">
              <a:buFont typeface="Wingdings 2" panose="05020102010507070707" pitchFamily="18" charset="2"/>
              <a:buNone/>
            </a:pPr>
            <a:r>
              <a:rPr lang="tr-TR" altLang="tr-TR" sz="2400" b="1">
                <a:solidFill>
                  <a:srgbClr val="3399FF"/>
                </a:solidFill>
              </a:rPr>
              <a:t>a + b = c (doğru)	a+b=c(yanlış)</a:t>
            </a:r>
          </a:p>
          <a:p>
            <a:pPr eaLnBrk="1" hangingPunct="1">
              <a:buFont typeface="Wingdings 2" panose="05020102010507070707" pitchFamily="18" charset="2"/>
              <a:buNone/>
            </a:pPr>
            <a:r>
              <a:rPr lang="tr-TR" altLang="tr-TR" b="1" smtClean="0">
                <a:solidFill>
                  <a:srgbClr val="C00000"/>
                </a:solidFill>
              </a:rPr>
              <a:t>	</a:t>
            </a:r>
            <a:r>
              <a:rPr lang="tr-TR" altLang="tr-TR" b="1" smtClean="0">
                <a:solidFill>
                  <a:srgbClr val="002060"/>
                </a:solidFill>
              </a:rPr>
              <a:t>Denklemler metin içerisinde verilirken metinlerle aynı hizada olacak şekilde düzenlenmelidir. Bu ifadeleri metin içerisinde gösterirken parantez ve köşeli parantezlerden  </a:t>
            </a:r>
            <a:r>
              <a:rPr lang="tr-TR" altLang="tr-TR" b="1" smtClean="0">
                <a:solidFill>
                  <a:srgbClr val="3399FF"/>
                </a:solidFill>
              </a:rPr>
              <a:t>a = [ ( 1+b) / x ] </a:t>
            </a:r>
            <a:r>
              <a:rPr lang="tr-TR" altLang="tr-TR" b="1" baseline="30000" smtClean="0">
                <a:solidFill>
                  <a:srgbClr val="3399FF"/>
                </a:solidFill>
              </a:rPr>
              <a:t>1/2 </a:t>
            </a:r>
            <a:r>
              <a:rPr lang="tr-TR" altLang="tr-TR" sz="2400" b="1">
                <a:solidFill>
                  <a:srgbClr val="3399FF"/>
                </a:solidFill>
              </a:rPr>
              <a:t> </a:t>
            </a:r>
            <a:r>
              <a:rPr lang="tr-TR" altLang="tr-TR" sz="2400" b="1">
                <a:solidFill>
                  <a:srgbClr val="002060"/>
                </a:solidFill>
              </a:rPr>
              <a:t>yararlanmak gerekmektedir.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spTree>
    <p:extLst>
      <p:ext uri="{BB962C8B-B14F-4D97-AF65-F5344CB8AC3E}">
        <p14:creationId xmlns:p14="http://schemas.microsoft.com/office/powerpoint/2010/main" val="42054711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27651" name="İçerik Yer Tutucusu 1"/>
          <p:cNvSpPr>
            <a:spLocks noGrp="1"/>
          </p:cNvSpPr>
          <p:nvPr>
            <p:ph idx="1"/>
          </p:nvPr>
        </p:nvSpPr>
        <p:spPr>
          <a:xfrm>
            <a:off x="1524000" y="1676400"/>
            <a:ext cx="9144000" cy="4876800"/>
          </a:xfrm>
        </p:spPr>
        <p:txBody>
          <a:bodyPr/>
          <a:lstStyle/>
          <a:p>
            <a:pPr eaLnBrk="1" hangingPunct="1">
              <a:buFont typeface="Wingdings 2" panose="05020102010507070707" pitchFamily="18" charset="2"/>
              <a:buNone/>
            </a:pPr>
            <a:r>
              <a:rPr lang="tr-TR" altLang="tr-TR" b="1" smtClean="0"/>
              <a:t>	</a:t>
            </a:r>
            <a:r>
              <a:rPr lang="tr-TR" altLang="tr-TR" sz="2400" b="1">
                <a:solidFill>
                  <a:srgbClr val="C00000"/>
                </a:solidFill>
              </a:rPr>
              <a:t>Tablolar: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Tablolar, çok büyük miktardaki verileri küçük bir alanda araştırmacılara sunmanın etkili bir yoludur. Sayısal değerlerin ve bilgilerin sütun ve satırlarda düzenli olarak gösterilmesini ve karşılaştırılmasını sağlar. Ancak fazla sayıda tablo ile metinlerin bölünmesi okuyucuların asıl mesajı kaçırmasına, okumanın zorlaşmasına neden olabilir. Yayımlanacak olan çalışmada tablolar gerçekten önemli olan veriler ve metni basitleştirmek için kullanılmalıdır.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spTree>
    <p:extLst>
      <p:ext uri="{BB962C8B-B14F-4D97-AF65-F5344CB8AC3E}">
        <p14:creationId xmlns:p14="http://schemas.microsoft.com/office/powerpoint/2010/main" val="1250789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2"/>
          <p:cNvSpPr>
            <a:spLocks noGrp="1"/>
          </p:cNvSpPr>
          <p:nvPr>
            <p:ph type="title"/>
          </p:nvPr>
        </p:nvSpPr>
        <p:spPr>
          <a:xfrm>
            <a:off x="1524000" y="0"/>
            <a:ext cx="9144000" cy="914400"/>
          </a:xfrm>
        </p:spPr>
        <p:txBody>
          <a:bodyPr/>
          <a:lstStyle/>
          <a:p>
            <a:pPr algn="ctr" eaLnBrk="1" hangingPunct="1"/>
            <a:r>
              <a:rPr lang="tr-TR" altLang="tr-TR" sz="3600" b="1">
                <a:solidFill>
                  <a:srgbClr val="002060"/>
                </a:solidFill>
                <a:latin typeface="Arial" panose="020B0604020202020204" pitchFamily="34" charset="0"/>
                <a:cs typeface="Arial" panose="020B0604020202020204" pitchFamily="34" charset="0"/>
              </a:rPr>
              <a:t>Genel Yazım Kuralları</a:t>
            </a:r>
            <a:endParaRPr lang="tr-TR" altLang="tr-TR" sz="3600" b="1">
              <a:solidFill>
                <a:srgbClr val="002060"/>
              </a:solidFill>
              <a:latin typeface="Arial" panose="020B0604020202020204" pitchFamily="34" charset="0"/>
              <a:cs typeface="Times New Roman" panose="02020603050405020304" pitchFamily="18" charset="0"/>
            </a:endParaRPr>
          </a:p>
        </p:txBody>
      </p:sp>
      <p:sp>
        <p:nvSpPr>
          <p:cNvPr id="28675" name="İçerik Yer Tutucusu 1"/>
          <p:cNvSpPr>
            <a:spLocks noGrp="1"/>
          </p:cNvSpPr>
          <p:nvPr>
            <p:ph idx="1"/>
          </p:nvPr>
        </p:nvSpPr>
        <p:spPr>
          <a:xfrm>
            <a:off x="1524000" y="1676400"/>
            <a:ext cx="9144000" cy="4876800"/>
          </a:xfrm>
        </p:spPr>
        <p:txBody>
          <a:bodyPr/>
          <a:lstStyle/>
          <a:p>
            <a:pPr eaLnBrk="1" hangingPunct="1">
              <a:buFont typeface="Wingdings 2" panose="05020102010507070707" pitchFamily="18" charset="2"/>
              <a:buNone/>
            </a:pPr>
            <a:r>
              <a:rPr lang="tr-TR" altLang="tr-TR" b="1" smtClean="0"/>
              <a:t>	</a:t>
            </a:r>
            <a:r>
              <a:rPr lang="tr-TR" altLang="tr-TR" sz="2400" b="1">
                <a:solidFill>
                  <a:srgbClr val="3399FF"/>
                </a:solidFill>
              </a:rPr>
              <a:t>Tablolarla Metinler Arasındaki İlişki: </a:t>
            </a:r>
          </a:p>
          <a:p>
            <a:pPr eaLnBrk="1" hangingPunct="1">
              <a:buFont typeface="Wingdings 2" panose="05020102010507070707" pitchFamily="18" charset="2"/>
              <a:buNone/>
            </a:pPr>
            <a:r>
              <a:rPr lang="tr-TR" altLang="tr-TR" sz="2400" b="1">
                <a:solidFill>
                  <a:srgbClr val="C00000"/>
                </a:solidFill>
              </a:rPr>
              <a:t>	</a:t>
            </a:r>
            <a:r>
              <a:rPr lang="tr-TR" altLang="tr-TR" sz="2400" b="1">
                <a:solidFill>
                  <a:srgbClr val="002060"/>
                </a:solidFill>
              </a:rPr>
              <a:t>Bilgilendirici tablo ekleri metin içinde tekrar edilmemeli, metinde tabloya atıf yapılarak dikkat edilmesi gereken noktalar belirtilmelidir. Tablolar metin içerisinde </a:t>
            </a:r>
            <a:r>
              <a:rPr lang="tr-TR" altLang="tr-TR" sz="2400" b="1" u="sng">
                <a:solidFill>
                  <a:srgbClr val="002060"/>
                </a:solidFill>
              </a:rPr>
              <a:t>tablo numaraları</a:t>
            </a:r>
            <a:r>
              <a:rPr lang="tr-TR" altLang="tr-TR" sz="2400" b="1">
                <a:solidFill>
                  <a:srgbClr val="002060"/>
                </a:solidFill>
              </a:rPr>
              <a:t> (bkz. Tablo 4)kullanılarak belirtilmelidir. Aşağıdaki / yukarıdaki tablo, Sayfa 25’deki tablo gibi ifadeler kullanılmamalıdır.</a:t>
            </a:r>
          </a:p>
          <a:p>
            <a:pPr eaLnBrk="1" hangingPunct="1">
              <a:buFont typeface="Wingdings 2" panose="05020102010507070707" pitchFamily="18" charset="2"/>
              <a:buNone/>
            </a:pPr>
            <a:r>
              <a:rPr lang="tr-TR" altLang="tr-TR" sz="2400" b="1">
                <a:solidFill>
                  <a:srgbClr val="002060"/>
                </a:solidFill>
              </a:rPr>
              <a:t>	Her tabloya kısa fakat açık ve anlaşılır isimler verilmelidir. Tablolar birbirleri ile ilişkili parçaların sınıflanmasını ve okuyucuların rahatlıkla bunları karşılaştırmasını sağlar. Tablo isimleri ve başlıkları gereğinden uzun olmamalıdır.</a:t>
            </a:r>
          </a:p>
          <a:p>
            <a:pPr eaLnBrk="1" hangingPunct="1">
              <a:buFont typeface="Wingdings 2" panose="05020102010507070707" pitchFamily="18" charset="2"/>
              <a:buNone/>
            </a:pPr>
            <a:endParaRPr lang="tr-TR" altLang="tr-TR" sz="2400" b="1" u="sng">
              <a:solidFill>
                <a:srgbClr val="002060"/>
              </a:solidFill>
            </a:endParaRPr>
          </a:p>
          <a:p>
            <a:pPr eaLnBrk="1" hangingPunct="1">
              <a:buFont typeface="Wingdings 2" panose="05020102010507070707" pitchFamily="18" charset="2"/>
              <a:buNone/>
            </a:pPr>
            <a:endParaRPr lang="tr-TR" altLang="tr-TR" sz="2200" b="1" u="sng">
              <a:solidFill>
                <a:srgbClr val="C00000"/>
              </a:solidFill>
            </a:endParaRPr>
          </a:p>
        </p:txBody>
      </p:sp>
    </p:spTree>
    <p:extLst>
      <p:ext uri="{BB962C8B-B14F-4D97-AF65-F5344CB8AC3E}">
        <p14:creationId xmlns:p14="http://schemas.microsoft.com/office/powerpoint/2010/main" val="2618115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2039</Words>
  <Application>Microsoft Office PowerPoint</Application>
  <PresentationFormat>Geniş ekran</PresentationFormat>
  <Paragraphs>222</Paragraphs>
  <Slides>28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28</vt:i4>
      </vt:variant>
    </vt:vector>
  </HeadingPairs>
  <TitlesOfParts>
    <vt:vector size="36" baseType="lpstr">
      <vt:lpstr>Arial</vt:lpstr>
      <vt:lpstr>Calibri</vt:lpstr>
      <vt:lpstr>Calibri Light</vt:lpstr>
      <vt:lpstr>Cambria</vt:lpstr>
      <vt:lpstr>Times New Roman</vt:lpstr>
      <vt:lpstr>Wingdings</vt:lpstr>
      <vt:lpstr>Wingdings 2</vt:lpstr>
      <vt:lpstr>Office Teması</vt:lpstr>
      <vt:lpstr>Genel Yazım Kuralları</vt:lpstr>
      <vt:lpstr>Genel Yazım Kuralları</vt:lpstr>
      <vt:lpstr>Genel Yazım Kuralları</vt:lpstr>
      <vt:lpstr>Genel Yazım Kuralları</vt:lpstr>
      <vt:lpstr>Genel Yazım Kuralları</vt:lpstr>
      <vt:lpstr>Genel Yazım Kuralları</vt:lpstr>
      <vt:lpstr>Genel Yazım Kuralları</vt:lpstr>
      <vt:lpstr>Genel Yazım Kuralları</vt:lpstr>
      <vt:lpstr>Genel Yazım Kuralları</vt:lpstr>
      <vt:lpstr>PowerPoint Sunusu</vt:lpstr>
      <vt:lpstr>Genel Yazım Kuralları</vt:lpstr>
      <vt:lpstr>Genel Yazım Kuralları</vt:lpstr>
      <vt:lpstr>Genel Yazım Kuralları</vt:lpstr>
      <vt:lpstr>PowerPoint Sunusu</vt:lpstr>
      <vt:lpstr>Genel Yazım Kuralları</vt:lpstr>
      <vt:lpstr>PowerPoint Sunusu</vt:lpstr>
      <vt:lpstr>Genel Yazım Kuralları</vt:lpstr>
      <vt:lpstr>Genel Yazım Kuralları</vt:lpstr>
      <vt:lpstr>Genel Yazım Kuralları</vt:lpstr>
      <vt:lpstr>Genel Yazım Kuralları</vt:lpstr>
      <vt:lpstr>Genel Yazım Kuralları</vt:lpstr>
      <vt:lpstr>PowerPoint Sunusu</vt:lpstr>
      <vt:lpstr>Genel Yazım Kuralları</vt:lpstr>
      <vt:lpstr>PowerPoint Sunusu</vt:lpstr>
      <vt:lpstr>Genel Yazım Kuralları</vt:lpstr>
      <vt:lpstr>Genel Yazım Kuralları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Yazım Kuralları</dc:title>
  <dc:creator>gülbin özçelikay</dc:creator>
  <cp:lastModifiedBy>gülbin özçelikay</cp:lastModifiedBy>
  <cp:revision>4</cp:revision>
  <dcterms:created xsi:type="dcterms:W3CDTF">2021-11-04T06:40:35Z</dcterms:created>
  <dcterms:modified xsi:type="dcterms:W3CDTF">2021-11-04T07:25:28Z</dcterms:modified>
</cp:coreProperties>
</file>