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2/18/18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Наклонение</a:t>
            </a:r>
            <a:r>
              <a:rPr lang="ru-RU" dirty="0"/>
              <a:t> </a:t>
            </a:r>
            <a:r>
              <a:rPr lang="tr-TR" dirty="0" smtClean="0"/>
              <a:t> </a:t>
            </a:r>
            <a:r>
              <a:rPr lang="ru-RU" b="1" i="1" dirty="0" smtClean="0"/>
              <a:t>на </a:t>
            </a:r>
            <a:r>
              <a:rPr lang="ru-RU" b="1" i="1" dirty="0"/>
              <a:t>глагола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35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Минало несвършено деятелно причастие</a:t>
            </a:r>
            <a:endParaRPr lang="bg-BG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Минало несвършено деятелно причастие се образува от имперфектната основа на глагола (при глаголите от ІІІ спрежение тя съвпада със сегашната основа) с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л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 окончанията за род и число: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вдигна – вдигнех – вдигнел, -а, -о, -и ; търся – търсех – търсел, -а, -о, -и; пътувам – пътувах – пътувал, -а, -о, -и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 </a:t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Минало несвършено деятелно причастие от историческа гледна точка е нова форма и категория в българския език. То е образувано в народния език , а оттам е преминало в книжовния. Минало несвършено деятелно причастие се среща само в българския език и в нито един друг славянски език. Това причастие се използва за изразяване на несвидетелско отношение към предаването събития – в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преизказните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времена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89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Страдателни причастия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r-IN" b="1" i="1" dirty="0" err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Сегашно</a:t>
            </a:r>
            <a:r>
              <a:rPr lang="mr-IN" b="1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страдателно</a:t>
            </a:r>
            <a:r>
              <a:rPr lang="mr-IN" b="1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причастие</a:t>
            </a:r>
            <a:endParaRPr lang="mr-IN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Сегашно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страдателно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причастие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наставките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–(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-(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.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Смята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сегашните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страдателни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причастия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преминали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изцяло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класа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прилагателните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имена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наблюдава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активизиране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процеса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образуването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сочените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преосмислени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прилагателни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имена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любим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видим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значим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промокаем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 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наблюдава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свободно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причастни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форми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платим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използваем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отопляем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продаваем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mr-IN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Сегашните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страдателни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причастия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използват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определения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подобно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сегашните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деятелни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причастия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разлика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тях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обаче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означават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възможен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признак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сгъваем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чадър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чадър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който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сгъва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гледаема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постановка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постановка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която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бъде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гледана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възстановимо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изказване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изказване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което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възстанови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продаваеми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вестници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вестници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бъдат</a:t>
            </a:r>
            <a:r>
              <a:rPr lang="mr-IN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i="1" dirty="0" err="1">
                <a:latin typeface="Times New Roman" charset="0"/>
                <a:ea typeface="Times New Roman" charset="0"/>
                <a:cs typeface="Times New Roman" charset="0"/>
              </a:rPr>
              <a:t>продадени</a:t>
            </a:r>
            <a:r>
              <a:rPr lang="mr-IN" i="1" dirty="0" smtClean="0"/>
              <a:t>.</a:t>
            </a:r>
            <a:endParaRPr lang="mr-IN" dirty="0"/>
          </a:p>
        </p:txBody>
      </p:sp>
    </p:spTree>
    <p:extLst>
      <p:ext uri="{BB962C8B-B14F-4D97-AF65-F5344CB8AC3E}">
        <p14:creationId xmlns:p14="http://schemas.microsoft.com/office/powerpoint/2010/main" val="753277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37506"/>
            <a:ext cx="10058400" cy="5934694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b="1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Минало страдателно причастие</a:t>
            </a:r>
            <a:endParaRPr lang="bg-BG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Миналите страдателни причастия се образуват най-често от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аористната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основа на глаголи от свършен и от несвършен вид  с наставки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т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 окончанията за род и число. По-често срещана е наставката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тъй като с нея образуват минало страдателно причастие глаголите от ІІІ спрежение, към което принадлежат и всички вторични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имперфективни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глаголи. Голямата част от глаголите от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І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и от ІІ спрежение също образуват минало страдателно причастие с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: уча – учен,-а, -о, -и; науча -  научен, -а, -о, -и; видя – видян, -а, -о, видени; горя – горен, -а, -о, -и; изгоря –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изгорян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 -а, -о, изгорени; харесвам – харесван, -а, -о, -и.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т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образуват минало страдателно причастие глаголите от свършен вид, образувани с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префигиращата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н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-: светна – светнат, -а, -о, -и; вдигна – вдигнат, -а, -о, -и; хвана – хванат, -а, -о, -и.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Глаголите от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І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спрежение, завършващи на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ия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уя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също образуват минало страдателно причастие с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т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: изпия – изпит, -а, -о, -и; увия – увит, -а, -о, -и; чуя – чут, -а, -о, -и; обуя – обут, -а, -о, -и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Минали страдателни причастия образуват преходни (транзитивни) глаголи. Тези причастия участват в парадигмата на причастно-страдателното спрежение (спрежение на глаголите в страдателен залог). Някои преходни глаголи обаче образуват минали страдателно причастие само във форма за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ср.р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ед.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ч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., която участва в безлични конструкции. Срв.: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Децата изядоха плодовете – Плодовете бяха изядени от децата,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но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Децата закусваха плодове –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*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Плодовете са закусвани от децата,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възможно е обаче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Вече е закусвано.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2288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748145"/>
            <a:ext cx="10058400" cy="5424055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Деепричастие</a:t>
            </a:r>
          </a:p>
          <a:p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е нова категория в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съвременния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български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книжовен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език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Утвърждава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се в края на ХІХ в. с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подкрепата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в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творчеството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видни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творци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Ив.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Вазов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П. П.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Славейков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П. Яворов, П. Ю. Тодоров.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образува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от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сегашната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основа на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глаголите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 наставка 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чете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играе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пише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казва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танцува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пее</a:t>
            </a:r>
            <a:r>
              <a:rPr lang="ru-RU" b="1" i="1" dirty="0" err="1">
                <a:latin typeface="Times New Roman" charset="0"/>
                <a:ea typeface="Times New Roman" charset="0"/>
                <a:cs typeface="Times New Roman" charset="0"/>
              </a:rPr>
              <a:t>йки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пр.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означава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винаги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съпътстващо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действие,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което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едновременно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другото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не се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изменя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по род. То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притежава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особености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на глагола и на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наречието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. В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речта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служи за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обстоятелствено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пояснение.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винаги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да се замени с изречение,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въведено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 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Тя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подаде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плика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усмихвайки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се на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учудването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изписано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на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лицето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му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-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Тя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подаде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плика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се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усмихваше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на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учудването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изписано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на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лицето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му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Момчето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продължи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нагоре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по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алеята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подсвирквайки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си весело с уста -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Момчето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продължи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нагоре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по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алеята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  си </a:t>
            </a:r>
            <a:r>
              <a:rPr lang="ru-RU" i="1" dirty="0" err="1">
                <a:latin typeface="Times New Roman" charset="0"/>
                <a:ea typeface="Times New Roman" charset="0"/>
                <a:cs typeface="Times New Roman" charset="0"/>
              </a:rPr>
              <a:t>подсвиркваше</a:t>
            </a:r>
            <a:r>
              <a:rPr lang="ru-RU" i="1" dirty="0">
                <a:latin typeface="Times New Roman" charset="0"/>
                <a:ea typeface="Times New Roman" charset="0"/>
                <a:cs typeface="Times New Roman" charset="0"/>
              </a:rPr>
              <a:t> весело с уста.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Деепричастието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малко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изречение,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което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означава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начин, по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който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се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извършва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действието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в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главното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и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затова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не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да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има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субект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, различен от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този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на </a:t>
            </a:r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главното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2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Наклонението на глагола е граматическа категория, която чрез определени форми изразява отношението на глаголния субект към глаголното действие. Наклонението се отнася към по-общите модални значения. Трябва да се отбележи, че модалността е важен признак на изказването, т.е., както и при други значения на глагола, например значенията на глаголните времена, освен глаголния  субект следва да имаме предвид и  говорещото лице. Отделни модални значения се установяват на равнището на изказването. Модалността като цяло е отношение на субекта към съдържанието на изказването, при което субектът съотнася съдържанието на изказването с действителността.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295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Модалността е едно от най-широките и все още неизяснени напълно понятия  в  съвременното езикознание. Едно по-широко разглеждане на модалността включва основното противопоставяне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афирмативност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~ негация, т.е. положителните и отрицателните форми на глагола. Повечето автори говорят за два вида модалност: 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епистемична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деонтична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.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Отделните варианти на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епистемичната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модалност са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реалност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иреалност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а иреалността от своя страна се представя чрез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възможност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необходимост.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Основните разновидности на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деонтичната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модалност са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позволение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задължение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забрана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  Различието между двата вида модалност най-общо може да се определи по следния начин: при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епистемичната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модалност субектът иска думите да съответстват на действителността, а при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деонтичната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обратно –  иска действителността  да съответства на думите.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5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878774"/>
            <a:ext cx="10058400" cy="5293426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  Има различни езикови средства за означаване на модалността – на първо място тава са наклоненията на глагола, но освен това модалността се изразява с лексикални средства, каквито са модалните частици, с модални глаголи, модални наречия, посредством съюзи, означаващи и модалност, като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синтактични структури, интонацията и др.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Наклонението  на глагола традиционно се определя като 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отношение на говорещия към глаголното действие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В българската граматика има различни мнения за обема и съдържанието на системата на наклоненията. Всички автори приемат съществуването на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изявително наклонение (индикатив)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условно наклонение (кондиционал)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повелително наклонение (императив)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  Спори се относно съществуването на 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преизказно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 наклонение (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ренаратив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като спорът не е дали съществуват морфологично обособени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преизказни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форми, а дали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ренеративът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е наклонение от ранга на останалите. Модалността, означена с глагола, е тясно преплетена с формите, които означават източника на информация. В различните граматики категорията, която обединява тези форми,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енаричана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начини на изказване, модуси на речта, вид на изказването,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медиатив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 и др.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 образува система с други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заначения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на глагола – за изразяване на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предположителност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презумптив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),  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умозаключителност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конклузив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  и подчинително наклонение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конюнктив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). Не е напълно изяснен характерът на формите, наречени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адмиратив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  на формите за по-силно преизказване (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дубитатив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), както и на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да-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формите  и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нека-, нека да-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формите. 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81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878775"/>
            <a:ext cx="10058400" cy="5293426"/>
          </a:xfrm>
        </p:spPr>
        <p:txBody>
          <a:bodyPr>
            <a:normAutofit/>
          </a:bodyPr>
          <a:lstStyle/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Говорещият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е </a:t>
            </a:r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свидетел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на действието –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изявително наклонение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(Той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тръгна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към върха.)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Всички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глаголни времена имат форми за </a:t>
            </a:r>
            <a:r>
              <a:rPr lang="bg-BG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изявително наклонение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То е основно наклонение в българския език.</a:t>
            </a: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Говорещият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не е свидетел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на действието, а знае за него от друго лице – 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преизказни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 форми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на изявителното наклонение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(Той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тръгнал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към върха.) 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i="1" dirty="0" err="1" smtClean="0">
                <a:latin typeface="Times New Roman" charset="0"/>
                <a:ea typeface="Times New Roman" charset="0"/>
                <a:cs typeface="Times New Roman" charset="0"/>
              </a:rPr>
              <a:t>Преизказните</a:t>
            </a:r>
            <a:r>
              <a:rPr lang="bg-BG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глаголни форми (някъде ще го срещнете като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преизказно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 наклонение) винаги съдържат минало свършено или минало несвършено деятелно причастие (причастие на -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):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ходел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съм,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ходил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съм,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бил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съм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ходил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щял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съм да ходя.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Говорещият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изисква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извършването на дадено действие –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повелително наклонение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Тръгни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към върха!)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Простите форми на </a:t>
            </a:r>
            <a:r>
              <a:rPr lang="bg-BG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повелителното наклонение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винаги съдържат повелителна глаголна форма във второ лице, единствено и множествено число (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игрá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й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→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игрá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йте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;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чет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ú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 →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чет</a:t>
            </a:r>
            <a:r>
              <a:rPr lang="bg-BG" b="1" i="1" dirty="0" err="1">
                <a:latin typeface="Times New Roman" charset="0"/>
                <a:ea typeface="Times New Roman" charset="0"/>
                <a:cs typeface="Times New Roman" charset="0"/>
              </a:rPr>
              <a:t>éте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).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Сложните форми винаги съдържат частиците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или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или двете заедно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(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играя,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нека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играя,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нека да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играя)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Говорещият съобщава, че действието може да се 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извърши,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някакво </a:t>
            </a:r>
            <a:r>
              <a:rPr lang="bg-BG" b="1" dirty="0">
                <a:latin typeface="Times New Roman" charset="0"/>
                <a:ea typeface="Times New Roman" charset="0"/>
                <a:cs typeface="Times New Roman" charset="0"/>
              </a:rPr>
              <a:t>условие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– </a:t>
            </a:r>
            <a:r>
              <a:rPr lang="bg-BG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условно наклонение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(Рано сутринта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бих тръгнал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към върха.) Сложните форми винаги съдържат особена форма на спомагателния глагол съм: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бих, би, би, бихме, бихте, биха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; простите форми се образуват с наставки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-вам, -</a:t>
            </a:r>
            <a:r>
              <a:rPr lang="bg-BG" b="1" i="1" dirty="0" smtClean="0">
                <a:latin typeface="Times New Roman" charset="0"/>
                <a:ea typeface="Times New Roman" charset="0"/>
                <a:cs typeface="Times New Roman" charset="0"/>
              </a:rPr>
              <a:t>ям</a:t>
            </a:r>
            <a:r>
              <a:rPr lang="tr-TR" b="1" i="1" dirty="0" smtClean="0">
                <a:latin typeface="Times New Roman" charset="0"/>
                <a:ea typeface="Times New Roman" charset="0"/>
                <a:cs typeface="Times New Roman" charset="0"/>
              </a:rPr>
              <a:t>, -</a:t>
            </a:r>
            <a:r>
              <a:rPr lang="bg-BG" b="1" i="1" dirty="0" err="1" smtClean="0">
                <a:latin typeface="Times New Roman" charset="0"/>
                <a:ea typeface="Times New Roman" charset="0"/>
                <a:cs typeface="Times New Roman" charset="0"/>
              </a:rPr>
              <a:t>ам</a:t>
            </a:r>
            <a:r>
              <a:rPr lang="bg-BG" b="1" i="1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Формите на </a:t>
            </a:r>
            <a:r>
              <a:rPr lang="bg-BG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условното наклонение 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се използват и за изразяване на учтива молба:</a:t>
            </a:r>
          </a:p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     •</a:t>
            </a:r>
            <a:r>
              <a:rPr lang="bg-BG" i="1" u="sng" dirty="0">
                <a:latin typeface="Times New Roman" charset="0"/>
                <a:ea typeface="Times New Roman" charset="0"/>
                <a:cs typeface="Times New Roman" charset="0"/>
              </a:rPr>
              <a:t> Бихте ли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ми подали хляба?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bg-BG" b="1" i="1" dirty="0"/>
          </a:p>
        </p:txBody>
      </p:sp>
    </p:spTree>
    <p:extLst>
      <p:ext uri="{BB962C8B-B14F-4D97-AF65-F5344CB8AC3E}">
        <p14:creationId xmlns:p14="http://schemas.microsoft.com/office/powerpoint/2010/main" val="139235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Причастията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притежават особености и на глагола и на други части на речта – прилагателно име, наречие. Причастията изразяват категорията време и по този признак се класифицират като сегашни и минали. Те притежават и залог, според който са деятелни и страдателни. Причастията могат да участват в глаголното формообразуване  или да се използват като прилагателни имена. Деятелните и страдателните причастия (без минало несвършено деятелно причастие) могат да имат и атрибутивна употреба, т.е. да функционират като прилагателни имена. Причастията (без деепричастието) имат форми за трите рода и за множествено число и се изменят по род и число. Деепричастието функционира като наречие, тъй като не се изменя.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По време причастията се класифицират като сегашни и минали: сегашно деятелно, сегашно страдателно, минало свършено деятелно, минало несвършено деятелно, минало страдателно.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941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/>
              <a:t>Деятелни причастия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b="1" i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Сегашно деятелно причастие</a:t>
            </a:r>
            <a:endParaRPr lang="bg-BG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Сегашно деятелно причастие се образува от имперфектната основа на глаголи от несвършен вид с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щ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 окончанията за род и число: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чета – четях – четящ, -а, -о, -и; търся – търсех – търсещ, -а, -о, -и; пътувам – пътувах – пътуващ, -а, -о, -и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 Ако в глагола ударението е на последната сричка, окончанието на сегашното деятелно причастие е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ящ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а когато последната сричка е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неударена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ещ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четящ, стоящ, молещ, слушащ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Посредством сегашно деятелно причастие можем да трансформираме активен признак в постоянно присъщ – атрибутивен. В изречението и текста признакът, който изразяват сегашните деятелни причастия, е винаги едновременен с действието, изразено от сказуемото: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кукла, която спи – спяща кукла, човек, който играе – играещ човек, комин, който пуши – пушещ комин, камбани, които пеят – пеещи камбани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 др. В някои случаи този признак се е превърнал в част от названието -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пишеща машина, запомнящо устройство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48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950026"/>
            <a:ext cx="10058400" cy="5222174"/>
          </a:xfrm>
        </p:spPr>
        <p:txBody>
          <a:bodyPr/>
          <a:lstStyle/>
          <a:p>
            <a:r>
              <a:rPr lang="bg-BG" b="1" i="1" dirty="0">
                <a:solidFill>
                  <a:srgbClr val="FF0000"/>
                </a:solidFill>
              </a:rPr>
              <a:t>Минало свършено деятелно </a:t>
            </a:r>
            <a:r>
              <a:rPr lang="bg-BG" b="1" i="1" dirty="0" smtClean="0">
                <a:solidFill>
                  <a:srgbClr val="FF0000"/>
                </a:solidFill>
              </a:rPr>
              <a:t>причастие</a:t>
            </a:r>
            <a:endParaRPr lang="tr-TR" b="1" i="1" dirty="0" smtClean="0">
              <a:solidFill>
                <a:srgbClr val="FF0000"/>
              </a:solidFill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Минало свършено деятелно причастие се образува от </a:t>
            </a:r>
            <a:r>
              <a:rPr lang="bg-BG" dirty="0" err="1">
                <a:latin typeface="Times New Roman" charset="0"/>
                <a:ea typeface="Times New Roman" charset="0"/>
                <a:cs typeface="Times New Roman" charset="0"/>
              </a:rPr>
              <a:t>аористната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 основа на глагола (при глаголите от ІІІ спрежение тя съвпада със сегашната основа) с наставка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л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и окончанията за род и число: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вдигна – вдигнах – вдигнал, -а, -о, -и ; търся – търсих – търсил, -а, -о, -и; пътувам – пътувах – пътувал, -а, -о, -и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 При редица глаголи настъпват фонетични изменения:</a:t>
            </a: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изпадане на съгласни (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т,д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): чета – четох – чел, -а, -о, -и; ям – ядох – ял, -а, -о, -и;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вмятане на 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ъ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 във формата за мъжки род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: пека – пекох – </a:t>
            </a:r>
            <a:r>
              <a:rPr lang="bg-BG" i="1" dirty="0" err="1">
                <a:latin typeface="Times New Roman" charset="0"/>
                <a:ea typeface="Times New Roman" charset="0"/>
                <a:cs typeface="Times New Roman" charset="0"/>
              </a:rPr>
              <a:t>пекЪл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, пекла, пекло, пекли;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промени, свързани с променливо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я: изляза – излязох -  излязъл, излязла, излязло, излезли; живея – живях - живял, живяла, живяло, живели.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Има и особени случаи като: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дойда – дойдох – дошъл, дошла, -о, -и; отида – отидох – отишъл, отишла, -о, -и; съм – бил, -а, -о, -и.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bg-BG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Минало свършено деятелно причастие участва в образуването на перфектните (резултативни) времена. То може да има и атрибутивна употреба: </a:t>
            </a:r>
            <a:r>
              <a:rPr lang="bg-BG" i="1" dirty="0">
                <a:latin typeface="Times New Roman" charset="0"/>
                <a:ea typeface="Times New Roman" charset="0"/>
                <a:cs typeface="Times New Roman" charset="0"/>
              </a:rPr>
              <a:t>цъфнал храст, отлетяла птица, изгряло слънце, светнали лица</a:t>
            </a:r>
            <a:r>
              <a:rPr lang="bg-BG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bg-BG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37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10</TotalTime>
  <Words>252</Words>
  <Application>Microsoft Macintosh PowerPoint</Application>
  <PresentationFormat>Geniş Ekran</PresentationFormat>
  <Paragraphs>31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Calibri</vt:lpstr>
      <vt:lpstr>Cambria</vt:lpstr>
      <vt:lpstr>Mangal</vt:lpstr>
      <vt:lpstr>Rockwell</vt:lpstr>
      <vt:lpstr>Rockwell Condensed</vt:lpstr>
      <vt:lpstr>Rockwell Extra Bold</vt:lpstr>
      <vt:lpstr>Times New Roman</vt:lpstr>
      <vt:lpstr>Wingdings</vt:lpstr>
      <vt:lpstr>Ağaç Türü</vt:lpstr>
      <vt:lpstr>Наклонение  на глагола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Деятелни причастия</vt:lpstr>
      <vt:lpstr>PowerPoint Sunusu</vt:lpstr>
      <vt:lpstr>PowerPoint Sunusu</vt:lpstr>
      <vt:lpstr>Страдателни причастия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Наклонение  на глагола</dc:title>
  <dc:creator>sadık hacı</dc:creator>
  <cp:lastModifiedBy>sadık hacı</cp:lastModifiedBy>
  <cp:revision>2</cp:revision>
  <dcterms:created xsi:type="dcterms:W3CDTF">2018-02-18T20:11:13Z</dcterms:created>
  <dcterms:modified xsi:type="dcterms:W3CDTF">2018-02-18T20:21:37Z</dcterms:modified>
</cp:coreProperties>
</file>