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4" d="100"/>
          <a:sy n="74" d="100"/>
        </p:scale>
        <p:origin x="84"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8.01.2020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10225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8.01.2020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21273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8.01.2020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06377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8.01.2020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60023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8.01.2020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06205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8.01.2020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779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8.01.2020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41845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8.01.2020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33510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8.01.2020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87651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8.01.2020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29201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8.01.2020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12735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8.01.2020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734744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fontScale="90000"/>
          </a:bodyPr>
          <a:lstStyle/>
          <a:p>
            <a:pPr algn="ctr"/>
            <a:r>
              <a:rPr lang="tr-TR" sz="7200" b="1" dirty="0" smtClean="0">
                <a:latin typeface="Times New Roman" panose="02020603050405020304" pitchFamily="18" charset="0"/>
                <a:cs typeface="Times New Roman" panose="02020603050405020304" pitchFamily="18" charset="0"/>
              </a:rPr>
              <a:t>STATİK ve MUKAVEMET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272010"/>
            <a:ext cx="10499398" cy="2343179"/>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Prof. Dr. Metin OLGUN</a:t>
            </a:r>
          </a:p>
          <a:p>
            <a:pPr marL="0" indent="0" algn="ctr">
              <a:buNone/>
            </a:pPr>
            <a:r>
              <a:rPr lang="tr-TR" sz="4000" b="1" dirty="0" smtClean="0">
                <a:latin typeface="Times New Roman" panose="02020603050405020304" pitchFamily="18" charset="0"/>
                <a:cs typeface="Times New Roman" panose="02020603050405020304" pitchFamily="18" charset="0"/>
              </a:rPr>
              <a:t>Doç. Dr. 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5089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1693458" y="127331"/>
          <a:ext cx="9479367" cy="6558699"/>
        </p:xfrm>
        <a:graphic>
          <a:graphicData uri="http://schemas.openxmlformats.org/drawingml/2006/table">
            <a:tbl>
              <a:tblPr firstRow="1" firstCol="1" lastRow="1" lastCol="1" bandCol="1"/>
              <a:tblGrid>
                <a:gridCol w="1082642"/>
                <a:gridCol w="8396725"/>
              </a:tblGrid>
              <a:tr h="465028">
                <a:tc>
                  <a:txBody>
                    <a:bodyPr/>
                    <a:lstStyle/>
                    <a:p>
                      <a:pPr algn="ctr">
                        <a:spcAft>
                          <a:spcPts val="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465028">
                <a:tc>
                  <a:txBody>
                    <a:bodyPr/>
                    <a:lstStyle/>
                    <a:p>
                      <a:pPr algn="ctr">
                        <a:spcAft>
                          <a:spcPts val="0"/>
                        </a:spcAft>
                      </a:pPr>
                      <a:r>
                        <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rPr>
                        <a:t>1</a:t>
                      </a: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lvl="0" indent="0">
                        <a:spcAft>
                          <a:spcPts val="0"/>
                        </a:spcAft>
                        <a:buFont typeface="+mj-lt"/>
                        <a:buNone/>
                        <a:tabLst>
                          <a:tab pos="1123950" algn="l"/>
                        </a:tabLst>
                      </a:pPr>
                      <a:r>
                        <a:rPr lang="tr-TR" sz="1600" dirty="0" smtClean="0">
                          <a:effectLst/>
                          <a:latin typeface="Times New Roman" panose="02020603050405020304" pitchFamily="18" charset="0"/>
                          <a:ea typeface="Times New Roman" panose="02020603050405020304" pitchFamily="18" charset="0"/>
                        </a:rPr>
                        <a:t>Giriş, Temel Kavramlar, Statiğin Temel İlkeleri, Serbest Cisim Diyagramı, Düzlem Kuvvetler Sisteminin Bileşkesi</a:t>
                      </a:r>
                      <a:endParaRPr lang="tr-TR" sz="1600" dirty="0">
                        <a:effectLst/>
                        <a:latin typeface="Times New Roman" panose="02020603050405020304" pitchFamily="18" charset="0"/>
                        <a:ea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376773">
                <a:tc>
                  <a:txBody>
                    <a:bodyPr/>
                    <a:lstStyle/>
                    <a:p>
                      <a:pPr algn="ctr">
                        <a:spcAft>
                          <a:spcPts val="0"/>
                        </a:spcAft>
                      </a:pPr>
                      <a:r>
                        <a:rPr lang="tr-TR" sz="1600" b="0" dirty="0" smtClean="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lvl="0" indent="0">
                        <a:spcAft>
                          <a:spcPts val="0"/>
                        </a:spcAft>
                        <a:buFont typeface="+mj-lt"/>
                        <a:buNone/>
                        <a:tabLst>
                          <a:tab pos="1123950" algn="l"/>
                        </a:tabLst>
                      </a:pPr>
                      <a:r>
                        <a:rPr lang="tr-TR" sz="1600" dirty="0" err="1" smtClean="0">
                          <a:effectLst/>
                          <a:latin typeface="Times New Roman" panose="02020603050405020304" pitchFamily="18" charset="0"/>
                          <a:ea typeface="Times New Roman" panose="02020603050405020304" pitchFamily="18" charset="0"/>
                        </a:rPr>
                        <a:t>Rijit</a:t>
                      </a:r>
                      <a:r>
                        <a:rPr lang="tr-TR" sz="1600" dirty="0" smtClean="0">
                          <a:effectLst/>
                          <a:latin typeface="Times New Roman" panose="02020603050405020304" pitchFamily="18" charset="0"/>
                          <a:ea typeface="Times New Roman" panose="02020603050405020304" pitchFamily="18" charset="0"/>
                        </a:rPr>
                        <a:t> Cisimlerin Dengesi</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376773">
                <a:tc>
                  <a:txBody>
                    <a:bodyPr/>
                    <a:lstStyle/>
                    <a:p>
                      <a:pPr algn="ctr">
                        <a:spcAft>
                          <a:spcPts val="0"/>
                        </a:spcAft>
                      </a:pPr>
                      <a:r>
                        <a:rPr lang="tr-TR" sz="1600" dirty="0" smtClean="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lvl="0" indent="0">
                        <a:spcAft>
                          <a:spcPts val="0"/>
                        </a:spcAft>
                        <a:buFont typeface="+mj-lt"/>
                        <a:buNone/>
                        <a:tabLst>
                          <a:tab pos="1123950" algn="l"/>
                        </a:tabLst>
                      </a:pPr>
                      <a:r>
                        <a:rPr lang="tr-TR" sz="1600" dirty="0" smtClean="0">
                          <a:effectLst/>
                          <a:latin typeface="Times New Roman" panose="02020603050405020304" pitchFamily="18" charset="0"/>
                          <a:ea typeface="Times New Roman" panose="02020603050405020304" pitchFamily="18" charset="0"/>
                        </a:rPr>
                        <a:t>Ağırlık Merkezi ve Geometrik Merkez</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376773">
                <a:tc>
                  <a:txBody>
                    <a:bodyPr/>
                    <a:lstStyle/>
                    <a:p>
                      <a:pPr algn="ctr">
                        <a:spcAft>
                          <a:spcPts val="0"/>
                        </a:spcAft>
                      </a:pPr>
                      <a:r>
                        <a:rPr lang="tr-TR" sz="1600" dirty="0" smtClean="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lvl="0" indent="0">
                        <a:spcAft>
                          <a:spcPts val="0"/>
                        </a:spcAft>
                        <a:buFont typeface="+mj-lt"/>
                        <a:buNone/>
                        <a:tabLst>
                          <a:tab pos="1123950" algn="l"/>
                        </a:tabLst>
                      </a:pPr>
                      <a:r>
                        <a:rPr lang="tr-TR" sz="1600" dirty="0" smtClean="0">
                          <a:effectLst/>
                          <a:latin typeface="Times New Roman" panose="02020603050405020304" pitchFamily="18" charset="0"/>
                          <a:ea typeface="Times New Roman" panose="02020603050405020304" pitchFamily="18" charset="0"/>
                        </a:rPr>
                        <a:t>Düzlem Taşıyıcı Sistemler, Kafes Sistemler, Çerçeveler </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376773">
                <a:tc>
                  <a:txBody>
                    <a:bodyPr/>
                    <a:lstStyle/>
                    <a:p>
                      <a:pPr algn="ctr">
                        <a:spcAft>
                          <a:spcPts val="0"/>
                        </a:spcAft>
                      </a:pPr>
                      <a:r>
                        <a:rPr lang="tr-TR" sz="1600" dirty="0" smtClean="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lvl="0" indent="0">
                        <a:spcAft>
                          <a:spcPts val="0"/>
                        </a:spcAft>
                        <a:buFont typeface="+mj-lt"/>
                        <a:buNone/>
                        <a:tabLst>
                          <a:tab pos="1123950" algn="l"/>
                        </a:tabLst>
                      </a:pPr>
                      <a:r>
                        <a:rPr lang="tr-TR" sz="1600" dirty="0" smtClean="0">
                          <a:effectLst/>
                          <a:latin typeface="Times New Roman" panose="02020603050405020304" pitchFamily="18" charset="0"/>
                          <a:ea typeface="Times New Roman" panose="02020603050405020304" pitchFamily="18" charset="0"/>
                        </a:rPr>
                        <a:t>Sürtünme</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232514">
                <a:tc>
                  <a:txBody>
                    <a:bodyPr/>
                    <a:lstStyle/>
                    <a:p>
                      <a:pPr algn="ctr">
                        <a:spcAft>
                          <a:spcPts val="0"/>
                        </a:spcAft>
                      </a:pPr>
                      <a:r>
                        <a:rPr lang="tr-TR" sz="1600" dirty="0" smtClean="0">
                          <a:effectLst/>
                          <a:latin typeface="Times New Roman" panose="02020603050405020304" pitchFamily="18" charset="0"/>
                          <a:ea typeface="Times New Roman" panose="02020603050405020304" pitchFamily="18" charset="0"/>
                          <a:cs typeface="Times New Roman" panose="02020603050405020304" pitchFamily="18" charset="0"/>
                        </a:rPr>
                        <a:t>6-7</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kumimoji="0" lang="tr-TR" sz="1600" b="0"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mn-cs"/>
                        </a:rPr>
                        <a:t>Yapılara gelen yükler </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376773">
                <a:tc>
                  <a:txBody>
                    <a:bodyPr/>
                    <a:lstStyle/>
                    <a:p>
                      <a:pPr algn="ctr">
                        <a:spcAft>
                          <a:spcPts val="0"/>
                        </a:spcAft>
                      </a:pPr>
                      <a:r>
                        <a:rPr lang="tr-TR" sz="1600" dirty="0" smtClean="0">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lvl="0" indent="0">
                        <a:spcAft>
                          <a:spcPts val="0"/>
                        </a:spcAft>
                        <a:buFont typeface="+mj-lt"/>
                        <a:buNone/>
                        <a:tabLst>
                          <a:tab pos="1123950" algn="l"/>
                        </a:tabLst>
                      </a:pPr>
                      <a:r>
                        <a:rPr lang="tr-TR" sz="1600" dirty="0" smtClean="0">
                          <a:effectLst/>
                          <a:latin typeface="Times New Roman" panose="02020603050405020304" pitchFamily="18" charset="0"/>
                          <a:ea typeface="Times New Roman" panose="02020603050405020304" pitchFamily="18" charset="0"/>
                        </a:rPr>
                        <a:t>Mukavemetin Temel İlkeleri, Çubuk Sistemler, Gerilme</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376773">
                <a:tc>
                  <a:txBody>
                    <a:bodyPr/>
                    <a:lstStyle/>
                    <a:p>
                      <a:pPr algn="ctr">
                        <a:spcAft>
                          <a:spcPts val="0"/>
                        </a:spcAft>
                      </a:pPr>
                      <a:r>
                        <a:rPr lang="tr-TR" sz="1600" b="0" dirty="0" smtClean="0">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lvl="0" indent="0">
                        <a:spcAft>
                          <a:spcPts val="0"/>
                        </a:spcAft>
                        <a:buFont typeface="+mj-lt"/>
                        <a:buNone/>
                        <a:tabLst>
                          <a:tab pos="1123950" algn="l"/>
                        </a:tabLst>
                      </a:pPr>
                      <a:r>
                        <a:rPr lang="tr-TR" sz="1600" dirty="0" smtClean="0">
                          <a:effectLst/>
                          <a:latin typeface="Times New Roman" panose="02020603050405020304" pitchFamily="18" charset="0"/>
                          <a:ea typeface="Times New Roman" panose="02020603050405020304" pitchFamily="18" charset="0"/>
                        </a:rPr>
                        <a:t>İç Kuvvetler ve Kesit Tesirleri</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376773">
                <a:tc>
                  <a:txBody>
                    <a:bodyPr/>
                    <a:lstStyle/>
                    <a:p>
                      <a:pPr algn="ctr">
                        <a:spcAft>
                          <a:spcPts val="0"/>
                        </a:spcAft>
                      </a:pPr>
                      <a:r>
                        <a:rPr lang="tr-TR" sz="1600" b="0" dirty="0" smtClean="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lvl="0" indent="0">
                        <a:spcAft>
                          <a:spcPts val="0"/>
                        </a:spcAft>
                        <a:buFont typeface="+mj-lt"/>
                        <a:buNone/>
                        <a:tabLst>
                          <a:tab pos="1123950" algn="l"/>
                        </a:tabLst>
                      </a:pPr>
                      <a:r>
                        <a:rPr lang="tr-TR" sz="1600" dirty="0" smtClean="0">
                          <a:effectLst/>
                          <a:latin typeface="Times New Roman" panose="02020603050405020304" pitchFamily="18" charset="0"/>
                          <a:ea typeface="Times New Roman" panose="02020603050405020304" pitchFamily="18" charset="0"/>
                        </a:rPr>
                        <a:t>Normal Kuvvet</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76773">
                <a:tc>
                  <a:txBody>
                    <a:bodyPr/>
                    <a:lstStyle/>
                    <a:p>
                      <a:pPr algn="ctr">
                        <a:spcAft>
                          <a:spcPts val="0"/>
                        </a:spcAft>
                      </a:pPr>
                      <a:r>
                        <a:rPr lang="tr-TR" sz="1600" b="0" dirty="0" smtClean="0">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lvl="0" indent="0">
                        <a:spcAft>
                          <a:spcPts val="0"/>
                        </a:spcAft>
                        <a:buFont typeface="+mj-lt"/>
                        <a:buNone/>
                        <a:tabLst>
                          <a:tab pos="1123950" algn="l"/>
                        </a:tabLst>
                      </a:pPr>
                      <a:r>
                        <a:rPr lang="tr-TR" sz="1600" dirty="0" smtClean="0">
                          <a:effectLst/>
                          <a:latin typeface="Times New Roman" panose="02020603050405020304" pitchFamily="18" charset="0"/>
                          <a:ea typeface="Times New Roman" panose="02020603050405020304" pitchFamily="18" charset="0"/>
                        </a:rPr>
                        <a:t>Gerilme, Şekil ve Yer Değiştirme Analizi</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76773">
                <a:tc>
                  <a:txBody>
                    <a:bodyPr/>
                    <a:lstStyle/>
                    <a:p>
                      <a:pPr algn="ctr">
                        <a:spcAft>
                          <a:spcPts val="0"/>
                        </a:spcAft>
                      </a:pPr>
                      <a:r>
                        <a:rPr lang="tr-TR" sz="1600" b="0" dirty="0" smtClean="0">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lvl="0" indent="0">
                        <a:spcAft>
                          <a:spcPts val="0"/>
                        </a:spcAft>
                        <a:buFont typeface="+mj-lt"/>
                        <a:buNone/>
                        <a:tabLst>
                          <a:tab pos="1123950" algn="l"/>
                        </a:tabLst>
                      </a:pPr>
                      <a:r>
                        <a:rPr lang="tr-TR" sz="1600" dirty="0" smtClean="0">
                          <a:effectLst/>
                          <a:latin typeface="Times New Roman" panose="02020603050405020304" pitchFamily="18" charset="0"/>
                          <a:ea typeface="Times New Roman" panose="02020603050405020304" pitchFamily="18" charset="0"/>
                        </a:rPr>
                        <a:t>Kesme Etkisi</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76773">
                <a:tc>
                  <a:txBody>
                    <a:bodyPr/>
                    <a:lstStyle/>
                    <a:p>
                      <a:pPr algn="ctr">
                        <a:spcAft>
                          <a:spcPts val="0"/>
                        </a:spcAft>
                      </a:pPr>
                      <a:r>
                        <a:rPr lang="tr-TR" sz="1600" b="0" dirty="0" smtClean="0">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lvl="0" indent="0">
                        <a:spcAft>
                          <a:spcPts val="0"/>
                        </a:spcAft>
                        <a:buFont typeface="+mj-lt"/>
                        <a:buNone/>
                        <a:tabLst>
                          <a:tab pos="1123950" algn="l"/>
                        </a:tabLst>
                      </a:pPr>
                      <a:r>
                        <a:rPr lang="tr-TR" sz="1600" dirty="0" smtClean="0">
                          <a:effectLst/>
                          <a:latin typeface="Times New Roman" panose="02020603050405020304" pitchFamily="18" charset="0"/>
                          <a:ea typeface="Times New Roman" panose="02020603050405020304" pitchFamily="18" charset="0"/>
                        </a:rPr>
                        <a:t>Eğilme Etkisi</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76773">
                <a:tc>
                  <a:txBody>
                    <a:bodyPr/>
                    <a:lstStyle/>
                    <a:p>
                      <a:pPr algn="ctr">
                        <a:spcAft>
                          <a:spcPts val="0"/>
                        </a:spcAft>
                      </a:pPr>
                      <a:r>
                        <a:rPr lang="tr-TR" sz="1600" b="0" dirty="0" smtClean="0">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lvl="0" indent="0">
                        <a:spcAft>
                          <a:spcPts val="0"/>
                        </a:spcAft>
                        <a:buFont typeface="+mj-lt"/>
                        <a:buNone/>
                        <a:tabLst>
                          <a:tab pos="1123950" algn="l"/>
                        </a:tabLst>
                      </a:pPr>
                      <a:r>
                        <a:rPr lang="tr-TR" sz="1600" dirty="0" smtClean="0">
                          <a:effectLst/>
                          <a:latin typeface="Times New Roman" panose="02020603050405020304" pitchFamily="18" charset="0"/>
                          <a:ea typeface="Times New Roman" panose="02020603050405020304" pitchFamily="18" charset="0"/>
                        </a:rPr>
                        <a:t>Burkulma ve Burulma Etkisi ve</a:t>
                      </a:r>
                      <a:r>
                        <a:rPr lang="tr-TR" sz="1600" baseline="0" dirty="0" smtClean="0">
                          <a:effectLst/>
                          <a:latin typeface="Times New Roman" panose="02020603050405020304" pitchFamily="18" charset="0"/>
                          <a:ea typeface="Times New Roman" panose="02020603050405020304" pitchFamily="18" charset="0"/>
                        </a:rPr>
                        <a:t> öğretim programının değerlendirilmesi</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201022">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201022">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201022">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201022">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201022">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89886">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bl>
          </a:graphicData>
        </a:graphic>
      </p:graphicFrame>
    </p:spTree>
    <p:extLst>
      <p:ext uri="{BB962C8B-B14F-4D97-AF65-F5344CB8AC3E}">
        <p14:creationId xmlns:p14="http://schemas.microsoft.com/office/powerpoint/2010/main" val="179080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585913"/>
          </a:xfrm>
        </p:spPr>
        <p:txBody>
          <a:bodyPr>
            <a:normAutofit fontScale="90000"/>
          </a:bodyPr>
          <a:lstStyle/>
          <a:p>
            <a:pPr lvl="0">
              <a:lnSpc>
                <a:spcPct val="100000"/>
              </a:lnSpc>
              <a:spcBef>
                <a:spcPts val="0"/>
              </a:spcBef>
            </a:pPr>
            <a:r>
              <a:rPr lang="tr-TR" dirty="0" smtClean="0">
                <a:latin typeface="Times New Roman" panose="02020603050405020304" pitchFamily="18" charset="0"/>
                <a:cs typeface="Times New Roman" panose="02020603050405020304" pitchFamily="18" charset="0"/>
              </a:rPr>
              <a:t/>
            </a:r>
            <a:br>
              <a:rPr lang="tr-TR" dirty="0" smtClean="0">
                <a:latin typeface="Times New Roman" panose="02020603050405020304" pitchFamily="18" charset="0"/>
                <a:cs typeface="Times New Roman" panose="02020603050405020304" pitchFamily="18" charset="0"/>
              </a:rPr>
            </a:br>
            <a:r>
              <a:rPr lang="tr-TR" sz="3600" b="1" dirty="0" smtClean="0">
                <a:latin typeface="Times New Roman" panose="02020603050405020304" pitchFamily="18" charset="0"/>
                <a:cs typeface="Times New Roman" panose="02020603050405020304" pitchFamily="18" charset="0"/>
              </a:rPr>
              <a:t>1</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sz="3600" b="1" dirty="0" smtClean="0">
                <a:solidFill>
                  <a:prstClr val="black"/>
                </a:solidFill>
                <a:latin typeface="Times New Roman" panose="02020603050405020304" pitchFamily="18" charset="0"/>
                <a:ea typeface="Times New Roman" panose="02020603050405020304" pitchFamily="18" charset="0"/>
              </a:rPr>
              <a:t>GİRİŞ, TEMEL KAVRAMLAR, STATİĞİN TEMEL İLKELERİ, SERBEST CİSİM DİYAGRAMI,DÜZLEM KUVVETLER SİSTEMİNİN BİLEŞKESİ</a:t>
            </a:r>
            <a:r>
              <a:rPr lang="tr-TR" sz="36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r>
            <a:br>
              <a:rPr lang="tr-TR" sz="36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br>
            <a:endParaRPr lang="tr-TR" sz="3600" b="1" dirty="0">
              <a:latin typeface="Times New Roman" panose="02020603050405020304" pitchFamily="18" charset="0"/>
              <a:cs typeface="Times New Roman" panose="02020603050405020304" pitchFamily="18" charset="0"/>
            </a:endParaRPr>
          </a:p>
        </p:txBody>
      </p:sp>
      <p:sp>
        <p:nvSpPr>
          <p:cNvPr id="4" name="İçerik Yer Tutucusu 3"/>
          <p:cNvSpPr>
            <a:spLocks noGrp="1"/>
          </p:cNvSpPr>
          <p:nvPr>
            <p:ph idx="1"/>
          </p:nvPr>
        </p:nvSpPr>
        <p:spPr>
          <a:xfrm>
            <a:off x="838200" y="1825624"/>
            <a:ext cx="10515600" cy="4651375"/>
          </a:xfrm>
        </p:spPr>
        <p:txBody>
          <a:bodyPr>
            <a:normAutofit fontScale="85000" lnSpcReduction="20000"/>
          </a:bodyPr>
          <a:lstStyle/>
          <a:p>
            <a:pPr marL="0" lvl="1" indent="0">
              <a:spcAft>
                <a:spcPts val="0"/>
              </a:spcAft>
              <a:buNone/>
              <a:tabLst>
                <a:tab pos="0" algn="l"/>
              </a:tabLst>
            </a:pPr>
            <a:endParaRPr lang="tr-TR" sz="3000" b="1" dirty="0" smtClean="0">
              <a:latin typeface="Times New Roman" panose="02020603050405020304" pitchFamily="18" charset="0"/>
              <a:ea typeface="Times New Roman" panose="02020603050405020304" pitchFamily="18" charset="0"/>
            </a:endParaRPr>
          </a:p>
          <a:p>
            <a:pPr marL="0" lvl="1" indent="0">
              <a:spcAft>
                <a:spcPts val="0"/>
              </a:spcAft>
              <a:buNone/>
              <a:tabLst>
                <a:tab pos="0" algn="l"/>
              </a:tabLst>
            </a:pPr>
            <a:endParaRPr lang="tr-TR" sz="3000" b="1" dirty="0">
              <a:latin typeface="Times New Roman" panose="02020603050405020304" pitchFamily="18" charset="0"/>
              <a:ea typeface="Times New Roman" panose="02020603050405020304" pitchFamily="18" charset="0"/>
            </a:endParaRPr>
          </a:p>
          <a:p>
            <a:pPr marL="0" lvl="1" indent="0">
              <a:spcAft>
                <a:spcPts val="0"/>
              </a:spcAft>
              <a:buNone/>
              <a:tabLst>
                <a:tab pos="0" algn="l"/>
              </a:tabLst>
            </a:pPr>
            <a:r>
              <a:rPr lang="tr-TR" sz="3000" b="1" dirty="0" smtClean="0">
                <a:latin typeface="Times New Roman" panose="02020603050405020304" pitchFamily="18" charset="0"/>
                <a:ea typeface="Times New Roman" panose="02020603050405020304" pitchFamily="18" charset="0"/>
              </a:rPr>
              <a:t>MEKANİK</a:t>
            </a:r>
            <a:endParaRPr lang="tr-TR" sz="30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000" dirty="0" smtClean="0">
                <a:latin typeface="Times New Roman" panose="02020603050405020304" pitchFamily="18" charset="0"/>
                <a:ea typeface="Times New Roman" panose="02020603050405020304" pitchFamily="18" charset="0"/>
              </a:rPr>
              <a:t>Mekanik</a:t>
            </a:r>
            <a:r>
              <a:rPr lang="tr-TR" sz="3000" dirty="0">
                <a:latin typeface="Times New Roman" panose="02020603050405020304" pitchFamily="18" charset="0"/>
                <a:ea typeface="Times New Roman" panose="02020603050405020304" pitchFamily="18" charset="0"/>
              </a:rPr>
              <a:t>, fiziğin en eski koludur. Fizik mekanik ile başlayarak şekillenmiştir. Mekanikte fiziksel olaylar incelendiğinden birçok mühendislik biliminin temelini oluşturur.</a:t>
            </a:r>
          </a:p>
          <a:p>
            <a:pPr marL="0" indent="0" algn="just">
              <a:buNone/>
            </a:pPr>
            <a:r>
              <a:rPr lang="tr-TR" sz="3000" dirty="0">
                <a:latin typeface="Times New Roman" panose="02020603050405020304" pitchFamily="18" charset="0"/>
                <a:ea typeface="Times New Roman" panose="02020603050405020304" pitchFamily="18" charset="0"/>
              </a:rPr>
              <a:t>Mekanik, kuvvetlerin etkisi altında kalan cisimlerin denge veya hareket koşullarını inceleyen bir bilim dalı olarak tanımlanır. Mekaniğin amacı, fiziksel olayları açıklamak, önceden tahmin etmek ve böylece </a:t>
            </a:r>
            <a:r>
              <a:rPr lang="tr-TR" sz="3000" dirty="0" smtClean="0">
                <a:latin typeface="Times New Roman" panose="02020603050405020304" pitchFamily="18" charset="0"/>
                <a:ea typeface="Times New Roman" panose="02020603050405020304" pitchFamily="18" charset="0"/>
              </a:rPr>
              <a:t>mühendislik </a:t>
            </a:r>
            <a:r>
              <a:rPr lang="tr-TR" sz="3000" dirty="0">
                <a:latin typeface="Times New Roman" panose="02020603050405020304" pitchFamily="18" charset="0"/>
                <a:ea typeface="Times New Roman" panose="02020603050405020304" pitchFamily="18" charset="0"/>
              </a:rPr>
              <a:t>uygulamalarına bir temel oluşturmaktır. </a:t>
            </a:r>
            <a:endParaRPr lang="tr-TR" sz="3000" dirty="0" smtClean="0">
              <a:latin typeface="Times New Roman" panose="02020603050405020304" pitchFamily="18" charset="0"/>
              <a:ea typeface="Times New Roman" panose="02020603050405020304" pitchFamily="18" charset="0"/>
            </a:endParaRPr>
          </a:p>
          <a:p>
            <a:pPr marL="0" indent="0" algn="just">
              <a:buNone/>
            </a:pPr>
            <a:r>
              <a:rPr lang="tr-TR" sz="3000" dirty="0">
                <a:latin typeface="Times New Roman" panose="02020603050405020304" pitchFamily="18" charset="0"/>
                <a:ea typeface="Times New Roman" panose="02020603050405020304" pitchFamily="18" charset="0"/>
              </a:rPr>
              <a:t>Mekanik bilimine ilişkin çalışmalar Aristoteles (M.Ö. 384 − 322) ve </a:t>
            </a:r>
            <a:r>
              <a:rPr lang="tr-TR" sz="3000" dirty="0" err="1">
                <a:latin typeface="Times New Roman" panose="02020603050405020304" pitchFamily="18" charset="0"/>
                <a:ea typeface="Times New Roman" panose="02020603050405020304" pitchFamily="18" charset="0"/>
              </a:rPr>
              <a:t>Arşimedes</a:t>
            </a:r>
            <a:r>
              <a:rPr lang="tr-TR" sz="3000" dirty="0">
                <a:latin typeface="Times New Roman" panose="02020603050405020304" pitchFamily="18" charset="0"/>
                <a:ea typeface="Times New Roman" panose="02020603050405020304" pitchFamily="18" charset="0"/>
              </a:rPr>
              <a:t> (M.Ö. 287 − 212) zamanına kadar giderse de mekaniğin temel ilke ve kavramlarının formüle edilmesi Isaac Newton (1642 − 1727) ile başlamıştır.</a:t>
            </a:r>
            <a:endParaRPr lang="tr-TR" sz="3000" dirty="0"/>
          </a:p>
        </p:txBody>
      </p:sp>
    </p:spTree>
    <p:extLst>
      <p:ext uri="{BB962C8B-B14F-4D97-AF65-F5344CB8AC3E}">
        <p14:creationId xmlns:p14="http://schemas.microsoft.com/office/powerpoint/2010/main" val="2859238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0560" y="697864"/>
            <a:ext cx="10515600" cy="5779136"/>
          </a:xfrm>
        </p:spPr>
        <p:txBody>
          <a:bodyPr>
            <a:normAutofit/>
          </a:bodyPr>
          <a:lstStyle/>
          <a:p>
            <a:pPr marL="0" indent="0" algn="just">
              <a:buNone/>
            </a:pPr>
            <a:r>
              <a:rPr lang="tr-TR" dirty="0">
                <a:latin typeface="Times New Roman" panose="02020603050405020304" pitchFamily="18" charset="0"/>
                <a:ea typeface="Times New Roman" panose="02020603050405020304" pitchFamily="18" charset="0"/>
              </a:rPr>
              <a:t>Mekanikte incelenen cisimler katı, sıvı veya gaz olabilir. Bu nedenle mekanik incelediği cisimlere, olaylara ve yaklaşım şekline göre </a:t>
            </a:r>
            <a:r>
              <a:rPr lang="tr-TR" dirty="0" smtClean="0">
                <a:latin typeface="Times New Roman" panose="02020603050405020304" pitchFamily="18" charset="0"/>
                <a:ea typeface="Times New Roman" panose="02020603050405020304" pitchFamily="18" charset="0"/>
              </a:rPr>
              <a:t>gruplandırılabilir.</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lgn="ctr">
              <a:buNone/>
            </a:pPr>
            <a:endParaRPr lang="tr-TR" dirty="0" smtClean="0"/>
          </a:p>
          <a:p>
            <a:pPr marL="0" indent="0" algn="ctr">
              <a:buNone/>
            </a:pPr>
            <a:endParaRPr lang="tr-TR" dirty="0"/>
          </a:p>
          <a:p>
            <a:pPr marL="0" indent="0" algn="ctr">
              <a:buNone/>
            </a:pPr>
            <a:endParaRPr lang="tr-TR" dirty="0" smtClean="0"/>
          </a:p>
          <a:p>
            <a:pPr marL="0" indent="0" algn="ctr">
              <a:buNone/>
            </a:pPr>
            <a:endParaRPr lang="tr-TR" sz="3000" dirty="0">
              <a:latin typeface="Times New Roman" panose="02020603050405020304" pitchFamily="18" charset="0"/>
              <a:cs typeface="Times New Roman" panose="02020603050405020304" pitchFamily="18" charset="0"/>
            </a:endParaRP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4520" y="1894907"/>
            <a:ext cx="6873239" cy="4031704"/>
          </a:xfrm>
          <a:prstGeom prst="rect">
            <a:avLst/>
          </a:prstGeom>
        </p:spPr>
      </p:pic>
    </p:spTree>
    <p:extLst>
      <p:ext uri="{BB962C8B-B14F-4D97-AF65-F5344CB8AC3E}">
        <p14:creationId xmlns:p14="http://schemas.microsoft.com/office/powerpoint/2010/main" val="2369739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85800" y="591184"/>
            <a:ext cx="10515600" cy="5565775"/>
          </a:xfrm>
        </p:spPr>
        <p:txBody>
          <a:bodyPr>
            <a:normAutofit/>
          </a:bodyPr>
          <a:lstStyle/>
          <a:p>
            <a:pPr marL="0" lvl="1" indent="0" algn="just">
              <a:spcAft>
                <a:spcPts val="0"/>
              </a:spcAft>
              <a:buNone/>
              <a:tabLst>
                <a:tab pos="0" algn="l"/>
              </a:tabLst>
            </a:pPr>
            <a:r>
              <a:rPr lang="tr-TR" sz="2800" b="1" dirty="0">
                <a:latin typeface="Times New Roman" panose="02020603050405020304" pitchFamily="18" charset="0"/>
                <a:ea typeface="Times New Roman" panose="02020603050405020304" pitchFamily="18" charset="0"/>
              </a:rPr>
              <a:t>TEMEL </a:t>
            </a:r>
            <a:r>
              <a:rPr lang="tr-TR" sz="2800" b="1" dirty="0" smtClean="0">
                <a:latin typeface="Times New Roman" panose="02020603050405020304" pitchFamily="18" charset="0"/>
                <a:ea typeface="Times New Roman" panose="02020603050405020304" pitchFamily="18" charset="0"/>
              </a:rPr>
              <a:t>KAVRAMLAR</a:t>
            </a:r>
          </a:p>
          <a:p>
            <a:pPr marL="0" lvl="1" indent="0" algn="just">
              <a:buNone/>
              <a:tabLst>
                <a:tab pos="0" algn="l"/>
              </a:tabLst>
            </a:pPr>
            <a:r>
              <a:rPr lang="tr-TR" sz="2800" b="1" dirty="0" smtClean="0">
                <a:latin typeface="Times New Roman" panose="02020603050405020304" pitchFamily="18" charset="0"/>
                <a:ea typeface="Times New Roman" panose="02020603050405020304" pitchFamily="18" charset="0"/>
              </a:rPr>
              <a:t>Statik </a:t>
            </a:r>
            <a:r>
              <a:rPr lang="tr-TR" sz="2800" b="1" dirty="0">
                <a:latin typeface="Times New Roman" panose="02020603050405020304" pitchFamily="18" charset="0"/>
                <a:ea typeface="Times New Roman" panose="02020603050405020304" pitchFamily="18" charset="0"/>
              </a:rPr>
              <a:t>: </a:t>
            </a:r>
            <a:r>
              <a:rPr lang="tr-TR" sz="2800" dirty="0">
                <a:solidFill>
                  <a:prstClr val="black"/>
                </a:solidFill>
                <a:latin typeface="Times New Roman" panose="02020603050405020304" pitchFamily="18" charset="0"/>
                <a:ea typeface="Times New Roman" panose="02020603050405020304" pitchFamily="18" charset="0"/>
              </a:rPr>
              <a:t>Mekanik esas olarak, statik konusu ile başlar. </a:t>
            </a:r>
            <a:r>
              <a:rPr lang="tr-TR" sz="2800" dirty="0" smtClean="0">
                <a:latin typeface="Times New Roman" panose="02020603050405020304" pitchFamily="18" charset="0"/>
                <a:ea typeface="Times New Roman" panose="02020603050405020304" pitchFamily="18" charset="0"/>
              </a:rPr>
              <a:t>Genel </a:t>
            </a:r>
            <a:r>
              <a:rPr lang="tr-TR" sz="2800" dirty="0">
                <a:latin typeface="Times New Roman" panose="02020603050405020304" pitchFamily="18" charset="0"/>
                <a:ea typeface="Times New Roman" panose="02020603050405020304" pitchFamily="18" charset="0"/>
              </a:rPr>
              <a:t>anlamda uzayda kuvvetler etkisi altındaki cisimlerin</a:t>
            </a:r>
            <a:r>
              <a:rPr lang="tr-TR" sz="2800" b="1" dirty="0">
                <a:latin typeface="Times New Roman" panose="02020603050405020304" pitchFamily="18" charset="0"/>
                <a:ea typeface="Times New Roman" panose="02020603050405020304" pitchFamily="18" charset="0"/>
              </a:rPr>
              <a:t>  </a:t>
            </a:r>
            <a:r>
              <a:rPr lang="tr-TR" sz="2800" dirty="0">
                <a:latin typeface="Times New Roman" panose="02020603050405020304" pitchFamily="18" charset="0"/>
                <a:ea typeface="Times New Roman" panose="02020603050405020304" pitchFamily="18" charset="0"/>
              </a:rPr>
              <a:t>denge koşullarını inceleyen bir bilim dalıdır. Bir cisim hareket etmiyor ya da düzgün doğrusal bir </a:t>
            </a:r>
            <a:r>
              <a:rPr lang="tr-TR" sz="2800" dirty="0" smtClean="0">
                <a:latin typeface="Times New Roman" panose="02020603050405020304" pitchFamily="18" charset="0"/>
                <a:ea typeface="Times New Roman" panose="02020603050405020304" pitchFamily="18" charset="0"/>
              </a:rPr>
              <a:t>hareket </a:t>
            </a:r>
            <a:r>
              <a:rPr lang="tr-TR" sz="2800" dirty="0">
                <a:latin typeface="Times New Roman" panose="02020603050405020304" pitchFamily="18" charset="0"/>
                <a:ea typeface="Times New Roman" panose="02020603050405020304" pitchFamily="18" charset="0"/>
              </a:rPr>
              <a:t>yapıyorsa cisim dengededir. </a:t>
            </a:r>
          </a:p>
          <a:p>
            <a:pPr marL="0" lvl="1" indent="0" algn="just">
              <a:buNone/>
              <a:tabLst>
                <a:tab pos="0" algn="l"/>
              </a:tabLst>
            </a:pPr>
            <a:r>
              <a:rPr lang="tr-TR" sz="2800" b="1" dirty="0" smtClean="0">
                <a:latin typeface="Times New Roman" panose="02020603050405020304" pitchFamily="18" charset="0"/>
                <a:ea typeface="Times New Roman" panose="02020603050405020304" pitchFamily="18" charset="0"/>
              </a:rPr>
              <a:t>Kuvvet</a:t>
            </a:r>
            <a:r>
              <a:rPr lang="tr-TR" sz="2800" b="1" dirty="0">
                <a:latin typeface="Times New Roman" panose="02020603050405020304" pitchFamily="18" charset="0"/>
                <a:ea typeface="Times New Roman" panose="02020603050405020304" pitchFamily="18" charset="0"/>
              </a:rPr>
              <a:t>: </a:t>
            </a:r>
            <a:r>
              <a:rPr lang="tr-TR" sz="2800" dirty="0">
                <a:latin typeface="Times New Roman" panose="02020603050405020304" pitchFamily="18" charset="0"/>
                <a:ea typeface="Times New Roman" panose="02020603050405020304" pitchFamily="18" charset="0"/>
              </a:rPr>
              <a:t>Bir cismin diğer bir cisim üzerindeki itme veya çekme etkisini ifade eder. Kuvvet bir cismin dengesini bozabilir veya dengesi bozulmuş bir cismi dengeye getirebilir</a:t>
            </a:r>
            <a:r>
              <a:rPr lang="tr-TR" sz="2800" dirty="0" smtClean="0">
                <a:latin typeface="Times New Roman" panose="02020603050405020304" pitchFamily="18" charset="0"/>
                <a:ea typeface="Times New Roman" panose="02020603050405020304" pitchFamily="18" charset="0"/>
              </a:rPr>
              <a:t>. </a:t>
            </a:r>
            <a:r>
              <a:rPr lang="tr-TR" sz="2800" b="1" i="1" dirty="0">
                <a:latin typeface="Times New Roman" panose="02020603050405020304" pitchFamily="18" charset="0"/>
                <a:ea typeface="Times New Roman" panose="02020603050405020304" pitchFamily="18" charset="0"/>
              </a:rPr>
              <a:t>Kuvvetin dış etkisi</a:t>
            </a:r>
            <a:r>
              <a:rPr lang="tr-TR" sz="2800" dirty="0">
                <a:latin typeface="Times New Roman" panose="02020603050405020304" pitchFamily="18" charset="0"/>
                <a:ea typeface="Times New Roman" panose="02020603050405020304" pitchFamily="18" charset="0"/>
              </a:rPr>
              <a:t>, etki yaptığı cismin durumunda bir değişiklik meydana getirmesi veya değişiklik eğiliminin ortaya çıkması şeklinde olur. Statikte kuvvetin cisimler üzerindeki dış </a:t>
            </a:r>
            <a:r>
              <a:rPr lang="tr-TR" sz="2800" dirty="0" smtClean="0">
                <a:latin typeface="Times New Roman" panose="02020603050405020304" pitchFamily="18" charset="0"/>
                <a:ea typeface="Times New Roman" panose="02020603050405020304" pitchFamily="18" charset="0"/>
              </a:rPr>
              <a:t>etkisi incelenir</a:t>
            </a:r>
            <a:r>
              <a:rPr lang="tr-TR" sz="2800" dirty="0">
                <a:latin typeface="Times New Roman" panose="02020603050405020304" pitchFamily="18" charset="0"/>
                <a:ea typeface="Times New Roman" panose="02020603050405020304" pitchFamily="18" charset="0"/>
              </a:rPr>
              <a:t>.</a:t>
            </a:r>
          </a:p>
          <a:p>
            <a:pPr marL="0" lvl="1" indent="0" algn="just">
              <a:buNone/>
              <a:tabLst>
                <a:tab pos="0" algn="l"/>
              </a:tabLst>
            </a:pPr>
            <a:endParaRPr lang="tr-TR" sz="2800" dirty="0"/>
          </a:p>
        </p:txBody>
      </p:sp>
    </p:spTree>
    <p:extLst>
      <p:ext uri="{BB962C8B-B14F-4D97-AF65-F5344CB8AC3E}">
        <p14:creationId xmlns:p14="http://schemas.microsoft.com/office/powerpoint/2010/main" val="2496270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944880" y="758824"/>
            <a:ext cx="10515600" cy="5535295"/>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Statikte bir kuvvet dört unsuru ile belirlenir. Bunlar;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676275" algn="l"/>
              </a:tabLst>
            </a:pPr>
            <a:r>
              <a:rPr lang="tr-TR" dirty="0">
                <a:latin typeface="Times New Roman" panose="02020603050405020304" pitchFamily="18" charset="0"/>
                <a:ea typeface="Times New Roman" panose="02020603050405020304" pitchFamily="18" charset="0"/>
                <a:cs typeface="Symbol" panose="05050102010706020507" pitchFamily="18" charset="2"/>
              </a:rPr>
              <a:t>uygulama noktası, </a:t>
            </a:r>
            <a:endParaRPr lang="tr-TR" sz="3200" dirty="0">
              <a:latin typeface="Times New Roman" panose="02020603050405020304" pitchFamily="18" charset="0"/>
              <a:ea typeface="Times New Roman" panose="02020603050405020304" pitchFamily="18" charset="0"/>
              <a:cs typeface="Symbol" panose="05050102010706020507" pitchFamily="18" charset="2"/>
            </a:endParaRPr>
          </a:p>
          <a:p>
            <a:pPr marL="342900" lvl="0" indent="-342900" algn="just">
              <a:spcAft>
                <a:spcPts val="0"/>
              </a:spcAft>
              <a:buFont typeface="Symbol" panose="05050102010706020507" pitchFamily="18" charset="2"/>
              <a:buChar char=""/>
              <a:tabLst>
                <a:tab pos="676275" algn="l"/>
              </a:tabLst>
            </a:pPr>
            <a:r>
              <a:rPr lang="tr-TR" dirty="0">
                <a:latin typeface="Times New Roman" panose="02020603050405020304" pitchFamily="18" charset="0"/>
                <a:ea typeface="Times New Roman" panose="02020603050405020304" pitchFamily="18" charset="0"/>
                <a:cs typeface="Symbol" panose="05050102010706020507" pitchFamily="18" charset="2"/>
              </a:rPr>
              <a:t>doğrultusu, </a:t>
            </a:r>
            <a:endParaRPr lang="tr-TR" sz="3200" dirty="0">
              <a:latin typeface="Times New Roman" panose="02020603050405020304" pitchFamily="18" charset="0"/>
              <a:ea typeface="Times New Roman" panose="02020603050405020304" pitchFamily="18" charset="0"/>
              <a:cs typeface="Symbol" panose="05050102010706020507" pitchFamily="18" charset="2"/>
            </a:endParaRPr>
          </a:p>
          <a:p>
            <a:pPr marL="342900" lvl="0" indent="-342900" algn="just">
              <a:spcAft>
                <a:spcPts val="0"/>
              </a:spcAft>
              <a:buFont typeface="Symbol" panose="05050102010706020507" pitchFamily="18" charset="2"/>
              <a:buChar char=""/>
              <a:tabLst>
                <a:tab pos="676275" algn="l"/>
              </a:tabLst>
            </a:pPr>
            <a:r>
              <a:rPr lang="tr-TR" dirty="0">
                <a:latin typeface="Times New Roman" panose="02020603050405020304" pitchFamily="18" charset="0"/>
                <a:ea typeface="Times New Roman" panose="02020603050405020304" pitchFamily="18" charset="0"/>
                <a:cs typeface="Symbol" panose="05050102010706020507" pitchFamily="18" charset="2"/>
              </a:rPr>
              <a:t>yönü,</a:t>
            </a:r>
            <a:endParaRPr lang="tr-TR" sz="3200" dirty="0">
              <a:latin typeface="Times New Roman" panose="02020603050405020304" pitchFamily="18" charset="0"/>
              <a:ea typeface="Times New Roman" panose="02020603050405020304" pitchFamily="18" charset="0"/>
              <a:cs typeface="Symbol" panose="05050102010706020507" pitchFamily="18" charset="2"/>
            </a:endParaRPr>
          </a:p>
          <a:p>
            <a:pPr marL="342900" lvl="0" indent="-342900" algn="just">
              <a:spcAft>
                <a:spcPts val="0"/>
              </a:spcAft>
              <a:buFont typeface="Symbol" panose="05050102010706020507" pitchFamily="18" charset="2"/>
              <a:buChar char=""/>
              <a:tabLst>
                <a:tab pos="676275" algn="l"/>
              </a:tabLst>
            </a:pPr>
            <a:r>
              <a:rPr lang="tr-TR" dirty="0">
                <a:latin typeface="Times New Roman" panose="02020603050405020304" pitchFamily="18" charset="0"/>
                <a:ea typeface="Times New Roman" panose="02020603050405020304" pitchFamily="18" charset="0"/>
                <a:cs typeface="Symbol" panose="05050102010706020507" pitchFamily="18" charset="2"/>
              </a:rPr>
              <a:t>büyüklüğü </a:t>
            </a:r>
            <a:endParaRPr lang="tr-TR" sz="3200" dirty="0">
              <a:latin typeface="Times New Roman" panose="02020603050405020304" pitchFamily="18" charset="0"/>
              <a:ea typeface="Times New Roman" panose="02020603050405020304" pitchFamily="18" charset="0"/>
              <a:cs typeface="Symbol" panose="05050102010706020507" pitchFamily="18" charset="2"/>
            </a:endParaRPr>
          </a:p>
          <a:p>
            <a:pPr marL="0" indent="0" algn="just">
              <a:spcAft>
                <a:spcPts val="0"/>
              </a:spcAft>
              <a:buNone/>
            </a:pPr>
            <a:r>
              <a:rPr lang="tr-TR" dirty="0">
                <a:latin typeface="Times New Roman" panose="02020603050405020304" pitchFamily="18" charset="0"/>
                <a:ea typeface="Times New Roman" panose="02020603050405020304" pitchFamily="18" charset="0"/>
              </a:rPr>
              <a:t>olarak </a:t>
            </a:r>
            <a:r>
              <a:rPr lang="tr-TR" dirty="0" smtClean="0">
                <a:latin typeface="Times New Roman" panose="02020603050405020304" pitchFamily="18" charset="0"/>
                <a:ea typeface="Times New Roman" panose="02020603050405020304" pitchFamily="18" charset="0"/>
              </a:rPr>
              <a:t>sıralanabilir. </a:t>
            </a:r>
            <a:r>
              <a:rPr lang="tr-TR" dirty="0">
                <a:latin typeface="Times New Roman" panose="02020603050405020304" pitchFamily="18" charset="0"/>
                <a:ea typeface="Times New Roman" panose="02020603050405020304" pitchFamily="18" charset="0"/>
              </a:rPr>
              <a:t>Bu özellikleri ile kuvvet, bir </a:t>
            </a:r>
            <a:r>
              <a:rPr lang="tr-TR" dirty="0" err="1">
                <a:latin typeface="Times New Roman" panose="02020603050405020304" pitchFamily="18" charset="0"/>
                <a:ea typeface="Times New Roman" panose="02020603050405020304" pitchFamily="18" charset="0"/>
              </a:rPr>
              <a:t>vektörel</a:t>
            </a:r>
            <a:r>
              <a:rPr lang="tr-TR" dirty="0">
                <a:latin typeface="Times New Roman" panose="02020603050405020304" pitchFamily="18" charset="0"/>
                <a:ea typeface="Times New Roman" panose="02020603050405020304" pitchFamily="18" charset="0"/>
              </a:rPr>
              <a:t> büyüklüktür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ctr">
              <a:spcAft>
                <a:spcPts val="0"/>
              </a:spcAft>
              <a:buNone/>
            </a:pPr>
            <a:endParaRPr lang="tr-TR" sz="3200" dirty="0" smtClean="0">
              <a:latin typeface="Times New Roman" panose="02020603050405020304" pitchFamily="18" charset="0"/>
              <a:ea typeface="Times New Roman" panose="02020603050405020304" pitchFamily="18" charset="0"/>
            </a:endParaRPr>
          </a:p>
          <a:p>
            <a:pPr marL="0" indent="0">
              <a:buNone/>
            </a:pPr>
            <a:endParaRPr lang="tr-TR"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9796" y="4184425"/>
            <a:ext cx="3019048" cy="1476190"/>
          </a:xfrm>
          <a:prstGeom prst="rect">
            <a:avLst/>
          </a:prstGeom>
        </p:spPr>
      </p:pic>
    </p:spTree>
    <p:extLst>
      <p:ext uri="{BB962C8B-B14F-4D97-AF65-F5344CB8AC3E}">
        <p14:creationId xmlns:p14="http://schemas.microsoft.com/office/powerpoint/2010/main" val="123140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2440" y="667384"/>
            <a:ext cx="10515600" cy="5581015"/>
          </a:xfrm>
        </p:spPr>
        <p:txBody>
          <a:bodyPr/>
          <a:lstStyle/>
          <a:p>
            <a:pPr marL="0" indent="0" algn="just">
              <a:buNone/>
            </a:pPr>
            <a:r>
              <a:rPr lang="tr-TR" b="1" dirty="0">
                <a:latin typeface="Times New Roman" panose="02020603050405020304" pitchFamily="18" charset="0"/>
                <a:ea typeface="Times New Roman" panose="02020603050405020304" pitchFamily="18" charset="0"/>
              </a:rPr>
              <a:t>Uzay: </a:t>
            </a:r>
            <a:r>
              <a:rPr lang="tr-TR" dirty="0">
                <a:latin typeface="Times New Roman" panose="02020603050405020304" pitchFamily="18" charset="0"/>
                <a:ea typeface="Times New Roman" panose="02020603050405020304" pitchFamily="18" charset="0"/>
              </a:rPr>
              <a:t>Statiğin ilgilendiği olayların oluştuğu geometrik bir ortam olup, her doğrultuda sonsuza kadar uzatılabilir. Uzaydaki cisimlerin yerleri ve durumları belli koordinat sistemlerine göre ifade edilebilir. Buna göre uzay, tek boyutlu, iki boyutlu veya üç boyutlu olabilir. </a:t>
            </a:r>
            <a:endParaRPr lang="tr-TR" dirty="0" smtClean="0">
              <a:latin typeface="Times New Roman" panose="02020603050405020304" pitchFamily="18" charset="0"/>
              <a:ea typeface="Times New Roman" panose="02020603050405020304" pitchFamily="18" charset="0"/>
            </a:endParaRPr>
          </a:p>
          <a:p>
            <a:pPr marL="0" indent="0" algn="just">
              <a:buNone/>
            </a:pPr>
            <a:r>
              <a:rPr lang="tr-TR" b="1" dirty="0">
                <a:latin typeface="Times New Roman" panose="02020603050405020304" pitchFamily="18" charset="0"/>
                <a:ea typeface="Times New Roman" panose="02020603050405020304" pitchFamily="18" charset="0"/>
              </a:rPr>
              <a:t>Cisim: </a:t>
            </a:r>
            <a:r>
              <a:rPr lang="tr-TR" dirty="0">
                <a:latin typeface="Times New Roman" panose="02020603050405020304" pitchFamily="18" charset="0"/>
                <a:ea typeface="Times New Roman" panose="02020603050405020304" pitchFamily="18" charset="0"/>
              </a:rPr>
              <a:t>Uzayda yer kaplayan büyüklüklere </a:t>
            </a:r>
            <a:r>
              <a:rPr lang="tr-TR" b="1" i="1" dirty="0">
                <a:latin typeface="Times New Roman" panose="02020603050405020304" pitchFamily="18" charset="0"/>
                <a:ea typeface="Times New Roman" panose="02020603050405020304" pitchFamily="18" charset="0"/>
              </a:rPr>
              <a:t>madde</a:t>
            </a:r>
            <a:r>
              <a:rPr lang="tr-TR" dirty="0">
                <a:latin typeface="Times New Roman" panose="02020603050405020304" pitchFamily="18" charset="0"/>
                <a:ea typeface="Times New Roman" panose="02020603050405020304" pitchFamily="18" charset="0"/>
              </a:rPr>
              <a:t> adı verilir. Cisim ise, kapalı bir yüzey veya yüzeylerle çevrilmiş maddelerdir. Buna göre cisimler uzayda belirli bir bölgeyi kaplar. </a:t>
            </a:r>
          </a:p>
          <a:p>
            <a:pPr marL="0" indent="0" algn="just">
              <a:buNone/>
            </a:pPr>
            <a:r>
              <a:rPr lang="tr-TR" b="1" dirty="0" smtClean="0">
                <a:latin typeface="Times New Roman" panose="02020603050405020304" pitchFamily="18" charset="0"/>
                <a:ea typeface="Times New Roman" panose="02020603050405020304" pitchFamily="18" charset="0"/>
              </a:rPr>
              <a:t>İDEALLEŞTİRMELER</a:t>
            </a:r>
            <a:endParaRPr lang="tr-TR" sz="2800" dirty="0">
              <a:latin typeface="Times New Roman" panose="02020603050405020304" pitchFamily="18" charset="0"/>
              <a:ea typeface="Times New Roman" panose="02020603050405020304" pitchFamily="18" charset="0"/>
            </a:endParaRPr>
          </a:p>
          <a:p>
            <a:pPr marL="0" indent="0" algn="just">
              <a:buNone/>
            </a:pPr>
            <a:r>
              <a:rPr lang="tr-TR" dirty="0">
                <a:latin typeface="Times New Roman" panose="02020603050405020304" pitchFamily="18" charset="0"/>
                <a:ea typeface="Times New Roman" panose="02020603050405020304" pitchFamily="18" charset="0"/>
              </a:rPr>
              <a:t>İdealleştirmenin amacı, teorik bilginin uygulanmasını kolaylaştırmak, başka bir deyişle çözümünde zorluk çekilen bir problemi bazı kabuller yaparak ve basite indirgeyerek çözmektir. </a:t>
            </a:r>
            <a:endParaRPr lang="tr-TR" dirty="0"/>
          </a:p>
        </p:txBody>
      </p:sp>
    </p:spTree>
    <p:extLst>
      <p:ext uri="{BB962C8B-B14F-4D97-AF65-F5344CB8AC3E}">
        <p14:creationId xmlns:p14="http://schemas.microsoft.com/office/powerpoint/2010/main" val="1563485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914400" y="789305"/>
            <a:ext cx="10515600" cy="4895216"/>
          </a:xfrm>
        </p:spPr>
        <p:txBody>
          <a:bodyPr/>
          <a:lstStyle/>
          <a:p>
            <a:pPr marL="0" indent="0" algn="just">
              <a:buNone/>
            </a:pPr>
            <a:r>
              <a:rPr lang="tr-TR" b="1" dirty="0">
                <a:latin typeface="Times New Roman" panose="02020603050405020304" pitchFamily="18" charset="0"/>
                <a:ea typeface="Times New Roman" panose="02020603050405020304" pitchFamily="18" charset="0"/>
              </a:rPr>
              <a:t>Maddesel nokta:</a:t>
            </a:r>
            <a:r>
              <a:rPr lang="tr-TR" dirty="0">
                <a:latin typeface="Times New Roman" panose="02020603050405020304" pitchFamily="18" charset="0"/>
                <a:ea typeface="Times New Roman" panose="02020603050405020304" pitchFamily="18" charset="0"/>
              </a:rPr>
              <a:t> Boyutları ele alınan problemin boyutları yanında ihmal edilebilecek derecede küçük olan </a:t>
            </a:r>
            <a:r>
              <a:rPr lang="tr-TR" b="1" i="1" dirty="0">
                <a:latin typeface="Times New Roman" panose="02020603050405020304" pitchFamily="18" charset="0"/>
                <a:ea typeface="Times New Roman" panose="02020603050405020304" pitchFamily="18" charset="0"/>
              </a:rPr>
              <a:t>cisme maddesel nokta</a:t>
            </a:r>
            <a:r>
              <a:rPr lang="tr-TR" dirty="0">
                <a:latin typeface="Times New Roman" panose="02020603050405020304" pitchFamily="18" charset="0"/>
                <a:ea typeface="Times New Roman" panose="02020603050405020304" pitchFamily="18" charset="0"/>
              </a:rPr>
              <a:t> veya </a:t>
            </a:r>
            <a:r>
              <a:rPr lang="tr-TR" b="1" i="1" dirty="0">
                <a:latin typeface="Times New Roman" panose="02020603050405020304" pitchFamily="18" charset="0"/>
                <a:ea typeface="Times New Roman" panose="02020603050405020304" pitchFamily="18" charset="0"/>
              </a:rPr>
              <a:t>parçacık</a:t>
            </a:r>
            <a:r>
              <a:rPr lang="tr-TR" dirty="0">
                <a:latin typeface="Times New Roman" panose="02020603050405020304" pitchFamily="18" charset="0"/>
                <a:ea typeface="Times New Roman" panose="02020603050405020304" pitchFamily="18" charset="0"/>
              </a:rPr>
              <a:t> adı verilir. </a:t>
            </a:r>
            <a:endParaRPr lang="tr-TR" dirty="0" smtClean="0">
              <a:latin typeface="Times New Roman" panose="02020603050405020304" pitchFamily="18" charset="0"/>
              <a:ea typeface="Times New Roman" panose="02020603050405020304" pitchFamily="18" charset="0"/>
            </a:endParaRPr>
          </a:p>
          <a:p>
            <a:pPr marL="0" indent="0" algn="just">
              <a:buNone/>
            </a:pPr>
            <a:r>
              <a:rPr lang="tr-TR" b="1" dirty="0" err="1">
                <a:latin typeface="Times New Roman" panose="02020603050405020304" pitchFamily="18" charset="0"/>
                <a:ea typeface="Times New Roman" panose="02020603050405020304" pitchFamily="18" charset="0"/>
              </a:rPr>
              <a:t>Rijit</a:t>
            </a:r>
            <a:r>
              <a:rPr lang="tr-TR" b="1" dirty="0">
                <a:latin typeface="Times New Roman" panose="02020603050405020304" pitchFamily="18" charset="0"/>
                <a:ea typeface="Times New Roman" panose="02020603050405020304" pitchFamily="18" charset="0"/>
              </a:rPr>
              <a:t> cisim: </a:t>
            </a:r>
            <a:r>
              <a:rPr lang="tr-TR" dirty="0">
                <a:latin typeface="Times New Roman" panose="02020603050405020304" pitchFamily="18" charset="0"/>
                <a:ea typeface="Times New Roman" panose="02020603050405020304" pitchFamily="18" charset="0"/>
              </a:rPr>
              <a:t>Bir cismi oluşturan malzemenin molekülleri kuvvet etkisi altında birbirlerine göre sabit bir yerde kalıyorlarsa böyle cisimlere </a:t>
            </a:r>
            <a:r>
              <a:rPr lang="tr-TR" b="1" i="1" dirty="0" err="1">
                <a:latin typeface="Times New Roman" panose="02020603050405020304" pitchFamily="18" charset="0"/>
                <a:ea typeface="Times New Roman" panose="02020603050405020304" pitchFamily="18" charset="0"/>
              </a:rPr>
              <a:t>rijit</a:t>
            </a:r>
            <a:r>
              <a:rPr lang="tr-TR" b="1" i="1" dirty="0">
                <a:latin typeface="Times New Roman" panose="02020603050405020304" pitchFamily="18" charset="0"/>
                <a:ea typeface="Times New Roman" panose="02020603050405020304" pitchFamily="18" charset="0"/>
              </a:rPr>
              <a:t> cisim</a:t>
            </a:r>
            <a:r>
              <a:rPr lang="tr-TR" dirty="0">
                <a:latin typeface="Times New Roman" panose="02020603050405020304" pitchFamily="18" charset="0"/>
                <a:ea typeface="Times New Roman" panose="02020603050405020304" pitchFamily="18" charset="0"/>
              </a:rPr>
              <a:t> ya da </a:t>
            </a:r>
            <a:r>
              <a:rPr lang="tr-TR" b="1" i="1" dirty="0">
                <a:latin typeface="Times New Roman" panose="02020603050405020304" pitchFamily="18" charset="0"/>
                <a:ea typeface="Times New Roman" panose="02020603050405020304" pitchFamily="18" charset="0"/>
              </a:rPr>
              <a:t>katı cisim</a:t>
            </a:r>
            <a:r>
              <a:rPr lang="tr-TR" dirty="0">
                <a:latin typeface="Times New Roman" panose="02020603050405020304" pitchFamily="18" charset="0"/>
                <a:ea typeface="Times New Roman" panose="02020603050405020304" pitchFamily="18" charset="0"/>
              </a:rPr>
              <a:t> adı verilir. Böyle cisimler kuvvetler etkisi altında geometrik şekil ve ölçülerini aynen korurlar ve herhangi bir şekil </a:t>
            </a:r>
            <a:r>
              <a:rPr lang="tr-TR" dirty="0" smtClean="0">
                <a:latin typeface="Times New Roman" panose="02020603050405020304" pitchFamily="18" charset="0"/>
                <a:ea typeface="Times New Roman" panose="02020603050405020304" pitchFamily="18" charset="0"/>
              </a:rPr>
              <a:t>değişikliğine </a:t>
            </a:r>
            <a:r>
              <a:rPr lang="tr-TR" dirty="0">
                <a:latin typeface="Times New Roman" panose="02020603050405020304" pitchFamily="18" charset="0"/>
                <a:ea typeface="Times New Roman" panose="02020603050405020304" pitchFamily="18" charset="0"/>
              </a:rPr>
              <a:t>(deformasyona) uğramazlar. </a:t>
            </a:r>
            <a:endParaRPr lang="tr-TR" dirty="0" smtClean="0">
              <a:latin typeface="Times New Roman" panose="02020603050405020304" pitchFamily="18" charset="0"/>
              <a:ea typeface="Times New Roman" panose="02020603050405020304" pitchFamily="18" charset="0"/>
            </a:endParaRPr>
          </a:p>
          <a:p>
            <a:pPr marL="0" indent="0" algn="just">
              <a:buNone/>
            </a:pPr>
            <a:r>
              <a:rPr lang="tr-TR" b="1" dirty="0">
                <a:latin typeface="Times New Roman" panose="02020603050405020304" pitchFamily="18" charset="0"/>
                <a:ea typeface="Times New Roman" panose="02020603050405020304" pitchFamily="18" charset="0"/>
              </a:rPr>
              <a:t>Tekil (Bireysel) kuvvet: </a:t>
            </a:r>
            <a:r>
              <a:rPr lang="tr-TR" dirty="0">
                <a:latin typeface="Times New Roman" panose="02020603050405020304" pitchFamily="18" charset="0"/>
                <a:ea typeface="Times New Roman" panose="02020603050405020304" pitchFamily="18" charset="0"/>
              </a:rPr>
              <a:t>Bir cisim üzerine bir noktada etki eden yükleme durumunu ifade eder. </a:t>
            </a:r>
            <a:endParaRPr lang="tr-TR" dirty="0"/>
          </a:p>
        </p:txBody>
      </p:sp>
    </p:spTree>
    <p:extLst>
      <p:ext uri="{BB962C8B-B14F-4D97-AF65-F5344CB8AC3E}">
        <p14:creationId xmlns:p14="http://schemas.microsoft.com/office/powerpoint/2010/main" val="1911618560"/>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550</Words>
  <Application>Microsoft Office PowerPoint</Application>
  <PresentationFormat>Geniş ekran</PresentationFormat>
  <Paragraphs>72</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Calibri Light</vt:lpstr>
      <vt:lpstr>Symbol</vt:lpstr>
      <vt:lpstr>Times New Roman</vt:lpstr>
      <vt:lpstr>1_Office Teması</vt:lpstr>
      <vt:lpstr>STATİK ve MUKAVEMET</vt:lpstr>
      <vt:lpstr>PowerPoint Sunusu</vt:lpstr>
      <vt:lpstr> 1. GİRİŞ, TEMEL KAVRAMLAR, STATİĞİN TEMEL İLKELERİ, SERBEST CİSİM DİYAGRAMI,DÜZLEM KUVVETLER SİSTEMİNİN BİLEŞKESİ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Eylem</dc:creator>
  <cp:lastModifiedBy>Eylem</cp:lastModifiedBy>
  <cp:revision>2</cp:revision>
  <dcterms:created xsi:type="dcterms:W3CDTF">2020-01-08T14:00:21Z</dcterms:created>
  <dcterms:modified xsi:type="dcterms:W3CDTF">2020-01-08T14:00:59Z</dcterms:modified>
</cp:coreProperties>
</file>